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2.xml" ContentType="application/vnd.ms-office.chartex+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 id="2147483684" r:id="rId7"/>
    <p:sldMasterId id="2147483696" r:id="rId8"/>
  </p:sldMasterIdLst>
  <p:notesMasterIdLst>
    <p:notesMasterId r:id="rId125"/>
  </p:notesMasterIdLst>
  <p:sldIdLst>
    <p:sldId id="256" r:id="rId9"/>
    <p:sldId id="257" r:id="rId10"/>
    <p:sldId id="258" r:id="rId11"/>
    <p:sldId id="259" r:id="rId12"/>
    <p:sldId id="2134804936" r:id="rId13"/>
    <p:sldId id="267" r:id="rId14"/>
    <p:sldId id="268" r:id="rId15"/>
    <p:sldId id="269" r:id="rId16"/>
    <p:sldId id="270" r:id="rId17"/>
    <p:sldId id="271" r:id="rId18"/>
    <p:sldId id="272" r:id="rId19"/>
    <p:sldId id="273" r:id="rId20"/>
    <p:sldId id="292" r:id="rId21"/>
    <p:sldId id="2134804937" r:id="rId22"/>
    <p:sldId id="2134804938" r:id="rId23"/>
    <p:sldId id="260" r:id="rId24"/>
    <p:sldId id="2134804939" r:id="rId25"/>
    <p:sldId id="2134804940" r:id="rId26"/>
    <p:sldId id="2134804941" r:id="rId27"/>
    <p:sldId id="2134804942" r:id="rId28"/>
    <p:sldId id="2134804943" r:id="rId29"/>
    <p:sldId id="2134804944" r:id="rId30"/>
    <p:sldId id="2134804945" r:id="rId31"/>
    <p:sldId id="275" r:id="rId32"/>
    <p:sldId id="261" r:id="rId33"/>
    <p:sldId id="274" r:id="rId34"/>
    <p:sldId id="291"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3" r:id="rId51"/>
    <p:sldId id="2134804921" r:id="rId52"/>
    <p:sldId id="2134804922" r:id="rId53"/>
    <p:sldId id="2134804923" r:id="rId54"/>
    <p:sldId id="2134804924" r:id="rId55"/>
    <p:sldId id="2134804925" r:id="rId56"/>
    <p:sldId id="2134804926" r:id="rId57"/>
    <p:sldId id="2134804927" r:id="rId58"/>
    <p:sldId id="2134804928" r:id="rId59"/>
    <p:sldId id="2134804929" r:id="rId60"/>
    <p:sldId id="2134804930" r:id="rId61"/>
    <p:sldId id="294" r:id="rId62"/>
    <p:sldId id="262" r:id="rId63"/>
    <p:sldId id="263" r:id="rId64"/>
    <p:sldId id="264" r:id="rId65"/>
    <p:sldId id="456" r:id="rId66"/>
    <p:sldId id="432" r:id="rId67"/>
    <p:sldId id="2134804931" r:id="rId68"/>
    <p:sldId id="441" r:id="rId69"/>
    <p:sldId id="442" r:id="rId70"/>
    <p:sldId id="443" r:id="rId71"/>
    <p:sldId id="434" r:id="rId72"/>
    <p:sldId id="435" r:id="rId73"/>
    <p:sldId id="436" r:id="rId74"/>
    <p:sldId id="438" r:id="rId75"/>
    <p:sldId id="2134804932" r:id="rId76"/>
    <p:sldId id="444" r:id="rId77"/>
    <p:sldId id="2134804933" r:id="rId78"/>
    <p:sldId id="2134804934" r:id="rId79"/>
    <p:sldId id="469" r:id="rId80"/>
    <p:sldId id="457" r:id="rId81"/>
    <p:sldId id="458" r:id="rId82"/>
    <p:sldId id="459" r:id="rId83"/>
    <p:sldId id="460" r:id="rId84"/>
    <p:sldId id="461" r:id="rId85"/>
    <p:sldId id="462" r:id="rId86"/>
    <p:sldId id="463" r:id="rId87"/>
    <p:sldId id="464" r:id="rId88"/>
    <p:sldId id="465" r:id="rId89"/>
    <p:sldId id="466" r:id="rId90"/>
    <p:sldId id="467" r:id="rId91"/>
    <p:sldId id="468" r:id="rId92"/>
    <p:sldId id="470" r:id="rId93"/>
    <p:sldId id="471" r:id="rId94"/>
    <p:sldId id="312" r:id="rId95"/>
    <p:sldId id="313" r:id="rId96"/>
    <p:sldId id="2134804883" r:id="rId97"/>
    <p:sldId id="2134804884" r:id="rId98"/>
    <p:sldId id="2134804885" r:id="rId99"/>
    <p:sldId id="2134804911" r:id="rId100"/>
    <p:sldId id="565" r:id="rId101"/>
    <p:sldId id="566" r:id="rId102"/>
    <p:sldId id="2134804914" r:id="rId103"/>
    <p:sldId id="2134804915" r:id="rId104"/>
    <p:sldId id="359" r:id="rId105"/>
    <p:sldId id="2134804913" r:id="rId106"/>
    <p:sldId id="2134804910" r:id="rId107"/>
    <p:sldId id="2134804887" r:id="rId108"/>
    <p:sldId id="2134804916" r:id="rId109"/>
    <p:sldId id="2134804917" r:id="rId110"/>
    <p:sldId id="2134804918" r:id="rId111"/>
    <p:sldId id="311" r:id="rId112"/>
    <p:sldId id="341" r:id="rId113"/>
    <p:sldId id="610" r:id="rId114"/>
    <p:sldId id="595" r:id="rId115"/>
    <p:sldId id="618" r:id="rId116"/>
    <p:sldId id="2134804919" r:id="rId117"/>
    <p:sldId id="616" r:id="rId118"/>
    <p:sldId id="611" r:id="rId119"/>
    <p:sldId id="622" r:id="rId120"/>
    <p:sldId id="619" r:id="rId121"/>
    <p:sldId id="2134804920" r:id="rId122"/>
    <p:sldId id="265" r:id="rId123"/>
    <p:sldId id="266" r:id="rId124"/>
  </p:sldIdLst>
  <p:sldSz cx="18288000" cy="10287000"/>
  <p:notesSz cx="6858000" cy="9144000"/>
  <p:embeddedFontLst>
    <p:embeddedFont>
      <p:font typeface="Gotham HTF" panose="020B0604020202020204" charset="0"/>
      <p:regular r:id="rId126"/>
      <p:bold r:id="rId127"/>
    </p:embeddedFont>
    <p:embeddedFont>
      <p:font typeface="Inter" panose="020B0604020202020204" charset="0"/>
      <p:regular r:id="rId128"/>
    </p:embeddedFont>
    <p:embeddedFont>
      <p:font typeface="Montserrat" panose="00000500000000000000" pitchFamily="2" charset="0"/>
      <p:regular r:id="rId129"/>
      <p:bold r:id="rId130"/>
      <p:italic r:id="rId131"/>
      <p:boldItalic r:id="rId132"/>
    </p:embeddedFont>
    <p:embeddedFont>
      <p:font typeface="Montserrat Bold" panose="00000800000000000000" charset="0"/>
      <p:regular r:id="rId133"/>
      <p:bold r:id="rId134"/>
    </p:embeddedFont>
    <p:embeddedFont>
      <p:font typeface="Petrona Bold" panose="020B0604020202020204" charset="0"/>
      <p:bold r:id="rId135"/>
    </p:embeddedFont>
    <p:embeddedFont>
      <p:font typeface="Poppins" panose="00000500000000000000" pitchFamily="2" charset="0"/>
      <p:regular r:id="rId136"/>
      <p:bold r:id="rId137"/>
      <p:italic r:id="rId138"/>
      <p:boldItalic r:id="rId139"/>
    </p:embeddedFont>
    <p:embeddedFont>
      <p:font typeface="Poppins Bold" panose="00000800000000000000" charset="0"/>
      <p:regular r:id="rId140"/>
      <p:bold r:id="rId141"/>
    </p:embeddedFont>
    <p:embeddedFont>
      <p:font typeface="Roboto" panose="02000000000000000000" pitchFamily="2" charset="0"/>
      <p:regular r:id="rId142"/>
      <p:bold r:id="rId143"/>
      <p:italic r:id="rId144"/>
      <p:boldItalic r:id="rId145"/>
    </p:embeddedFont>
    <p:embeddedFont>
      <p:font typeface="Verdana" panose="020B0604030504040204" pitchFamily="34" charset="0"/>
      <p:regular r:id="rId146"/>
      <p:bold r:id="rId147"/>
      <p:italic r:id="rId148"/>
      <p:boldItalic r:id="rId1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81C0D9-C9B0-E755-1D49-024AFC2FFF60}" name="Caruana, Ylenia" initials="CY" userId="S::ycaruana@deloitte.com.mt::956e2f01-d48c-46ea-a033-a4fee631c9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09445-1D0E-4541-A551-08E262A70C91}" v="14" dt="2025-10-16T13:27:35.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976"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font" Target="fonts/font13.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font" Target="fonts/font3.fntdata"/><Relationship Id="rId149" Type="http://schemas.openxmlformats.org/officeDocument/2006/relationships/font" Target="fonts/font24.fntdata"/><Relationship Id="rId5" Type="http://schemas.openxmlformats.org/officeDocument/2006/relationships/slideMaster" Target="slideMasters/slideMaster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font" Target="fonts/font4.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font" Target="fonts/font15.fntdata"/><Relationship Id="rId145"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5.fntdata"/><Relationship Id="rId135" Type="http://schemas.openxmlformats.org/officeDocument/2006/relationships/font" Target="fonts/font10.fntdata"/><Relationship Id="rId151" Type="http://schemas.openxmlformats.org/officeDocument/2006/relationships/viewProps" Target="viewProps.xml"/><Relationship Id="rId156" Type="http://schemas.microsoft.com/office/2018/10/relationships/authors" Target="author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notesMaster" Target="notesMasters/notesMaster1.xml"/><Relationship Id="rId141" Type="http://schemas.openxmlformats.org/officeDocument/2006/relationships/font" Target="fonts/font16.fntdata"/><Relationship Id="rId146"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font" Target="fonts/font1.fntdata"/><Relationship Id="rId147" Type="http://schemas.openxmlformats.org/officeDocument/2006/relationships/font" Target="fonts/font22.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font" Target="fonts/font12.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font" Target="fonts/font7.fntdata"/><Relationship Id="rId153"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font" Target="fonts/font2.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font" Target="fonts/font18.fntdata"/><Relationship Id="rId148"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font" Target="fonts/font8.fntdata"/><Relationship Id="rId154" Type="http://schemas.microsoft.com/office/2016/11/relationships/changesInfo" Target="changesInfos/changesInfo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font" Target="fonts/font19.fntdata"/><Relationship Id="rId90"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a ALMORA" userId="c1d88508-96dd-4a75-8a54-7ed6dd229f90" providerId="ADAL" clId="{2A6FE8B7-49E1-4266-AB78-5838DF5965D3}"/>
    <pc:docChg chg="custSel addSld delSld modSld sldOrd">
      <pc:chgData name="Ivana ALMORA" userId="c1d88508-96dd-4a75-8a54-7ed6dd229f90" providerId="ADAL" clId="{2A6FE8B7-49E1-4266-AB78-5838DF5965D3}" dt="2025-10-16T13:27:37.270" v="126" actId="20577"/>
      <pc:docMkLst>
        <pc:docMk/>
      </pc:docMkLst>
      <pc:sldChg chg="add del setBg">
        <pc:chgData name="Ivana ALMORA" userId="c1d88508-96dd-4a75-8a54-7ed6dd229f90" providerId="ADAL" clId="{2A6FE8B7-49E1-4266-AB78-5838DF5965D3}" dt="2025-10-16T06:48:49.940" v="96"/>
        <pc:sldMkLst>
          <pc:docMk/>
          <pc:sldMk cId="0" sldId="260"/>
        </pc:sldMkLst>
      </pc:sldChg>
      <pc:sldChg chg="addSp delSp modSp mod delAnim modAnim">
        <pc:chgData name="Ivana ALMORA" userId="c1d88508-96dd-4a75-8a54-7ed6dd229f90" providerId="ADAL" clId="{2A6FE8B7-49E1-4266-AB78-5838DF5965D3}" dt="2025-10-16T13:27:37.270" v="126" actId="20577"/>
        <pc:sldMkLst>
          <pc:docMk/>
          <pc:sldMk cId="0" sldId="275"/>
        </pc:sldMkLst>
        <pc:spChg chg="mod">
          <ac:chgData name="Ivana ALMORA" userId="c1d88508-96dd-4a75-8a54-7ed6dd229f90" providerId="ADAL" clId="{2A6FE8B7-49E1-4266-AB78-5838DF5965D3}" dt="2025-10-16T13:27:37.270" v="126" actId="20577"/>
          <ac:spMkLst>
            <pc:docMk/>
            <pc:sldMk cId="0" sldId="275"/>
            <ac:spMk id="13" creationId="{00000000-0000-0000-0000-000000000000}"/>
          </ac:spMkLst>
        </pc:spChg>
        <pc:picChg chg="add mod">
          <ac:chgData name="Ivana ALMORA" userId="c1d88508-96dd-4a75-8a54-7ed6dd229f90" providerId="ADAL" clId="{2A6FE8B7-49E1-4266-AB78-5838DF5965D3}" dt="2025-10-16T13:26:13.477" v="99" actId="1076"/>
          <ac:picMkLst>
            <pc:docMk/>
            <pc:sldMk cId="0" sldId="275"/>
            <ac:picMk id="8" creationId="{92B516C9-5CEC-132F-24B3-37021A6CDD2A}"/>
          </ac:picMkLst>
        </pc:picChg>
        <pc:picChg chg="add del mod">
          <ac:chgData name="Ivana ALMORA" userId="c1d88508-96dd-4a75-8a54-7ed6dd229f90" providerId="ADAL" clId="{2A6FE8B7-49E1-4266-AB78-5838DF5965D3}" dt="2025-10-16T13:26:10.732" v="98" actId="478"/>
          <ac:picMkLst>
            <pc:docMk/>
            <pc:sldMk cId="0" sldId="275"/>
            <ac:picMk id="14" creationId="{5BEFEC32-2877-0EED-8138-84DDFCFEE22C}"/>
          </ac:picMkLst>
        </pc:picChg>
      </pc:sldChg>
      <pc:sldChg chg="ord">
        <pc:chgData name="Ivana ALMORA" userId="c1d88508-96dd-4a75-8a54-7ed6dd229f90" providerId="ADAL" clId="{2A6FE8B7-49E1-4266-AB78-5838DF5965D3}" dt="2025-10-14T14:13:28.438" v="84"/>
        <pc:sldMkLst>
          <pc:docMk/>
          <pc:sldMk cId="827311681" sldId="293"/>
        </pc:sldMkLst>
      </pc:sldChg>
      <pc:sldChg chg="modSp mod">
        <pc:chgData name="Ivana ALMORA" userId="c1d88508-96dd-4a75-8a54-7ed6dd229f90" providerId="ADAL" clId="{2A6FE8B7-49E1-4266-AB78-5838DF5965D3}" dt="2025-10-14T12:48:51.929" v="82" actId="20577"/>
        <pc:sldMkLst>
          <pc:docMk/>
          <pc:sldMk cId="2421584939" sldId="294"/>
        </pc:sldMkLst>
        <pc:spChg chg="mod">
          <ac:chgData name="Ivana ALMORA" userId="c1d88508-96dd-4a75-8a54-7ed6dd229f90" providerId="ADAL" clId="{2A6FE8B7-49E1-4266-AB78-5838DF5965D3}" dt="2025-10-14T12:48:51.929" v="82" actId="20577"/>
          <ac:spMkLst>
            <pc:docMk/>
            <pc:sldMk cId="2421584939" sldId="294"/>
            <ac:spMk id="13" creationId="{00000000-0000-0000-0000-000000000000}"/>
          </ac:spMkLst>
        </pc:spChg>
      </pc:sldChg>
      <pc:sldChg chg="add del">
        <pc:chgData name="Ivana ALMORA" userId="c1d88508-96dd-4a75-8a54-7ed6dd229f90" providerId="ADAL" clId="{2A6FE8B7-49E1-4266-AB78-5838DF5965D3}" dt="2025-10-15T09:45:46.144" v="89"/>
        <pc:sldMkLst>
          <pc:docMk/>
          <pc:sldMk cId="2242393593" sldId="432"/>
        </pc:sldMkLst>
      </pc:sldChg>
      <pc:sldChg chg="del">
        <pc:chgData name="Ivana ALMORA" userId="c1d88508-96dd-4a75-8a54-7ed6dd229f90" providerId="ADAL" clId="{2A6FE8B7-49E1-4266-AB78-5838DF5965D3}" dt="2025-10-15T09:45:40.125" v="88" actId="47"/>
        <pc:sldMkLst>
          <pc:docMk/>
          <pc:sldMk cId="383949489" sldId="433"/>
        </pc:sldMkLst>
      </pc:sldChg>
      <pc:sldChg chg="add del">
        <pc:chgData name="Ivana ALMORA" userId="c1d88508-96dd-4a75-8a54-7ed6dd229f90" providerId="ADAL" clId="{2A6FE8B7-49E1-4266-AB78-5838DF5965D3}" dt="2025-10-15T09:45:46.144" v="89"/>
        <pc:sldMkLst>
          <pc:docMk/>
          <pc:sldMk cId="3491209785" sldId="434"/>
        </pc:sldMkLst>
      </pc:sldChg>
      <pc:sldChg chg="add del">
        <pc:chgData name="Ivana ALMORA" userId="c1d88508-96dd-4a75-8a54-7ed6dd229f90" providerId="ADAL" clId="{2A6FE8B7-49E1-4266-AB78-5838DF5965D3}" dt="2025-10-15T09:45:46.144" v="89"/>
        <pc:sldMkLst>
          <pc:docMk/>
          <pc:sldMk cId="854731312" sldId="435"/>
        </pc:sldMkLst>
      </pc:sldChg>
      <pc:sldChg chg="add del">
        <pc:chgData name="Ivana ALMORA" userId="c1d88508-96dd-4a75-8a54-7ed6dd229f90" providerId="ADAL" clId="{2A6FE8B7-49E1-4266-AB78-5838DF5965D3}" dt="2025-10-15T09:45:46.144" v="89"/>
        <pc:sldMkLst>
          <pc:docMk/>
          <pc:sldMk cId="4076862411" sldId="436"/>
        </pc:sldMkLst>
      </pc:sldChg>
      <pc:sldChg chg="del">
        <pc:chgData name="Ivana ALMORA" userId="c1d88508-96dd-4a75-8a54-7ed6dd229f90" providerId="ADAL" clId="{2A6FE8B7-49E1-4266-AB78-5838DF5965D3}" dt="2025-10-15T09:45:40.125" v="88" actId="47"/>
        <pc:sldMkLst>
          <pc:docMk/>
          <pc:sldMk cId="3572359162" sldId="437"/>
        </pc:sldMkLst>
      </pc:sldChg>
      <pc:sldChg chg="add del">
        <pc:chgData name="Ivana ALMORA" userId="c1d88508-96dd-4a75-8a54-7ed6dd229f90" providerId="ADAL" clId="{2A6FE8B7-49E1-4266-AB78-5838DF5965D3}" dt="2025-10-15T09:45:46.144" v="89"/>
        <pc:sldMkLst>
          <pc:docMk/>
          <pc:sldMk cId="3142082188" sldId="438"/>
        </pc:sldMkLst>
      </pc:sldChg>
      <pc:sldChg chg="del">
        <pc:chgData name="Ivana ALMORA" userId="c1d88508-96dd-4a75-8a54-7ed6dd229f90" providerId="ADAL" clId="{2A6FE8B7-49E1-4266-AB78-5838DF5965D3}" dt="2025-10-15T09:45:40.125" v="88" actId="47"/>
        <pc:sldMkLst>
          <pc:docMk/>
          <pc:sldMk cId="4174979079" sldId="439"/>
        </pc:sldMkLst>
      </pc:sldChg>
      <pc:sldChg chg="del">
        <pc:chgData name="Ivana ALMORA" userId="c1d88508-96dd-4a75-8a54-7ed6dd229f90" providerId="ADAL" clId="{2A6FE8B7-49E1-4266-AB78-5838DF5965D3}" dt="2025-10-15T09:45:40.125" v="88" actId="47"/>
        <pc:sldMkLst>
          <pc:docMk/>
          <pc:sldMk cId="3792944433" sldId="440"/>
        </pc:sldMkLst>
      </pc:sldChg>
      <pc:sldChg chg="add del">
        <pc:chgData name="Ivana ALMORA" userId="c1d88508-96dd-4a75-8a54-7ed6dd229f90" providerId="ADAL" clId="{2A6FE8B7-49E1-4266-AB78-5838DF5965D3}" dt="2025-10-15T09:45:46.144" v="89"/>
        <pc:sldMkLst>
          <pc:docMk/>
          <pc:sldMk cId="4154657678" sldId="441"/>
        </pc:sldMkLst>
      </pc:sldChg>
      <pc:sldChg chg="add del">
        <pc:chgData name="Ivana ALMORA" userId="c1d88508-96dd-4a75-8a54-7ed6dd229f90" providerId="ADAL" clId="{2A6FE8B7-49E1-4266-AB78-5838DF5965D3}" dt="2025-10-15T09:45:46.144" v="89"/>
        <pc:sldMkLst>
          <pc:docMk/>
          <pc:sldMk cId="41296817" sldId="442"/>
        </pc:sldMkLst>
      </pc:sldChg>
      <pc:sldChg chg="add del">
        <pc:chgData name="Ivana ALMORA" userId="c1d88508-96dd-4a75-8a54-7ed6dd229f90" providerId="ADAL" clId="{2A6FE8B7-49E1-4266-AB78-5838DF5965D3}" dt="2025-10-15T09:45:46.144" v="89"/>
        <pc:sldMkLst>
          <pc:docMk/>
          <pc:sldMk cId="4293915941" sldId="443"/>
        </pc:sldMkLst>
      </pc:sldChg>
      <pc:sldChg chg="add del">
        <pc:chgData name="Ivana ALMORA" userId="c1d88508-96dd-4a75-8a54-7ed6dd229f90" providerId="ADAL" clId="{2A6FE8B7-49E1-4266-AB78-5838DF5965D3}" dt="2025-10-15T09:45:46.144" v="89"/>
        <pc:sldMkLst>
          <pc:docMk/>
          <pc:sldMk cId="2779565860" sldId="444"/>
        </pc:sldMkLst>
      </pc:sldChg>
      <pc:sldChg chg="del">
        <pc:chgData name="Ivana ALMORA" userId="c1d88508-96dd-4a75-8a54-7ed6dd229f90" providerId="ADAL" clId="{2A6FE8B7-49E1-4266-AB78-5838DF5965D3}" dt="2025-10-15T09:45:40.125" v="88" actId="47"/>
        <pc:sldMkLst>
          <pc:docMk/>
          <pc:sldMk cId="3176406496" sldId="445"/>
        </pc:sldMkLst>
      </pc:sldChg>
      <pc:sldChg chg="del">
        <pc:chgData name="Ivana ALMORA" userId="c1d88508-96dd-4a75-8a54-7ed6dd229f90" providerId="ADAL" clId="{2A6FE8B7-49E1-4266-AB78-5838DF5965D3}" dt="2025-10-15T09:45:40.125" v="88" actId="47"/>
        <pc:sldMkLst>
          <pc:docMk/>
          <pc:sldMk cId="575521484" sldId="446"/>
        </pc:sldMkLst>
      </pc:sldChg>
      <pc:sldChg chg="del">
        <pc:chgData name="Ivana ALMORA" userId="c1d88508-96dd-4a75-8a54-7ed6dd229f90" providerId="ADAL" clId="{2A6FE8B7-49E1-4266-AB78-5838DF5965D3}" dt="2025-10-15T09:45:40.125" v="88" actId="47"/>
        <pc:sldMkLst>
          <pc:docMk/>
          <pc:sldMk cId="1997136203" sldId="447"/>
        </pc:sldMkLst>
      </pc:sldChg>
      <pc:sldChg chg="del">
        <pc:chgData name="Ivana ALMORA" userId="c1d88508-96dd-4a75-8a54-7ed6dd229f90" providerId="ADAL" clId="{2A6FE8B7-49E1-4266-AB78-5838DF5965D3}" dt="2025-10-15T09:45:40.125" v="88" actId="47"/>
        <pc:sldMkLst>
          <pc:docMk/>
          <pc:sldMk cId="2314843640" sldId="448"/>
        </pc:sldMkLst>
      </pc:sldChg>
      <pc:sldChg chg="del">
        <pc:chgData name="Ivana ALMORA" userId="c1d88508-96dd-4a75-8a54-7ed6dd229f90" providerId="ADAL" clId="{2A6FE8B7-49E1-4266-AB78-5838DF5965D3}" dt="2025-10-15T09:45:40.125" v="88" actId="47"/>
        <pc:sldMkLst>
          <pc:docMk/>
          <pc:sldMk cId="1824758627" sldId="449"/>
        </pc:sldMkLst>
      </pc:sldChg>
      <pc:sldChg chg="del">
        <pc:chgData name="Ivana ALMORA" userId="c1d88508-96dd-4a75-8a54-7ed6dd229f90" providerId="ADAL" clId="{2A6FE8B7-49E1-4266-AB78-5838DF5965D3}" dt="2025-10-15T09:45:40.125" v="88" actId="47"/>
        <pc:sldMkLst>
          <pc:docMk/>
          <pc:sldMk cId="285288805" sldId="450"/>
        </pc:sldMkLst>
      </pc:sldChg>
      <pc:sldChg chg="del">
        <pc:chgData name="Ivana ALMORA" userId="c1d88508-96dd-4a75-8a54-7ed6dd229f90" providerId="ADAL" clId="{2A6FE8B7-49E1-4266-AB78-5838DF5965D3}" dt="2025-10-15T09:45:40.125" v="88" actId="47"/>
        <pc:sldMkLst>
          <pc:docMk/>
          <pc:sldMk cId="103659690" sldId="451"/>
        </pc:sldMkLst>
      </pc:sldChg>
      <pc:sldChg chg="del">
        <pc:chgData name="Ivana ALMORA" userId="c1d88508-96dd-4a75-8a54-7ed6dd229f90" providerId="ADAL" clId="{2A6FE8B7-49E1-4266-AB78-5838DF5965D3}" dt="2025-10-15T09:45:40.125" v="88" actId="47"/>
        <pc:sldMkLst>
          <pc:docMk/>
          <pc:sldMk cId="2780783554" sldId="452"/>
        </pc:sldMkLst>
      </pc:sldChg>
      <pc:sldChg chg="del">
        <pc:chgData name="Ivana ALMORA" userId="c1d88508-96dd-4a75-8a54-7ed6dd229f90" providerId="ADAL" clId="{2A6FE8B7-49E1-4266-AB78-5838DF5965D3}" dt="2025-10-15T09:45:40.125" v="88" actId="47"/>
        <pc:sldMkLst>
          <pc:docMk/>
          <pc:sldMk cId="2123286087" sldId="453"/>
        </pc:sldMkLst>
      </pc:sldChg>
      <pc:sldChg chg="del">
        <pc:chgData name="Ivana ALMORA" userId="c1d88508-96dd-4a75-8a54-7ed6dd229f90" providerId="ADAL" clId="{2A6FE8B7-49E1-4266-AB78-5838DF5965D3}" dt="2025-10-15T09:45:40.125" v="88" actId="47"/>
        <pc:sldMkLst>
          <pc:docMk/>
          <pc:sldMk cId="620986729" sldId="454"/>
        </pc:sldMkLst>
      </pc:sldChg>
      <pc:sldChg chg="del">
        <pc:chgData name="Ivana ALMORA" userId="c1d88508-96dd-4a75-8a54-7ed6dd229f90" providerId="ADAL" clId="{2A6FE8B7-49E1-4266-AB78-5838DF5965D3}" dt="2025-10-15T09:45:40.125" v="88" actId="47"/>
        <pc:sldMkLst>
          <pc:docMk/>
          <pc:sldMk cId="2570871766" sldId="455"/>
        </pc:sldMkLst>
      </pc:sldChg>
      <pc:sldChg chg="modSp mod">
        <pc:chgData name="Ivana ALMORA" userId="c1d88508-96dd-4a75-8a54-7ed6dd229f90" providerId="ADAL" clId="{2A6FE8B7-49E1-4266-AB78-5838DF5965D3}" dt="2025-10-16T13:27:00.768" v="120" actId="20577"/>
        <pc:sldMkLst>
          <pc:docMk/>
          <pc:sldMk cId="0" sldId="458"/>
        </pc:sldMkLst>
        <pc:spChg chg="mod">
          <ac:chgData name="Ivana ALMORA" userId="c1d88508-96dd-4a75-8a54-7ed6dd229f90" providerId="ADAL" clId="{2A6FE8B7-49E1-4266-AB78-5838DF5965D3}" dt="2025-10-16T13:27:00.768" v="120" actId="20577"/>
          <ac:spMkLst>
            <pc:docMk/>
            <pc:sldMk cId="0" sldId="458"/>
            <ac:spMk id="22" creationId="{00000000-0000-0000-0000-000000000000}"/>
          </ac:spMkLst>
        </pc:spChg>
      </pc:sldChg>
      <pc:sldChg chg="modSp mod">
        <pc:chgData name="Ivana ALMORA" userId="c1d88508-96dd-4a75-8a54-7ed6dd229f90" providerId="ADAL" clId="{2A6FE8B7-49E1-4266-AB78-5838DF5965D3}" dt="2025-10-16T13:26:44.963" v="100" actId="688"/>
        <pc:sldMkLst>
          <pc:docMk/>
          <pc:sldMk cId="659119841" sldId="460"/>
        </pc:sldMkLst>
        <pc:spChg chg="mod">
          <ac:chgData name="Ivana ALMORA" userId="c1d88508-96dd-4a75-8a54-7ed6dd229f90" providerId="ADAL" clId="{2A6FE8B7-49E1-4266-AB78-5838DF5965D3}" dt="2025-10-16T13:26:44.963" v="100" actId="688"/>
          <ac:spMkLst>
            <pc:docMk/>
            <pc:sldMk cId="659119841" sldId="460"/>
            <ac:spMk id="56" creationId="{17415FE6-D37A-549E-7FF6-6E9ECE53CCD4}"/>
          </ac:spMkLst>
        </pc:spChg>
      </pc:sldChg>
      <pc:sldChg chg="add del setBg">
        <pc:chgData name="Ivana ALMORA" userId="c1d88508-96dd-4a75-8a54-7ed6dd229f90" providerId="ADAL" clId="{2A6FE8B7-49E1-4266-AB78-5838DF5965D3}" dt="2025-10-15T06:29:44.174" v="87"/>
        <pc:sldMkLst>
          <pc:docMk/>
          <pc:sldMk cId="2084313994" sldId="2134804921"/>
        </pc:sldMkLst>
      </pc:sldChg>
      <pc:sldChg chg="add del setBg">
        <pc:chgData name="Ivana ALMORA" userId="c1d88508-96dd-4a75-8a54-7ed6dd229f90" providerId="ADAL" clId="{2A6FE8B7-49E1-4266-AB78-5838DF5965D3}" dt="2025-10-15T06:29:44.174" v="87"/>
        <pc:sldMkLst>
          <pc:docMk/>
          <pc:sldMk cId="3194628244" sldId="2134804922"/>
        </pc:sldMkLst>
      </pc:sldChg>
      <pc:sldChg chg="add del setBg">
        <pc:chgData name="Ivana ALMORA" userId="c1d88508-96dd-4a75-8a54-7ed6dd229f90" providerId="ADAL" clId="{2A6FE8B7-49E1-4266-AB78-5838DF5965D3}" dt="2025-10-15T06:29:44.174" v="87"/>
        <pc:sldMkLst>
          <pc:docMk/>
          <pc:sldMk cId="775241022" sldId="2134804923"/>
        </pc:sldMkLst>
      </pc:sldChg>
      <pc:sldChg chg="add del setBg">
        <pc:chgData name="Ivana ALMORA" userId="c1d88508-96dd-4a75-8a54-7ed6dd229f90" providerId="ADAL" clId="{2A6FE8B7-49E1-4266-AB78-5838DF5965D3}" dt="2025-10-15T06:29:44.174" v="87"/>
        <pc:sldMkLst>
          <pc:docMk/>
          <pc:sldMk cId="807381398" sldId="2134804924"/>
        </pc:sldMkLst>
      </pc:sldChg>
      <pc:sldChg chg="add del setBg">
        <pc:chgData name="Ivana ALMORA" userId="c1d88508-96dd-4a75-8a54-7ed6dd229f90" providerId="ADAL" clId="{2A6FE8B7-49E1-4266-AB78-5838DF5965D3}" dt="2025-10-15T06:29:44.174" v="87"/>
        <pc:sldMkLst>
          <pc:docMk/>
          <pc:sldMk cId="0" sldId="2134804925"/>
        </pc:sldMkLst>
      </pc:sldChg>
      <pc:sldChg chg="add del setBg">
        <pc:chgData name="Ivana ALMORA" userId="c1d88508-96dd-4a75-8a54-7ed6dd229f90" providerId="ADAL" clId="{2A6FE8B7-49E1-4266-AB78-5838DF5965D3}" dt="2025-10-15T06:29:44.174" v="87"/>
        <pc:sldMkLst>
          <pc:docMk/>
          <pc:sldMk cId="1425020271" sldId="2134804926"/>
        </pc:sldMkLst>
      </pc:sldChg>
      <pc:sldChg chg="add del setBg">
        <pc:chgData name="Ivana ALMORA" userId="c1d88508-96dd-4a75-8a54-7ed6dd229f90" providerId="ADAL" clId="{2A6FE8B7-49E1-4266-AB78-5838DF5965D3}" dt="2025-10-15T06:29:44.174" v="87"/>
        <pc:sldMkLst>
          <pc:docMk/>
          <pc:sldMk cId="1065961602" sldId="2134804927"/>
        </pc:sldMkLst>
      </pc:sldChg>
      <pc:sldChg chg="add del setBg">
        <pc:chgData name="Ivana ALMORA" userId="c1d88508-96dd-4a75-8a54-7ed6dd229f90" providerId="ADAL" clId="{2A6FE8B7-49E1-4266-AB78-5838DF5965D3}" dt="2025-10-15T06:29:44.174" v="87"/>
        <pc:sldMkLst>
          <pc:docMk/>
          <pc:sldMk cId="213252167" sldId="2134804928"/>
        </pc:sldMkLst>
      </pc:sldChg>
      <pc:sldChg chg="add del setBg">
        <pc:chgData name="Ivana ALMORA" userId="c1d88508-96dd-4a75-8a54-7ed6dd229f90" providerId="ADAL" clId="{2A6FE8B7-49E1-4266-AB78-5838DF5965D3}" dt="2025-10-15T06:29:44.174" v="87"/>
        <pc:sldMkLst>
          <pc:docMk/>
          <pc:sldMk cId="2770548956" sldId="2134804929"/>
        </pc:sldMkLst>
      </pc:sldChg>
      <pc:sldChg chg="add del setBg">
        <pc:chgData name="Ivana ALMORA" userId="c1d88508-96dd-4a75-8a54-7ed6dd229f90" providerId="ADAL" clId="{2A6FE8B7-49E1-4266-AB78-5838DF5965D3}" dt="2025-10-15T06:29:44.174" v="87"/>
        <pc:sldMkLst>
          <pc:docMk/>
          <pc:sldMk cId="719893370" sldId="2134804930"/>
        </pc:sldMkLst>
      </pc:sldChg>
      <pc:sldChg chg="add">
        <pc:chgData name="Ivana ALMORA" userId="c1d88508-96dd-4a75-8a54-7ed6dd229f90" providerId="ADAL" clId="{2A6FE8B7-49E1-4266-AB78-5838DF5965D3}" dt="2025-10-15T09:45:46.144" v="89"/>
        <pc:sldMkLst>
          <pc:docMk/>
          <pc:sldMk cId="1864974150" sldId="2134804931"/>
        </pc:sldMkLst>
      </pc:sldChg>
      <pc:sldChg chg="add">
        <pc:chgData name="Ivana ALMORA" userId="c1d88508-96dd-4a75-8a54-7ed6dd229f90" providerId="ADAL" clId="{2A6FE8B7-49E1-4266-AB78-5838DF5965D3}" dt="2025-10-15T09:45:46.144" v="89"/>
        <pc:sldMkLst>
          <pc:docMk/>
          <pc:sldMk cId="3308813985" sldId="2134804932"/>
        </pc:sldMkLst>
      </pc:sldChg>
      <pc:sldChg chg="add">
        <pc:chgData name="Ivana ALMORA" userId="c1d88508-96dd-4a75-8a54-7ed6dd229f90" providerId="ADAL" clId="{2A6FE8B7-49E1-4266-AB78-5838DF5965D3}" dt="2025-10-15T09:45:46.144" v="89"/>
        <pc:sldMkLst>
          <pc:docMk/>
          <pc:sldMk cId="196787369" sldId="2134804933"/>
        </pc:sldMkLst>
      </pc:sldChg>
      <pc:sldChg chg="add">
        <pc:chgData name="Ivana ALMORA" userId="c1d88508-96dd-4a75-8a54-7ed6dd229f90" providerId="ADAL" clId="{2A6FE8B7-49E1-4266-AB78-5838DF5965D3}" dt="2025-10-15T09:45:46.144" v="89"/>
        <pc:sldMkLst>
          <pc:docMk/>
          <pc:sldMk cId="3017139422" sldId="2134804934"/>
        </pc:sldMkLst>
      </pc:sldChg>
      <pc:sldChg chg="add del setBg">
        <pc:chgData name="Ivana ALMORA" userId="c1d88508-96dd-4a75-8a54-7ed6dd229f90" providerId="ADAL" clId="{2A6FE8B7-49E1-4266-AB78-5838DF5965D3}" dt="2025-10-15T12:12:58.375" v="93" actId="47"/>
        <pc:sldMkLst>
          <pc:docMk/>
          <pc:sldMk cId="0" sldId="2134804935"/>
        </pc:sldMkLst>
      </pc:sldChg>
      <pc:sldChg chg="add">
        <pc:chgData name="Ivana ALMORA" userId="c1d88508-96dd-4a75-8a54-7ed6dd229f90" providerId="ADAL" clId="{2A6FE8B7-49E1-4266-AB78-5838DF5965D3}" dt="2025-10-15T12:12:56.222" v="92"/>
        <pc:sldMkLst>
          <pc:docMk/>
          <pc:sldMk cId="0" sldId="2134804936"/>
        </pc:sldMkLst>
      </pc:sldChg>
      <pc:sldChg chg="add del setBg">
        <pc:chgData name="Ivana ALMORA" userId="c1d88508-96dd-4a75-8a54-7ed6dd229f90" providerId="ADAL" clId="{2A6FE8B7-49E1-4266-AB78-5838DF5965D3}" dt="2025-10-16T06:48:49.940" v="96"/>
        <pc:sldMkLst>
          <pc:docMk/>
          <pc:sldMk cId="0" sldId="2134804937"/>
        </pc:sldMkLst>
      </pc:sldChg>
      <pc:sldChg chg="add del setBg">
        <pc:chgData name="Ivana ALMORA" userId="c1d88508-96dd-4a75-8a54-7ed6dd229f90" providerId="ADAL" clId="{2A6FE8B7-49E1-4266-AB78-5838DF5965D3}" dt="2025-10-16T06:48:49.940" v="96"/>
        <pc:sldMkLst>
          <pc:docMk/>
          <pc:sldMk cId="809319106" sldId="2134804938"/>
        </pc:sldMkLst>
      </pc:sldChg>
      <pc:sldChg chg="add del setBg">
        <pc:chgData name="Ivana ALMORA" userId="c1d88508-96dd-4a75-8a54-7ed6dd229f90" providerId="ADAL" clId="{2A6FE8B7-49E1-4266-AB78-5838DF5965D3}" dt="2025-10-16T06:48:49.940" v="96"/>
        <pc:sldMkLst>
          <pc:docMk/>
          <pc:sldMk cId="2434527824" sldId="2134804939"/>
        </pc:sldMkLst>
      </pc:sldChg>
      <pc:sldChg chg="add del setBg">
        <pc:chgData name="Ivana ALMORA" userId="c1d88508-96dd-4a75-8a54-7ed6dd229f90" providerId="ADAL" clId="{2A6FE8B7-49E1-4266-AB78-5838DF5965D3}" dt="2025-10-16T06:48:49.940" v="96"/>
        <pc:sldMkLst>
          <pc:docMk/>
          <pc:sldMk cId="2303087791" sldId="2134804940"/>
        </pc:sldMkLst>
      </pc:sldChg>
      <pc:sldChg chg="add del setBg">
        <pc:chgData name="Ivana ALMORA" userId="c1d88508-96dd-4a75-8a54-7ed6dd229f90" providerId="ADAL" clId="{2A6FE8B7-49E1-4266-AB78-5838DF5965D3}" dt="2025-10-16T06:48:49.940" v="96"/>
        <pc:sldMkLst>
          <pc:docMk/>
          <pc:sldMk cId="2715866500" sldId="2134804941"/>
        </pc:sldMkLst>
      </pc:sldChg>
      <pc:sldChg chg="add">
        <pc:chgData name="Ivana ALMORA" userId="c1d88508-96dd-4a75-8a54-7ed6dd229f90" providerId="ADAL" clId="{2A6FE8B7-49E1-4266-AB78-5838DF5965D3}" dt="2025-10-16T06:48:49.940" v="96"/>
        <pc:sldMkLst>
          <pc:docMk/>
          <pc:sldMk cId="366539727" sldId="2134804942"/>
        </pc:sldMkLst>
      </pc:sldChg>
      <pc:sldChg chg="add del setBg">
        <pc:chgData name="Ivana ALMORA" userId="c1d88508-96dd-4a75-8a54-7ed6dd229f90" providerId="ADAL" clId="{2A6FE8B7-49E1-4266-AB78-5838DF5965D3}" dt="2025-10-16T06:48:47.266" v="95"/>
        <pc:sldMkLst>
          <pc:docMk/>
          <pc:sldMk cId="3586466577" sldId="2134804942"/>
        </pc:sldMkLst>
      </pc:sldChg>
      <pc:sldChg chg="add">
        <pc:chgData name="Ivana ALMORA" userId="c1d88508-96dd-4a75-8a54-7ed6dd229f90" providerId="ADAL" clId="{2A6FE8B7-49E1-4266-AB78-5838DF5965D3}" dt="2025-10-16T06:48:49.940" v="96"/>
        <pc:sldMkLst>
          <pc:docMk/>
          <pc:sldMk cId="761892962" sldId="2134804943"/>
        </pc:sldMkLst>
      </pc:sldChg>
      <pc:sldChg chg="add del setBg">
        <pc:chgData name="Ivana ALMORA" userId="c1d88508-96dd-4a75-8a54-7ed6dd229f90" providerId="ADAL" clId="{2A6FE8B7-49E1-4266-AB78-5838DF5965D3}" dt="2025-10-16T06:48:47.266" v="95"/>
        <pc:sldMkLst>
          <pc:docMk/>
          <pc:sldMk cId="986944736" sldId="2134804943"/>
        </pc:sldMkLst>
      </pc:sldChg>
      <pc:sldChg chg="add del setBg">
        <pc:chgData name="Ivana ALMORA" userId="c1d88508-96dd-4a75-8a54-7ed6dd229f90" providerId="ADAL" clId="{2A6FE8B7-49E1-4266-AB78-5838DF5965D3}" dt="2025-10-16T06:48:47.266" v="95"/>
        <pc:sldMkLst>
          <pc:docMk/>
          <pc:sldMk cId="94106584" sldId="2134804944"/>
        </pc:sldMkLst>
      </pc:sldChg>
      <pc:sldChg chg="add">
        <pc:chgData name="Ivana ALMORA" userId="c1d88508-96dd-4a75-8a54-7ed6dd229f90" providerId="ADAL" clId="{2A6FE8B7-49E1-4266-AB78-5838DF5965D3}" dt="2025-10-16T06:48:49.940" v="96"/>
        <pc:sldMkLst>
          <pc:docMk/>
          <pc:sldMk cId="268827738" sldId="2134804944"/>
        </pc:sldMkLst>
      </pc:sldChg>
      <pc:sldChg chg="add">
        <pc:chgData name="Ivana ALMORA" userId="c1d88508-96dd-4a75-8a54-7ed6dd229f90" providerId="ADAL" clId="{2A6FE8B7-49E1-4266-AB78-5838DF5965D3}" dt="2025-10-16T06:48:49.940" v="96"/>
        <pc:sldMkLst>
          <pc:docMk/>
          <pc:sldMk cId="792372591" sldId="2134804945"/>
        </pc:sldMkLst>
      </pc:sldChg>
      <pc:sldChg chg="add del setBg">
        <pc:chgData name="Ivana ALMORA" userId="c1d88508-96dd-4a75-8a54-7ed6dd229f90" providerId="ADAL" clId="{2A6FE8B7-49E1-4266-AB78-5838DF5965D3}" dt="2025-10-16T06:48:47.266" v="95"/>
        <pc:sldMkLst>
          <pc:docMk/>
          <pc:sldMk cId="3423530452" sldId="2134804945"/>
        </pc:sldMkLst>
      </pc:sldChg>
    </pc:docChg>
  </pc:docChgLst>
  <pc:docChgLst>
    <pc:chgData name="Karen ALBUQUERQUE" userId="S::albuquerque@eurochambres.eu::47bb3fcb-2910-4648-9711-3c7f63f2c06f" providerId="AD" clId="Web-{57A26785-90B4-BEBE-BF47-2BB24529BBFC}"/>
    <pc:docChg chg="addSld delSld modSld sldOrd">
      <pc:chgData name="Karen ALBUQUERQUE" userId="S::albuquerque@eurochambres.eu::47bb3fcb-2910-4648-9711-3c7f63f2c06f" providerId="AD" clId="Web-{57A26785-90B4-BEBE-BF47-2BB24529BBFC}" dt="2025-10-14T14:30:20.472" v="292" actId="1076"/>
      <pc:docMkLst>
        <pc:docMk/>
      </pc:docMkLst>
      <pc:sldChg chg="addSp delSp modSp">
        <pc:chgData name="Karen ALBUQUERQUE" userId="S::albuquerque@eurochambres.eu::47bb3fcb-2910-4648-9711-3c7f63f2c06f" providerId="AD" clId="Web-{57A26785-90B4-BEBE-BF47-2BB24529BBFC}" dt="2025-10-14T14:01:42.715" v="3"/>
        <pc:sldMkLst>
          <pc:docMk/>
          <pc:sldMk cId="0" sldId="260"/>
        </pc:sldMkLst>
      </pc:sldChg>
      <pc:sldChg chg="addSp delSp modSp">
        <pc:chgData name="Karen ALBUQUERQUE" userId="S::albuquerque@eurochambres.eu::47bb3fcb-2910-4648-9711-3c7f63f2c06f" providerId="AD" clId="Web-{57A26785-90B4-BEBE-BF47-2BB24529BBFC}" dt="2025-10-14T14:25:50.623" v="273" actId="1076"/>
        <pc:sldMkLst>
          <pc:docMk/>
          <pc:sldMk cId="0" sldId="266"/>
        </pc:sldMkLst>
        <pc:spChg chg="mod">
          <ac:chgData name="Karen ALBUQUERQUE" userId="S::albuquerque@eurochambres.eu::47bb3fcb-2910-4648-9711-3c7f63f2c06f" providerId="AD" clId="Web-{57A26785-90B4-BEBE-BF47-2BB24529BBFC}" dt="2025-10-14T14:25:18.278" v="268" actId="14100"/>
          <ac:spMkLst>
            <pc:docMk/>
            <pc:sldMk cId="0" sldId="266"/>
            <ac:spMk id="2" creationId="{00000000-0000-0000-0000-000000000000}"/>
          </ac:spMkLst>
        </pc:spChg>
        <pc:spChg chg="mod">
          <ac:chgData name="Karen ALBUQUERQUE" userId="S::albuquerque@eurochambres.eu::47bb3fcb-2910-4648-9711-3c7f63f2c06f" providerId="AD" clId="Web-{57A26785-90B4-BEBE-BF47-2BB24529BBFC}" dt="2025-10-14T14:25:27.356" v="269" actId="14100"/>
          <ac:spMkLst>
            <pc:docMk/>
            <pc:sldMk cId="0" sldId="266"/>
            <ac:spMk id="8" creationId="{00000000-0000-0000-0000-000000000000}"/>
          </ac:spMkLst>
        </pc:spChg>
        <pc:spChg chg="mod">
          <ac:chgData name="Karen ALBUQUERQUE" userId="S::albuquerque@eurochambres.eu::47bb3fcb-2910-4648-9711-3c7f63f2c06f" providerId="AD" clId="Web-{57A26785-90B4-BEBE-BF47-2BB24529BBFC}" dt="2025-10-14T14:25:50.623" v="273" actId="1076"/>
          <ac:spMkLst>
            <pc:docMk/>
            <pc:sldMk cId="0" sldId="266"/>
            <ac:spMk id="38" creationId="{00000000-0000-0000-0000-000000000000}"/>
          </ac:spMkLst>
        </pc:spChg>
        <pc:grpChg chg="mod">
          <ac:chgData name="Karen ALBUQUERQUE" userId="S::albuquerque@eurochambres.eu::47bb3fcb-2910-4648-9711-3c7f63f2c06f" providerId="AD" clId="Web-{57A26785-90B4-BEBE-BF47-2BB24529BBFC}" dt="2025-10-14T14:25:30.903" v="270" actId="14100"/>
          <ac:grpSpMkLst>
            <pc:docMk/>
            <pc:sldMk cId="0" sldId="266"/>
            <ac:grpSpMk id="3" creationId="{00000000-0000-0000-0000-000000000000}"/>
          </ac:grpSpMkLst>
        </pc:grpChg>
        <pc:grpChg chg="add del mod">
          <ac:chgData name="Karen ALBUQUERQUE" userId="S::albuquerque@eurochambres.eu::47bb3fcb-2910-4648-9711-3c7f63f2c06f" providerId="AD" clId="Web-{57A26785-90B4-BEBE-BF47-2BB24529BBFC}" dt="2025-10-14T14:25:43.966" v="272" actId="14100"/>
          <ac:grpSpMkLst>
            <pc:docMk/>
            <pc:sldMk cId="0" sldId="266"/>
            <ac:grpSpMk id="5" creationId="{00000000-0000-0000-0000-000000000000}"/>
          </ac:grpSpMkLst>
        </pc:grpChg>
        <pc:grpChg chg="add del mod">
          <ac:chgData name="Karen ALBUQUERQUE" userId="S::albuquerque@eurochambres.eu::47bb3fcb-2910-4648-9711-3c7f63f2c06f" providerId="AD" clId="Web-{57A26785-90B4-BEBE-BF47-2BB24529BBFC}" dt="2025-10-14T14:24:38.011" v="260" actId="14100"/>
          <ac:grpSpMkLst>
            <pc:docMk/>
            <pc:sldMk cId="0" sldId="266"/>
            <ac:grpSpMk id="9" creationId="{00000000-0000-0000-0000-000000000000}"/>
          </ac:grpSpMkLst>
        </pc:grpChg>
      </pc:sldChg>
      <pc:sldChg chg="modSp">
        <pc:chgData name="Karen ALBUQUERQUE" userId="S::albuquerque@eurochambres.eu::47bb3fcb-2910-4648-9711-3c7f63f2c06f" providerId="AD" clId="Web-{57A26785-90B4-BEBE-BF47-2BB24529BBFC}" dt="2025-10-14T14:14:00.529" v="129" actId="20577"/>
        <pc:sldMkLst>
          <pc:docMk/>
          <pc:sldMk cId="0" sldId="267"/>
        </pc:sldMkLst>
        <pc:spChg chg="mod">
          <ac:chgData name="Karen ALBUQUERQUE" userId="S::albuquerque@eurochambres.eu::47bb3fcb-2910-4648-9711-3c7f63f2c06f" providerId="AD" clId="Web-{57A26785-90B4-BEBE-BF47-2BB24529BBFC}" dt="2025-10-14T14:03:38.943" v="8" actId="1076"/>
          <ac:spMkLst>
            <pc:docMk/>
            <pc:sldMk cId="0" sldId="267"/>
            <ac:spMk id="12" creationId="{00000000-0000-0000-0000-000000000000}"/>
          </ac:spMkLst>
        </pc:spChg>
        <pc:spChg chg="mod">
          <ac:chgData name="Karen ALBUQUERQUE" userId="S::albuquerque@eurochambres.eu::47bb3fcb-2910-4648-9711-3c7f63f2c06f" providerId="AD" clId="Web-{57A26785-90B4-BEBE-BF47-2BB24529BBFC}" dt="2025-10-14T14:03:42.255" v="9" actId="1076"/>
          <ac:spMkLst>
            <pc:docMk/>
            <pc:sldMk cId="0" sldId="267"/>
            <ac:spMk id="13" creationId="{00000000-0000-0000-0000-000000000000}"/>
          </ac:spMkLst>
        </pc:spChg>
        <pc:spChg chg="mod">
          <ac:chgData name="Karen ALBUQUERQUE" userId="S::albuquerque@eurochambres.eu::47bb3fcb-2910-4648-9711-3c7f63f2c06f" providerId="AD" clId="Web-{57A26785-90B4-BEBE-BF47-2BB24529BBFC}" dt="2025-10-14T14:14:00.529" v="129" actId="20577"/>
          <ac:spMkLst>
            <pc:docMk/>
            <pc:sldMk cId="0" sldId="267"/>
            <ac:spMk id="14" creationId="{00000000-0000-0000-0000-000000000000}"/>
          </ac:spMkLst>
        </pc:spChg>
      </pc:sldChg>
      <pc:sldChg chg="modSp">
        <pc:chgData name="Karen ALBUQUERQUE" userId="S::albuquerque@eurochambres.eu::47bb3fcb-2910-4648-9711-3c7f63f2c06f" providerId="AD" clId="Web-{57A26785-90B4-BEBE-BF47-2BB24529BBFC}" dt="2025-10-14T14:30:20.472" v="292" actId="1076"/>
        <pc:sldMkLst>
          <pc:docMk/>
          <pc:sldMk cId="0" sldId="275"/>
        </pc:sldMkLst>
        <pc:spChg chg="mod">
          <ac:chgData name="Karen ALBUQUERQUE" userId="S::albuquerque@eurochambres.eu::47bb3fcb-2910-4648-9711-3c7f63f2c06f" providerId="AD" clId="Web-{57A26785-90B4-BEBE-BF47-2BB24529BBFC}" dt="2025-10-14T14:30:17.753" v="291" actId="1076"/>
          <ac:spMkLst>
            <pc:docMk/>
            <pc:sldMk cId="0" sldId="275"/>
            <ac:spMk id="13" creationId="{00000000-0000-0000-0000-000000000000}"/>
          </ac:spMkLst>
        </pc:spChg>
      </pc:sldChg>
      <pc:sldChg chg="addSp delSp modSp">
        <pc:chgData name="Karen ALBUQUERQUE" userId="S::albuquerque@eurochambres.eu::47bb3fcb-2910-4648-9711-3c7f63f2c06f" providerId="AD" clId="Web-{57A26785-90B4-BEBE-BF47-2BB24529BBFC}" dt="2025-10-14T14:10:25.212" v="93" actId="20577"/>
        <pc:sldMkLst>
          <pc:docMk/>
          <pc:sldMk cId="3991802519" sldId="276"/>
        </pc:sldMkLst>
        <pc:spChg chg="add mod">
          <ac:chgData name="Karen ALBUQUERQUE" userId="S::albuquerque@eurochambres.eu::47bb3fcb-2910-4648-9711-3c7f63f2c06f" providerId="AD" clId="Web-{57A26785-90B4-BEBE-BF47-2BB24529BBFC}" dt="2025-10-14T14:10:25.212" v="93" actId="20577"/>
          <ac:spMkLst>
            <pc:docMk/>
            <pc:sldMk cId="3991802519" sldId="276"/>
            <ac:spMk id="14" creationId="{ECD3B5C8-2E16-19D0-7854-C512D96090D9}"/>
          </ac:spMkLst>
        </pc:spChg>
      </pc:sldChg>
      <pc:sldChg chg="modSp">
        <pc:chgData name="Karen ALBUQUERQUE" userId="S::albuquerque@eurochambres.eu::47bb3fcb-2910-4648-9711-3c7f63f2c06f" providerId="AD" clId="Web-{57A26785-90B4-BEBE-BF47-2BB24529BBFC}" dt="2025-10-14T14:10:36.009" v="94" actId="1076"/>
        <pc:sldMkLst>
          <pc:docMk/>
          <pc:sldMk cId="0" sldId="277"/>
        </pc:sldMkLst>
        <pc:spChg chg="mod">
          <ac:chgData name="Karen ALBUQUERQUE" userId="S::albuquerque@eurochambres.eu::47bb3fcb-2910-4648-9711-3c7f63f2c06f" providerId="AD" clId="Web-{57A26785-90B4-BEBE-BF47-2BB24529BBFC}" dt="2025-10-14T14:10:36.009" v="94" actId="1076"/>
          <ac:spMkLst>
            <pc:docMk/>
            <pc:sldMk cId="0" sldId="277"/>
            <ac:spMk id="12" creationId="{0AE0A700-F69E-46FA-659A-F7C925DD029D}"/>
          </ac:spMkLst>
        </pc:spChg>
      </pc:sldChg>
      <pc:sldChg chg="modSp">
        <pc:chgData name="Karen ALBUQUERQUE" userId="S::albuquerque@eurochambres.eu::47bb3fcb-2910-4648-9711-3c7f63f2c06f" providerId="AD" clId="Web-{57A26785-90B4-BEBE-BF47-2BB24529BBFC}" dt="2025-10-14T14:12:34.262" v="109" actId="20577"/>
        <pc:sldMkLst>
          <pc:docMk/>
          <pc:sldMk cId="2316985711" sldId="282"/>
        </pc:sldMkLst>
        <pc:spChg chg="mod">
          <ac:chgData name="Karen ALBUQUERQUE" userId="S::albuquerque@eurochambres.eu::47bb3fcb-2910-4648-9711-3c7f63f2c06f" providerId="AD" clId="Web-{57A26785-90B4-BEBE-BF47-2BB24529BBFC}" dt="2025-10-14T14:12:34.262" v="109" actId="20577"/>
          <ac:spMkLst>
            <pc:docMk/>
            <pc:sldMk cId="2316985711" sldId="282"/>
            <ac:spMk id="33" creationId="{45898364-8773-305E-5DF7-BC9B0D36EE2B}"/>
          </ac:spMkLst>
        </pc:spChg>
      </pc:sldChg>
      <pc:sldChg chg="modSp">
        <pc:chgData name="Karen ALBUQUERQUE" userId="S::albuquerque@eurochambres.eu::47bb3fcb-2910-4648-9711-3c7f63f2c06f" providerId="AD" clId="Web-{57A26785-90B4-BEBE-BF47-2BB24529BBFC}" dt="2025-10-14T14:12:17.871" v="106" actId="20577"/>
        <pc:sldMkLst>
          <pc:docMk/>
          <pc:sldMk cId="4292698129" sldId="283"/>
        </pc:sldMkLst>
        <pc:spChg chg="mod">
          <ac:chgData name="Karen ALBUQUERQUE" userId="S::albuquerque@eurochambres.eu::47bb3fcb-2910-4648-9711-3c7f63f2c06f" providerId="AD" clId="Web-{57A26785-90B4-BEBE-BF47-2BB24529BBFC}" dt="2025-10-14T14:12:17.871" v="106" actId="20577"/>
          <ac:spMkLst>
            <pc:docMk/>
            <pc:sldMk cId="4292698129" sldId="283"/>
            <ac:spMk id="13" creationId="{713F8FA0-857C-F726-0DF7-EC0738423F00}"/>
          </ac:spMkLst>
        </pc:spChg>
      </pc:sldChg>
      <pc:sldChg chg="modSp">
        <pc:chgData name="Karen ALBUQUERQUE" userId="S::albuquerque@eurochambres.eu::47bb3fcb-2910-4648-9711-3c7f63f2c06f" providerId="AD" clId="Web-{57A26785-90B4-BEBE-BF47-2BB24529BBFC}" dt="2025-10-14T14:11:54.355" v="103" actId="20577"/>
        <pc:sldMkLst>
          <pc:docMk/>
          <pc:sldMk cId="1205238853" sldId="284"/>
        </pc:sldMkLst>
        <pc:spChg chg="mod">
          <ac:chgData name="Karen ALBUQUERQUE" userId="S::albuquerque@eurochambres.eu::47bb3fcb-2910-4648-9711-3c7f63f2c06f" providerId="AD" clId="Web-{57A26785-90B4-BEBE-BF47-2BB24529BBFC}" dt="2025-10-14T14:11:54.355" v="103" actId="20577"/>
          <ac:spMkLst>
            <pc:docMk/>
            <pc:sldMk cId="1205238853" sldId="284"/>
            <ac:spMk id="13" creationId="{F1D49102-90A5-D463-6391-85F3E8F23183}"/>
          </ac:spMkLst>
        </pc:spChg>
      </pc:sldChg>
      <pc:sldChg chg="modSp">
        <pc:chgData name="Karen ALBUQUERQUE" userId="S::albuquerque@eurochambres.eu::47bb3fcb-2910-4648-9711-3c7f63f2c06f" providerId="AD" clId="Web-{57A26785-90B4-BEBE-BF47-2BB24529BBFC}" dt="2025-10-14T14:12:57.715" v="115" actId="20577"/>
        <pc:sldMkLst>
          <pc:docMk/>
          <pc:sldMk cId="4254180762" sldId="285"/>
        </pc:sldMkLst>
        <pc:spChg chg="mod">
          <ac:chgData name="Karen ALBUQUERQUE" userId="S::albuquerque@eurochambres.eu::47bb3fcb-2910-4648-9711-3c7f63f2c06f" providerId="AD" clId="Web-{57A26785-90B4-BEBE-BF47-2BB24529BBFC}" dt="2025-10-14T14:12:57.715" v="115" actId="20577"/>
          <ac:spMkLst>
            <pc:docMk/>
            <pc:sldMk cId="4254180762" sldId="285"/>
            <ac:spMk id="13" creationId="{CDC44AC2-14C7-56BC-0820-B87DEAA0E2F8}"/>
          </ac:spMkLst>
        </pc:spChg>
      </pc:sldChg>
      <pc:sldChg chg="modSp">
        <pc:chgData name="Karen ALBUQUERQUE" userId="S::albuquerque@eurochambres.eu::47bb3fcb-2910-4648-9711-3c7f63f2c06f" providerId="AD" clId="Web-{57A26785-90B4-BEBE-BF47-2BB24529BBFC}" dt="2025-10-14T14:13:22.466" v="121" actId="20577"/>
        <pc:sldMkLst>
          <pc:docMk/>
          <pc:sldMk cId="444692546" sldId="286"/>
        </pc:sldMkLst>
        <pc:spChg chg="mod">
          <ac:chgData name="Karen ALBUQUERQUE" userId="S::albuquerque@eurochambres.eu::47bb3fcb-2910-4648-9711-3c7f63f2c06f" providerId="AD" clId="Web-{57A26785-90B4-BEBE-BF47-2BB24529BBFC}" dt="2025-10-14T14:13:22.466" v="121" actId="20577"/>
          <ac:spMkLst>
            <pc:docMk/>
            <pc:sldMk cId="444692546" sldId="286"/>
            <ac:spMk id="13" creationId="{65710AB5-7058-339C-90B5-FD616389C2D6}"/>
          </ac:spMkLst>
        </pc:spChg>
      </pc:sldChg>
      <pc:sldChg chg="modSp">
        <pc:chgData name="Karen ALBUQUERQUE" userId="S::albuquerque@eurochambres.eu::47bb3fcb-2910-4648-9711-3c7f63f2c06f" providerId="AD" clId="Web-{57A26785-90B4-BEBE-BF47-2BB24529BBFC}" dt="2025-10-14T14:05:38.998" v="44" actId="1076"/>
        <pc:sldMkLst>
          <pc:docMk/>
          <pc:sldMk cId="2057059340" sldId="291"/>
        </pc:sldMkLst>
        <pc:spChg chg="mod">
          <ac:chgData name="Karen ALBUQUERQUE" userId="S::albuquerque@eurochambres.eu::47bb3fcb-2910-4648-9711-3c7f63f2c06f" providerId="AD" clId="Web-{57A26785-90B4-BEBE-BF47-2BB24529BBFC}" dt="2025-10-14T14:05:31.638" v="43" actId="1076"/>
          <ac:spMkLst>
            <pc:docMk/>
            <pc:sldMk cId="2057059340" sldId="291"/>
            <ac:spMk id="2" creationId="{88BDA7A9-C80F-A82F-2D6A-E2B15ACDEC47}"/>
          </ac:spMkLst>
        </pc:spChg>
        <pc:spChg chg="mod">
          <ac:chgData name="Karen ALBUQUERQUE" userId="S::albuquerque@eurochambres.eu::47bb3fcb-2910-4648-9711-3c7f63f2c06f" providerId="AD" clId="Web-{57A26785-90B4-BEBE-BF47-2BB24529BBFC}" dt="2025-10-14T14:05:38.998" v="44" actId="1076"/>
          <ac:spMkLst>
            <pc:docMk/>
            <pc:sldMk cId="2057059340" sldId="291"/>
            <ac:spMk id="13" creationId="{5B640059-612E-81EA-D4FF-6A16F2BB0ABC}"/>
          </ac:spMkLst>
        </pc:spChg>
      </pc:sldChg>
      <pc:sldChg chg="modSp">
        <pc:chgData name="Karen ALBUQUERQUE" userId="S::albuquerque@eurochambres.eu::47bb3fcb-2910-4648-9711-3c7f63f2c06f" providerId="AD" clId="Web-{57A26785-90B4-BEBE-BF47-2BB24529BBFC}" dt="2025-10-14T14:29:46.206" v="286" actId="1076"/>
        <pc:sldMkLst>
          <pc:docMk/>
          <pc:sldMk cId="2421584939" sldId="294"/>
        </pc:sldMkLst>
        <pc:spChg chg="mod">
          <ac:chgData name="Karen ALBUQUERQUE" userId="S::albuquerque@eurochambres.eu::47bb3fcb-2910-4648-9711-3c7f63f2c06f" providerId="AD" clId="Web-{57A26785-90B4-BEBE-BF47-2BB24529BBFC}" dt="2025-10-14T14:29:46.206" v="286" actId="1076"/>
          <ac:spMkLst>
            <pc:docMk/>
            <pc:sldMk cId="2421584939" sldId="294"/>
            <ac:spMk id="13" creationId="{00000000-0000-0000-0000-000000000000}"/>
          </ac:spMkLst>
        </pc:spChg>
        <pc:picChg chg="mod">
          <ac:chgData name="Karen ALBUQUERQUE" userId="S::albuquerque@eurochambres.eu::47bb3fcb-2910-4648-9711-3c7f63f2c06f" providerId="AD" clId="Web-{57A26785-90B4-BEBE-BF47-2BB24529BBFC}" dt="2025-10-14T14:29:39.081" v="283" actId="1076"/>
          <ac:picMkLst>
            <pc:docMk/>
            <pc:sldMk cId="2421584939" sldId="294"/>
            <ac:picMk id="8" creationId="{33FC0A41-5CB3-2353-24F7-C63F71BBA321}"/>
          </ac:picMkLst>
        </pc:picChg>
      </pc:sldChg>
      <pc:sldChg chg="del">
        <pc:chgData name="Karen ALBUQUERQUE" userId="S::albuquerque@eurochambres.eu::47bb3fcb-2910-4648-9711-3c7f63f2c06f" providerId="AD" clId="Web-{57A26785-90B4-BEBE-BF47-2BB24529BBFC}" dt="2025-10-14T14:15:39.015" v="134"/>
        <pc:sldMkLst>
          <pc:docMk/>
          <pc:sldMk cId="942389327" sldId="335"/>
        </pc:sldMkLst>
      </pc:sldChg>
      <pc:sldChg chg="modSp">
        <pc:chgData name="Karen ALBUQUERQUE" userId="S::albuquerque@eurochambres.eu::47bb3fcb-2910-4648-9711-3c7f63f2c06f" providerId="AD" clId="Web-{57A26785-90B4-BEBE-BF47-2BB24529BBFC}" dt="2025-10-14T14:29:08.190" v="280" actId="1076"/>
        <pc:sldMkLst>
          <pc:docMk/>
          <pc:sldMk cId="383949489" sldId="433"/>
        </pc:sldMkLst>
      </pc:sldChg>
      <pc:sldChg chg="modSp">
        <pc:chgData name="Karen ALBUQUERQUE" userId="S::albuquerque@eurochambres.eu::47bb3fcb-2910-4648-9711-3c7f63f2c06f" providerId="AD" clId="Web-{57A26785-90B4-BEBE-BF47-2BB24529BBFC}" dt="2025-10-14T14:29:02.486" v="279" actId="1076"/>
        <pc:sldMkLst>
          <pc:docMk/>
          <pc:sldMk cId="3572359162" sldId="437"/>
        </pc:sldMkLst>
      </pc:sldChg>
      <pc:sldChg chg="modSp">
        <pc:chgData name="Karen ALBUQUERQUE" userId="S::albuquerque@eurochambres.eu::47bb3fcb-2910-4648-9711-3c7f63f2c06f" providerId="AD" clId="Web-{57A26785-90B4-BEBE-BF47-2BB24529BBFC}" dt="2025-10-14T14:29:14.159" v="281" actId="1076"/>
        <pc:sldMkLst>
          <pc:docMk/>
          <pc:sldMk cId="3792944433" sldId="440"/>
        </pc:sldMkLst>
      </pc:sldChg>
      <pc:sldChg chg="modSp">
        <pc:chgData name="Karen ALBUQUERQUE" userId="S::albuquerque@eurochambres.eu::47bb3fcb-2910-4648-9711-3c7f63f2c06f" providerId="AD" clId="Web-{57A26785-90B4-BEBE-BF47-2BB24529BBFC}" dt="2025-10-14T14:15:31.186" v="133" actId="1076"/>
        <pc:sldMkLst>
          <pc:docMk/>
          <pc:sldMk cId="1997136203" sldId="447"/>
        </pc:sldMkLst>
      </pc:sldChg>
      <pc:sldChg chg="modSp">
        <pc:chgData name="Karen ALBUQUERQUE" userId="S::albuquerque@eurochambres.eu::47bb3fcb-2910-4648-9711-3c7f63f2c06f" providerId="AD" clId="Web-{57A26785-90B4-BEBE-BF47-2BB24529BBFC}" dt="2025-10-14T14:14:35.170" v="131" actId="20577"/>
        <pc:sldMkLst>
          <pc:docMk/>
          <pc:sldMk cId="2714593003" sldId="456"/>
        </pc:sldMkLst>
        <pc:spChg chg="mod">
          <ac:chgData name="Karen ALBUQUERQUE" userId="S::albuquerque@eurochambres.eu::47bb3fcb-2910-4648-9711-3c7f63f2c06f" providerId="AD" clId="Web-{57A26785-90B4-BEBE-BF47-2BB24529BBFC}" dt="2025-10-14T14:13:36.763" v="125" actId="1076"/>
          <ac:spMkLst>
            <pc:docMk/>
            <pc:sldMk cId="2714593003" sldId="456"/>
            <ac:spMk id="12" creationId="{69B13446-9DBE-3212-744B-B5D67166F0C5}"/>
          </ac:spMkLst>
        </pc:spChg>
        <pc:spChg chg="mod">
          <ac:chgData name="Karen ALBUQUERQUE" userId="S::albuquerque@eurochambres.eu::47bb3fcb-2910-4648-9711-3c7f63f2c06f" providerId="AD" clId="Web-{57A26785-90B4-BEBE-BF47-2BB24529BBFC}" dt="2025-10-14T14:13:40.825" v="126" actId="1076"/>
          <ac:spMkLst>
            <pc:docMk/>
            <pc:sldMk cId="2714593003" sldId="456"/>
            <ac:spMk id="13" creationId="{2C6E8D38-41A7-23B7-5C66-C84C9F201177}"/>
          </ac:spMkLst>
        </pc:spChg>
        <pc:spChg chg="mod">
          <ac:chgData name="Karen ALBUQUERQUE" userId="S::albuquerque@eurochambres.eu::47bb3fcb-2910-4648-9711-3c7f63f2c06f" providerId="AD" clId="Web-{57A26785-90B4-BEBE-BF47-2BB24529BBFC}" dt="2025-10-14T14:14:35.170" v="131" actId="20577"/>
          <ac:spMkLst>
            <pc:docMk/>
            <pc:sldMk cId="2714593003" sldId="456"/>
            <ac:spMk id="14" creationId="{D7DBC3ED-3FEC-0608-ADEA-679761654E25}"/>
          </ac:spMkLst>
        </pc:spChg>
      </pc:sldChg>
      <pc:sldChg chg="modSp">
        <pc:chgData name="Karen ALBUQUERQUE" userId="S::albuquerque@eurochambres.eu::47bb3fcb-2910-4648-9711-3c7f63f2c06f" providerId="AD" clId="Web-{57A26785-90B4-BEBE-BF47-2BB24529BBFC}" dt="2025-10-14T14:28:25.517" v="278" actId="1076"/>
        <pc:sldMkLst>
          <pc:docMk/>
          <pc:sldMk cId="659119841" sldId="460"/>
        </pc:sldMkLst>
        <pc:spChg chg="mod">
          <ac:chgData name="Karen ALBUQUERQUE" userId="S::albuquerque@eurochambres.eu::47bb3fcb-2910-4648-9711-3c7f63f2c06f" providerId="AD" clId="Web-{57A26785-90B4-BEBE-BF47-2BB24529BBFC}" dt="2025-10-14T14:28:25.517" v="278" actId="1076"/>
          <ac:spMkLst>
            <pc:docMk/>
            <pc:sldMk cId="659119841" sldId="460"/>
            <ac:spMk id="22" creationId="{6E549A9F-9B37-EA80-01B2-471E7B4C844D}"/>
          </ac:spMkLst>
        </pc:spChg>
        <pc:spChg chg="mod">
          <ac:chgData name="Karen ALBUQUERQUE" userId="S::albuquerque@eurochambres.eu::47bb3fcb-2910-4648-9711-3c7f63f2c06f" providerId="AD" clId="Web-{57A26785-90B4-BEBE-BF47-2BB24529BBFC}" dt="2025-10-14T14:28:21.095" v="277" actId="1076"/>
          <ac:spMkLst>
            <pc:docMk/>
            <pc:sldMk cId="659119841" sldId="460"/>
            <ac:spMk id="24" creationId="{999EC19C-8D9A-1434-CA32-7113001AE90B}"/>
          </ac:spMkLst>
        </pc:spChg>
      </pc:sldChg>
      <pc:sldChg chg="modSp">
        <pc:chgData name="Karen ALBUQUERQUE" userId="S::albuquerque@eurochambres.eu::47bb3fcb-2910-4648-9711-3c7f63f2c06f" providerId="AD" clId="Web-{57A26785-90B4-BEBE-BF47-2BB24529BBFC}" dt="2025-10-14T14:16:03.780" v="148" actId="1076"/>
        <pc:sldMkLst>
          <pc:docMk/>
          <pc:sldMk cId="1723104146" sldId="469"/>
        </pc:sldMkLst>
        <pc:spChg chg="mod">
          <ac:chgData name="Karen ALBUQUERQUE" userId="S::albuquerque@eurochambres.eu::47bb3fcb-2910-4648-9711-3c7f63f2c06f" providerId="AD" clId="Web-{57A26785-90B4-BEBE-BF47-2BB24529BBFC}" dt="2025-10-14T14:15:44.749" v="136" actId="1076"/>
          <ac:spMkLst>
            <pc:docMk/>
            <pc:sldMk cId="1723104146" sldId="469"/>
            <ac:spMk id="12" creationId="{5C88326F-917E-ADD0-9277-908A8944629D}"/>
          </ac:spMkLst>
        </pc:spChg>
        <pc:spChg chg="mod">
          <ac:chgData name="Karen ALBUQUERQUE" userId="S::albuquerque@eurochambres.eu::47bb3fcb-2910-4648-9711-3c7f63f2c06f" providerId="AD" clId="Web-{57A26785-90B4-BEBE-BF47-2BB24529BBFC}" dt="2025-10-14T14:15:48.812" v="137" actId="1076"/>
          <ac:spMkLst>
            <pc:docMk/>
            <pc:sldMk cId="1723104146" sldId="469"/>
            <ac:spMk id="13" creationId="{6639FCB6-3FAF-1D46-B6C7-F89BCE55706B}"/>
          </ac:spMkLst>
        </pc:spChg>
        <pc:spChg chg="mod">
          <ac:chgData name="Karen ALBUQUERQUE" userId="S::albuquerque@eurochambres.eu::47bb3fcb-2910-4648-9711-3c7f63f2c06f" providerId="AD" clId="Web-{57A26785-90B4-BEBE-BF47-2BB24529BBFC}" dt="2025-10-14T14:16:03.780" v="148" actId="1076"/>
          <ac:spMkLst>
            <pc:docMk/>
            <pc:sldMk cId="1723104146" sldId="469"/>
            <ac:spMk id="14" creationId="{316F713C-935D-1D5E-E964-D2DBDC6E399D}"/>
          </ac:spMkLst>
        </pc:spChg>
      </pc:sldChg>
      <pc:sldChg chg="modSp">
        <pc:chgData name="Karen ALBUQUERQUE" userId="S::albuquerque@eurochambres.eu::47bb3fcb-2910-4648-9711-3c7f63f2c06f" providerId="AD" clId="Web-{57A26785-90B4-BEBE-BF47-2BB24529BBFC}" dt="2025-10-14T14:16:53.486" v="162" actId="1076"/>
        <pc:sldMkLst>
          <pc:docMk/>
          <pc:sldMk cId="3990790765" sldId="470"/>
        </pc:sldMkLst>
        <pc:spChg chg="mod">
          <ac:chgData name="Karen ALBUQUERQUE" userId="S::albuquerque@eurochambres.eu::47bb3fcb-2910-4648-9711-3c7f63f2c06f" providerId="AD" clId="Web-{57A26785-90B4-BEBE-BF47-2BB24529BBFC}" dt="2025-10-14T14:16:27.953" v="152" actId="1076"/>
          <ac:spMkLst>
            <pc:docMk/>
            <pc:sldMk cId="3990790765" sldId="470"/>
            <ac:spMk id="2" creationId="{9DFCBFBF-11A6-1EED-7836-88D20FEB19D6}"/>
          </ac:spMkLst>
        </pc:spChg>
        <pc:spChg chg="mod">
          <ac:chgData name="Karen ALBUQUERQUE" userId="S::albuquerque@eurochambres.eu::47bb3fcb-2910-4648-9711-3c7f63f2c06f" providerId="AD" clId="Web-{57A26785-90B4-BEBE-BF47-2BB24529BBFC}" dt="2025-10-14T14:16:34.657" v="154" actId="1076"/>
          <ac:spMkLst>
            <pc:docMk/>
            <pc:sldMk cId="3990790765" sldId="470"/>
            <ac:spMk id="12" creationId="{A46823BA-261E-5FDF-14B0-9DE5439C6EEA}"/>
          </ac:spMkLst>
        </pc:spChg>
        <pc:spChg chg="mod">
          <ac:chgData name="Karen ALBUQUERQUE" userId="S::albuquerque@eurochambres.eu::47bb3fcb-2910-4648-9711-3c7f63f2c06f" providerId="AD" clId="Web-{57A26785-90B4-BEBE-BF47-2BB24529BBFC}" dt="2025-10-14T14:16:37.719" v="155" actId="1076"/>
          <ac:spMkLst>
            <pc:docMk/>
            <pc:sldMk cId="3990790765" sldId="470"/>
            <ac:spMk id="13" creationId="{EDCD0796-F4ED-57AC-9083-B935EF8DBB6B}"/>
          </ac:spMkLst>
        </pc:spChg>
        <pc:spChg chg="mod">
          <ac:chgData name="Karen ALBUQUERQUE" userId="S::albuquerque@eurochambres.eu::47bb3fcb-2910-4648-9711-3c7f63f2c06f" providerId="AD" clId="Web-{57A26785-90B4-BEBE-BF47-2BB24529BBFC}" dt="2025-10-14T14:16:53.486" v="162" actId="1076"/>
          <ac:spMkLst>
            <pc:docMk/>
            <pc:sldMk cId="3990790765" sldId="470"/>
            <ac:spMk id="14" creationId="{78951215-9215-D6C1-0A57-32375AB908B8}"/>
          </ac:spMkLst>
        </pc:spChg>
      </pc:sldChg>
      <pc:sldChg chg="addSp delSp modSp">
        <pc:chgData name="Karen ALBUQUERQUE" userId="S::albuquerque@eurochambres.eu::47bb3fcb-2910-4648-9711-3c7f63f2c06f" providerId="AD" clId="Web-{57A26785-90B4-BEBE-BF47-2BB24529BBFC}" dt="2025-10-14T14:27:42.469" v="275" actId="14100"/>
        <pc:sldMkLst>
          <pc:docMk/>
          <pc:sldMk cId="0" sldId="2134804918"/>
        </pc:sldMkLst>
        <pc:spChg chg="mod">
          <ac:chgData name="Karen ALBUQUERQUE" userId="S::albuquerque@eurochambres.eu::47bb3fcb-2910-4648-9711-3c7f63f2c06f" providerId="AD" clId="Web-{57A26785-90B4-BEBE-BF47-2BB24529BBFC}" dt="2025-10-14T14:27:42.469" v="275" actId="14100"/>
          <ac:spMkLst>
            <pc:docMk/>
            <pc:sldMk cId="0" sldId="2134804918"/>
            <ac:spMk id="2" creationId="{00000000-0000-0000-0000-000000000000}"/>
          </ac:spMkLst>
        </pc:spChg>
        <pc:spChg chg="mod">
          <ac:chgData name="Karen ALBUQUERQUE" userId="S::albuquerque@eurochambres.eu::47bb3fcb-2910-4648-9711-3c7f63f2c06f" providerId="AD" clId="Web-{57A26785-90B4-BEBE-BF47-2BB24529BBFC}" dt="2025-10-14T14:19:07.787" v="182" actId="1076"/>
          <ac:spMkLst>
            <pc:docMk/>
            <pc:sldMk cId="0" sldId="2134804918"/>
            <ac:spMk id="12" creationId="{00000000-0000-0000-0000-000000000000}"/>
          </ac:spMkLst>
        </pc:spChg>
        <pc:spChg chg="mod">
          <ac:chgData name="Karen ALBUQUERQUE" userId="S::albuquerque@eurochambres.eu::47bb3fcb-2910-4648-9711-3c7f63f2c06f" providerId="AD" clId="Web-{57A26785-90B4-BEBE-BF47-2BB24529BBFC}" dt="2025-10-14T14:19:29.476" v="188" actId="14100"/>
          <ac:spMkLst>
            <pc:docMk/>
            <pc:sldMk cId="0" sldId="2134804918"/>
            <ac:spMk id="13" creationId="{00000000-0000-0000-0000-000000000000}"/>
          </ac:spMkLst>
        </pc:spChg>
        <pc:spChg chg="add mod">
          <ac:chgData name="Karen ALBUQUERQUE" userId="S::albuquerque@eurochambres.eu::47bb3fcb-2910-4648-9711-3c7f63f2c06f" providerId="AD" clId="Web-{57A26785-90B4-BEBE-BF47-2BB24529BBFC}" dt="2025-10-14T14:18:28.442" v="174" actId="1076"/>
          <ac:spMkLst>
            <pc:docMk/>
            <pc:sldMk cId="0" sldId="2134804918"/>
            <ac:spMk id="15" creationId="{C4EAA091-C8E8-404F-33FA-47DC3C7A8F06}"/>
          </ac:spMkLst>
        </pc:spChg>
        <pc:spChg chg="add mod">
          <ac:chgData name="Karen ALBUQUERQUE" userId="S::albuquerque@eurochambres.eu::47bb3fcb-2910-4648-9711-3c7f63f2c06f" providerId="AD" clId="Web-{57A26785-90B4-BEBE-BF47-2BB24529BBFC}" dt="2025-10-14T14:18:34.208" v="175" actId="1076"/>
          <ac:spMkLst>
            <pc:docMk/>
            <pc:sldMk cId="0" sldId="2134804918"/>
            <ac:spMk id="17" creationId="{A5C01734-742C-9C8F-383F-BE37CABC4EF0}"/>
          </ac:spMkLst>
        </pc:spChg>
        <pc:spChg chg="mod">
          <ac:chgData name="Karen ALBUQUERQUE" userId="S::albuquerque@eurochambres.eu::47bb3fcb-2910-4648-9711-3c7f63f2c06f" providerId="AD" clId="Web-{57A26785-90B4-BEBE-BF47-2BB24529BBFC}" dt="2025-10-14T14:19:23.038" v="186" actId="1076"/>
          <ac:spMkLst>
            <pc:docMk/>
            <pc:sldMk cId="0" sldId="2134804918"/>
            <ac:spMk id="24" creationId="{39357EDB-71F1-8373-F63D-87897307334B}"/>
          </ac:spMkLst>
        </pc:spChg>
        <pc:grpChg chg="mod">
          <ac:chgData name="Karen ALBUQUERQUE" userId="S::albuquerque@eurochambres.eu::47bb3fcb-2910-4648-9711-3c7f63f2c06f" providerId="AD" clId="Web-{57A26785-90B4-BEBE-BF47-2BB24529BBFC}" dt="2025-10-14T14:27:36.063" v="274" actId="14100"/>
          <ac:grpSpMkLst>
            <pc:docMk/>
            <pc:sldMk cId="0" sldId="2134804918"/>
            <ac:grpSpMk id="3" creationId="{00000000-0000-0000-0000-000000000000}"/>
          </ac:grpSpMkLst>
        </pc:grpChg>
      </pc:sldChg>
      <pc:sldChg chg="modSp">
        <pc:chgData name="Karen ALBUQUERQUE" userId="S::albuquerque@eurochambres.eu::47bb3fcb-2910-4648-9711-3c7f63f2c06f" providerId="AD" clId="Web-{57A26785-90B4-BEBE-BF47-2BB24529BBFC}" dt="2025-10-14T14:20:11.105" v="194" actId="20577"/>
        <pc:sldMkLst>
          <pc:docMk/>
          <pc:sldMk cId="0" sldId="2134804920"/>
        </pc:sldMkLst>
        <pc:spChg chg="mod">
          <ac:chgData name="Karen ALBUQUERQUE" userId="S::albuquerque@eurochambres.eu::47bb3fcb-2910-4648-9711-3c7f63f2c06f" providerId="AD" clId="Web-{57A26785-90B4-BEBE-BF47-2BB24529BBFC}" dt="2025-10-14T14:20:05.604" v="193" actId="20577"/>
          <ac:spMkLst>
            <pc:docMk/>
            <pc:sldMk cId="0" sldId="2134804920"/>
            <ac:spMk id="12" creationId="{00000000-0000-0000-0000-000000000000}"/>
          </ac:spMkLst>
        </pc:spChg>
        <pc:spChg chg="mod">
          <ac:chgData name="Karen ALBUQUERQUE" userId="S::albuquerque@eurochambres.eu::47bb3fcb-2910-4648-9711-3c7f63f2c06f" providerId="AD" clId="Web-{57A26785-90B4-BEBE-BF47-2BB24529BBFC}" dt="2025-10-14T14:20:11.105" v="194" actId="20577"/>
          <ac:spMkLst>
            <pc:docMk/>
            <pc:sldMk cId="0" sldId="2134804920"/>
            <ac:spMk id="13" creationId="{00000000-0000-0000-0000-000000000000}"/>
          </ac:spMkLst>
        </pc:spChg>
        <pc:spChg chg="mod">
          <ac:chgData name="Karen ALBUQUERQUE" userId="S::albuquerque@eurochambres.eu::47bb3fcb-2910-4648-9711-3c7f63f2c06f" providerId="AD" clId="Web-{57A26785-90B4-BEBE-BF47-2BB24529BBFC}" dt="2025-10-14T14:19:51.353" v="190" actId="20577"/>
          <ac:spMkLst>
            <pc:docMk/>
            <pc:sldMk cId="0" sldId="2134804920"/>
            <ac:spMk id="16" creationId="{209EB6B6-8BB0-3502-4419-1D344EE2183B}"/>
          </ac:spMkLst>
        </pc:spChg>
      </pc:sldChg>
      <pc:sldChg chg="addSp delSp modSp add del ord replId addAnim delAnim">
        <pc:chgData name="Karen ALBUQUERQUE" userId="S::albuquerque@eurochambres.eu::47bb3fcb-2910-4648-9711-3c7f63f2c06f" providerId="AD" clId="Web-{57A26785-90B4-BEBE-BF47-2BB24529BBFC}" dt="2025-10-14T14:24:19.057" v="249"/>
        <pc:sldMkLst>
          <pc:docMk/>
          <pc:sldMk cId="1926043918" sldId="213480492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ujol-a\AppData\Local\Microsoft\Windows\INetCache\Content.Outlook\OKURFU5S\WP4%20SMEs%20data%20sheet_adjusted%202025%2010%2013.xlsx" TargetMode="External"/><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Drive\Consultation\23-027%20-%20EWA%20Tender\5.0%20-%20Reports\Graphs%20and%20analysis.xlsx" TargetMode="External"/><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Drive\Consultation\23-027%20-%20EWA%20Tender\5.0%20-%20Reports\Graphs%20and%20analysis.xlsx" TargetMode="External"/><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Drive\Consultation\23-027%20-%20EWA%20Tender\9%20-%20Final%20Report\Graphs.xlsx" TargetMode="External"/><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Drive\Consultation\23-027%20-%20EWA%20Tender\9%20-%20Final%20Report\Graphs.xlsx" TargetMode="External"/><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oleObject" Target="file:///D:\ekodoma\KNOWnNEBs\WP4_Result%20integration\TOOL2_from_countries\analysis.xlsx" TargetMode="External"/><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ujol-a\AppData\Local\Microsoft\Windows\INetCache\Content.Outlook\OKURFU5S\WP4%20SMEs%20data%20sheet_adjusted%202025%2010%2013.xlsx" TargetMode="External"/><Relationship Id="rId2" Type="http://schemas.microsoft.com/office/2011/relationships/chartColorStyle" Target="colors3.xml"/><Relationship Id="rId1" Type="http://schemas.microsoft.com/office/2011/relationships/chartStyle" Target="style3.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dministrator\ownCloud\Shared\LEAP4SME\2021-09%20Deliverable%20e%20materiale%20di%20supporto%20-%20interviste%20-%20raccolte%20dati\WP3\T3.2-Surveys\%23%23%23%20RESULTS\Anonym_LEAP4SME_Survey_Organizations_D32_ORG_148-CH.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ujol-a\AppData\Local\Microsoft\Windows\INetCache\Content.Outlook\OKURFU5S\WP4%20SMEs%20data%20sheet_adjusted%202025%2010%2013.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ujol-a\AppData\Local\Microsoft\Windows\INetCache\Content.Outlook\OKURFU5S\WP4%20SMEs%20data%20sheet_adjusted%202025%2010%2013.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ujol-a\AppData\Local\Microsoft\Windows\INetCache\Content.Outlook\OKURFU5S\WP4%20SMEs%20data%20sheet_adjusted%202025%2010%2013.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https://ccinice-my.sharepoint.com/personal/audrey_pujol_cote-azur_cci_fr/Documents/Documents/Etudes/Europe/Life_Project/Life_EE4SMEs/Final_Event/Presentation_16-10-25/WP4%20SMEs%20data%20sheet_adjusted%202025%2010%2013.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oleObject" Target="https://ccinice-my.sharepoint.com/personal/audrey_pujol_cote-azur_cci_fr/Documents/Documents/Etudes/Europe/Life_Project/Life_EE4SMEs/Final_Event/Calculs_EEMeasures.xlsx" TargetMode="External"/><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Drive\Consultation\23-027%20-%20EWA%20Tender\9%20-%20Final%20Report\Graphs.xlsx" TargetMode="External"/><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Drive\Consultation\23-027%20-%20EWA%20Tender\9%20-%20Final%20Report\Graphs.xlsx" TargetMode="External"/><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ccinice-my.sharepoint.com/personal/audrey_pujol_cote-azur_cci_fr/Documents/Documents/Etudes/Europe/Life_Project/Life_EE4SMEs/Final_Event/Calculs_EEMeas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r>
              <a:rPr lang="fr-FR"/>
              <a:t>Status of implementation of the measures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2D-4F1D-9B33-17EC5C88FE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2D-4F1D-9B33-17EC5C88FE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2D-4F1D-9B33-17EC5C88FE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2D-4F1D-9B33-17EC5C88FEB9}"/>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Bold" panose="00000800000000000000" charset="0"/>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Graphiques_Presentation!$C$3:$C$6</c:f>
              <c:strCache>
                <c:ptCount val="4"/>
                <c:pt idx="0">
                  <c:v>Implemented</c:v>
                </c:pt>
                <c:pt idx="1">
                  <c:v>Ongoing</c:v>
                </c:pt>
                <c:pt idx="2">
                  <c:v>Not yet implemented</c:v>
                </c:pt>
                <c:pt idx="3">
                  <c:v>Other</c:v>
                </c:pt>
              </c:strCache>
            </c:strRef>
          </c:cat>
          <c:val>
            <c:numRef>
              <c:f>Graphiques_Presentation!$D$3:$D$6</c:f>
              <c:numCache>
                <c:formatCode>General</c:formatCode>
                <c:ptCount val="4"/>
                <c:pt idx="0">
                  <c:v>423</c:v>
                </c:pt>
                <c:pt idx="1">
                  <c:v>241</c:v>
                </c:pt>
                <c:pt idx="2">
                  <c:v>206</c:v>
                </c:pt>
                <c:pt idx="3">
                  <c:v>134</c:v>
                </c:pt>
              </c:numCache>
            </c:numRef>
          </c:val>
          <c:extLst>
            <c:ext xmlns:c16="http://schemas.microsoft.com/office/drawing/2014/chart" uri="{C3380CC4-5D6E-409C-BE32-E72D297353CC}">
              <c16:uniqueId val="{00000008-282D-4F1D-9B33-17EC5C88FEB9}"/>
            </c:ext>
          </c:extLst>
        </c:ser>
        <c:dLbls>
          <c:showLegendKey val="0"/>
          <c:showVal val="1"/>
          <c:showCatName val="0"/>
          <c:showSerName val="0"/>
          <c:showPercent val="0"/>
          <c:showBubbleSize val="0"/>
          <c:showLeaderLines val="1"/>
        </c:dLbls>
        <c:firstSliceAng val="0"/>
        <c:holeSize val="6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legend>
    <c:plotVisOnly val="1"/>
    <c:dispBlanksAs val="gap"/>
    <c:showDLblsOverMax val="0"/>
  </c:chart>
  <c:spPr>
    <a:noFill/>
    <a:ln>
      <a:noFill/>
    </a:ln>
    <a:effectLst/>
  </c:spPr>
  <c:txPr>
    <a:bodyPr/>
    <a:lstStyle/>
    <a:p>
      <a:pPr>
        <a:defRPr>
          <a:latin typeface="Montserrat Bold" panose="00000800000000000000" charset="0"/>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sz="1800">
                <a:solidFill>
                  <a:srgbClr val="FFFF00"/>
                </a:solidFill>
              </a:rPr>
              <a:t>Daily </a:t>
            </a:r>
            <a:r>
              <a:rPr lang="en-US" sz="1800" err="1">
                <a:solidFill>
                  <a:srgbClr val="FFFF00"/>
                </a:solidFill>
              </a:rPr>
              <a:t>Categorised</a:t>
            </a:r>
            <a:r>
              <a:rPr lang="en-US" sz="1800">
                <a:solidFill>
                  <a:srgbClr val="FFFF00"/>
                </a:solidFill>
              </a:rPr>
              <a:t> Consumption</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MT"/>
        </a:p>
      </c:txPr>
    </c:title>
    <c:autoTitleDeleted val="0"/>
    <c:plotArea>
      <c:layout/>
      <c:pieChart>
        <c:varyColors val="1"/>
        <c:ser>
          <c:idx val="0"/>
          <c:order val="0"/>
          <c:tx>
            <c:strRef>
              <c:f>'6.1 - 19 Rooms'!$K$148</c:f>
              <c:strCache>
                <c:ptCount val="1"/>
              </c:strCache>
            </c:strRef>
          </c:tx>
          <c:spPr>
            <a:ln>
              <a:no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1-5BBC-4E90-8434-5B51D48EF473}"/>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3-5BBC-4E90-8434-5B51D48EF473}"/>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5-5BBC-4E90-8434-5B51D48EF473}"/>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7-5BBC-4E90-8434-5B51D48EF473}"/>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9-5BBC-4E90-8434-5B51D48EF473}"/>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B-5BBC-4E90-8434-5B51D48EF473}"/>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D-5BBC-4E90-8434-5B51D48EF473}"/>
              </c:ext>
            </c:extLst>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F-5BBC-4E90-8434-5B51D48EF473}"/>
              </c:ext>
            </c:extLst>
          </c:dPt>
          <c:dPt>
            <c:idx val="8"/>
            <c:bubble3D val="0"/>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11-5BBC-4E90-8434-5B51D48EF473}"/>
              </c:ext>
            </c:extLst>
          </c:dPt>
          <c:dPt>
            <c:idx val="9"/>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13-5BBC-4E90-8434-5B51D48EF473}"/>
              </c:ext>
            </c:extLst>
          </c:dPt>
          <c:dLbls>
            <c:dLbl>
              <c:idx val="0"/>
              <c:layout>
                <c:manualLayout>
                  <c:x val="-8.5991235633215618E-2"/>
                  <c:y val="4.229468691581026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BC-4E90-8434-5B51D48EF473}"/>
                </c:ext>
              </c:extLst>
            </c:dLbl>
            <c:dLbl>
              <c:idx val="1"/>
              <c:layout>
                <c:manualLayout>
                  <c:x val="6.725593795791579E-2"/>
                  <c:y val="-1.799697257879215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BBC-4E90-8434-5B51D48EF473}"/>
                </c:ext>
              </c:extLst>
            </c:dLbl>
            <c:dLbl>
              <c:idx val="2"/>
              <c:layout>
                <c:manualLayout>
                  <c:x val="-3.3008876489702091E-2"/>
                  <c:y val="1.87250919692134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BBC-4E90-8434-5B51D48EF473}"/>
                </c:ext>
              </c:extLst>
            </c:dLbl>
            <c:dLbl>
              <c:idx val="3"/>
              <c:layout>
                <c:manualLayout>
                  <c:x val="-1.3587309232245226E-4"/>
                  <c:y val="-6.08493649220584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BBC-4E90-8434-5B51D48EF473}"/>
                </c:ext>
              </c:extLst>
            </c:dLbl>
            <c:dLbl>
              <c:idx val="4"/>
              <c:layout>
                <c:manualLayout>
                  <c:x val="1.1847125648918291E-2"/>
                  <c:y val="-2.89996814745725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BBC-4E90-8434-5B51D48EF473}"/>
                </c:ext>
              </c:extLst>
            </c:dLbl>
            <c:dLbl>
              <c:idx val="5"/>
              <c:layout>
                <c:manualLayout>
                  <c:x val="0.16649921872971915"/>
                  <c:y val="-6.929071764293470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BBC-4E90-8434-5B51D48EF473}"/>
                </c:ext>
              </c:extLst>
            </c:dLbl>
            <c:dLbl>
              <c:idx val="7"/>
              <c:layout>
                <c:manualLayout>
                  <c:x val="-2.9973963180601301E-2"/>
                  <c:y val="2.87026007572556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BBC-4E90-8434-5B51D48EF473}"/>
                </c:ext>
              </c:extLst>
            </c:dLbl>
            <c:dLbl>
              <c:idx val="9"/>
              <c:layout>
                <c:manualLayout>
                  <c:x val="3.2968211219692983E-2"/>
                  <c:y val="-1.29191511554695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5BBC-4E90-8434-5B51D48EF47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'6.1 - 19 Rooms'!$N$165:$N$174</c:f>
              <c:strCache>
                <c:ptCount val="10"/>
                <c:pt idx="0">
                  <c:v>generic lighting</c:v>
                </c:pt>
                <c:pt idx="1">
                  <c:v>data cabinet + PC</c:v>
                </c:pt>
                <c:pt idx="2">
                  <c:v>breakfast appliances</c:v>
                </c:pt>
                <c:pt idx="3">
                  <c:v>Kitchen Appliances</c:v>
                </c:pt>
                <c:pt idx="4">
                  <c:v>Mini bars</c:v>
                </c:pt>
                <c:pt idx="5">
                  <c:v>Standby water heaters</c:v>
                </c:pt>
                <c:pt idx="6">
                  <c:v>Guest Room Lights</c:v>
                </c:pt>
                <c:pt idx="7">
                  <c:v>Water heating</c:v>
                </c:pt>
                <c:pt idx="8">
                  <c:v>Generic Amenities</c:v>
                </c:pt>
                <c:pt idx="9">
                  <c:v>Guest AC</c:v>
                </c:pt>
              </c:strCache>
            </c:strRef>
          </c:cat>
          <c:val>
            <c:numRef>
              <c:f>'6.1 - 19 Rooms'!$O$165:$O$174</c:f>
              <c:numCache>
                <c:formatCode>General</c:formatCode>
                <c:ptCount val="10"/>
                <c:pt idx="0">
                  <c:v>6</c:v>
                </c:pt>
                <c:pt idx="1">
                  <c:v>9.1199999999999992</c:v>
                </c:pt>
                <c:pt idx="2">
                  <c:v>12.5</c:v>
                </c:pt>
                <c:pt idx="3">
                  <c:v>17.2</c:v>
                </c:pt>
                <c:pt idx="4">
                  <c:v>24.5</c:v>
                </c:pt>
                <c:pt idx="5">
                  <c:v>17</c:v>
                </c:pt>
                <c:pt idx="6">
                  <c:v>3.2399999999999998</c:v>
                </c:pt>
                <c:pt idx="7">
                  <c:v>29.700000000000003</c:v>
                </c:pt>
                <c:pt idx="8">
                  <c:v>5.4</c:v>
                </c:pt>
                <c:pt idx="9">
                  <c:v>35.1</c:v>
                </c:pt>
              </c:numCache>
            </c:numRef>
          </c:val>
          <c:extLst>
            <c:ext xmlns:c16="http://schemas.microsoft.com/office/drawing/2014/chart" uri="{C3380CC4-5D6E-409C-BE32-E72D297353CC}">
              <c16:uniqueId val="{00000014-5BBC-4E90-8434-5B51D48EF47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M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GB" sz="1800">
                <a:solidFill>
                  <a:srgbClr val="FFFF00"/>
                </a:solidFill>
              </a:rPr>
              <a:t>Water Distribution</a:t>
            </a:r>
            <a:endParaRPr lang="en-MT" sz="1800">
              <a:solidFill>
                <a:srgbClr val="FFFF00"/>
              </a:solidFill>
            </a:endParaRP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MT"/>
        </a:p>
      </c:txPr>
    </c:title>
    <c:autoTitleDeleted val="0"/>
    <c:plotArea>
      <c:layout>
        <c:manualLayout>
          <c:layoutTarget val="inner"/>
          <c:xMode val="edge"/>
          <c:yMode val="edge"/>
          <c:x val="0.16933509054783616"/>
          <c:y val="0.12965617025934312"/>
          <c:w val="0.64773593615156644"/>
          <c:h val="0.82795959692701315"/>
        </c:manualLayout>
      </c:layout>
      <c:pieChart>
        <c:varyColors val="1"/>
        <c:ser>
          <c:idx val="0"/>
          <c:order val="0"/>
          <c:spPr>
            <a:ln>
              <a:no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1-1EF3-47AF-909E-1DE05BF4FC6E}"/>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3-1EF3-47AF-909E-1DE05BF4FC6E}"/>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5-1EF3-47AF-909E-1DE05BF4FC6E}"/>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7-1EF3-47AF-909E-1DE05BF4FC6E}"/>
              </c:ext>
            </c:extLst>
          </c:dPt>
          <c:dLbls>
            <c:dLbl>
              <c:idx val="0"/>
              <c:layout>
                <c:manualLayout>
                  <c:x val="-8.8155116883140514E-3"/>
                  <c:y val="6.887966567290894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EF3-47AF-909E-1DE05BF4FC6E}"/>
                </c:ext>
              </c:extLst>
            </c:dLbl>
            <c:dLbl>
              <c:idx val="1"/>
              <c:layout>
                <c:manualLayout>
                  <c:x val="-2.8260568411901067E-3"/>
                  <c:y val="-3.306640007006602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EF3-47AF-909E-1DE05BF4FC6E}"/>
                </c:ext>
              </c:extLst>
            </c:dLbl>
            <c:dLbl>
              <c:idx val="2"/>
              <c:layout>
                <c:manualLayout>
                  <c:x val="-2.5871371791136001E-2"/>
                  <c:y val="-3.92166232547748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EF3-47AF-909E-1DE05BF4FC6E}"/>
                </c:ext>
              </c:extLst>
            </c:dLbl>
            <c:dLbl>
              <c:idx val="3"/>
              <c:layout>
                <c:manualLayout>
                  <c:x val="-5.2527863629549809E-3"/>
                  <c:y val="2.33589091407369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EF3-47AF-909E-1DE05BF4FC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'6.1 - 19 Rooms'!$J$209:$J$212</c:f>
              <c:strCache>
                <c:ptCount val="4"/>
                <c:pt idx="0">
                  <c:v>Wash hand Basin</c:v>
                </c:pt>
                <c:pt idx="1">
                  <c:v>Toilets</c:v>
                </c:pt>
                <c:pt idx="2">
                  <c:v>showers</c:v>
                </c:pt>
                <c:pt idx="3">
                  <c:v>Fixed</c:v>
                </c:pt>
              </c:strCache>
            </c:strRef>
          </c:cat>
          <c:val>
            <c:numRef>
              <c:f>'6.1 - 19 Rooms'!$M$209:$M$212</c:f>
              <c:numCache>
                <c:formatCode>0.00</c:formatCode>
                <c:ptCount val="4"/>
                <c:pt idx="0">
                  <c:v>93.830125800000005</c:v>
                </c:pt>
                <c:pt idx="1">
                  <c:v>290.87338998000001</c:v>
                </c:pt>
                <c:pt idx="2">
                  <c:v>422.23556609999997</c:v>
                </c:pt>
                <c:pt idx="3">
                  <c:v>131.36217612000002</c:v>
                </c:pt>
              </c:numCache>
            </c:numRef>
          </c:val>
          <c:extLst>
            <c:ext xmlns:c16="http://schemas.microsoft.com/office/drawing/2014/chart" uri="{C3380CC4-5D6E-409C-BE32-E72D297353CC}">
              <c16:uniqueId val="{00000008-1EF3-47AF-909E-1DE05BF4FC6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M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20" baseline="0">
                <a:solidFill>
                  <a:srgbClr val="FFFF00"/>
                </a:solidFill>
                <a:latin typeface="+mn-lt"/>
                <a:ea typeface="+mn-ea"/>
                <a:cs typeface="+mn-cs"/>
              </a:defRPr>
            </a:pPr>
            <a:r>
              <a:rPr lang="en-US" sz="1800">
                <a:solidFill>
                  <a:srgbClr val="FFFF00"/>
                </a:solidFill>
              </a:rPr>
              <a:t>Energy Reduction</a:t>
            </a:r>
          </a:p>
        </c:rich>
      </c:tx>
      <c:layout>
        <c:manualLayout>
          <c:xMode val="edge"/>
          <c:yMode val="edge"/>
          <c:x val="0.40133358308555062"/>
          <c:y val="2.855904765983092E-2"/>
        </c:manualLayout>
      </c:layout>
      <c:overlay val="0"/>
      <c:spPr>
        <a:noFill/>
        <a:ln>
          <a:noFill/>
        </a:ln>
        <a:effectLst/>
      </c:spPr>
      <c:txPr>
        <a:bodyPr rot="0" spcFirstLastPara="1" vertOverflow="ellipsis" vert="horz" wrap="square" anchor="ctr" anchorCtr="1"/>
        <a:lstStyle/>
        <a:p>
          <a:pPr>
            <a:defRPr sz="1800" b="0" i="0" u="none" strike="noStrike" kern="1200" cap="none" spc="20" baseline="0">
              <a:solidFill>
                <a:srgbClr val="FFFF00"/>
              </a:solidFill>
              <a:latin typeface="+mn-lt"/>
              <a:ea typeface="+mn-ea"/>
              <a:cs typeface="+mn-cs"/>
            </a:defRPr>
          </a:pPr>
          <a:endParaRPr lang="en-MT"/>
        </a:p>
      </c:txPr>
    </c:title>
    <c:autoTitleDeleted val="0"/>
    <c:plotArea>
      <c:layout>
        <c:manualLayout>
          <c:layoutTarget val="inner"/>
          <c:xMode val="edge"/>
          <c:yMode val="edge"/>
          <c:x val="0.14362586335366948"/>
          <c:y val="0.15572046217941266"/>
          <c:w val="0.74617212957007917"/>
          <c:h val="0.7758310130868743"/>
        </c:manualLayout>
      </c:layout>
      <c:pieChart>
        <c:varyColors val="1"/>
        <c:ser>
          <c:idx val="0"/>
          <c:order val="0"/>
          <c:dPt>
            <c:idx val="0"/>
            <c:bubble3D val="0"/>
            <c:spPr>
              <a:solidFill>
                <a:schemeClr val="accent2"/>
              </a:solidFill>
              <a:ln w="9525" cap="flat" cmpd="sng" algn="ctr">
                <a:noFill/>
                <a:round/>
              </a:ln>
              <a:effectLst/>
            </c:spPr>
            <c:extLst>
              <c:ext xmlns:c16="http://schemas.microsoft.com/office/drawing/2014/chart" uri="{C3380CC4-5D6E-409C-BE32-E72D297353CC}">
                <c16:uniqueId val="{00000001-0716-4AEC-82F5-ABE982A72DDA}"/>
              </c:ext>
            </c:extLst>
          </c:dPt>
          <c:dPt>
            <c:idx val="1"/>
            <c:bubble3D val="0"/>
            <c:spPr>
              <a:solidFill>
                <a:schemeClr val="accent4"/>
              </a:solidFill>
              <a:ln w="9525" cap="flat" cmpd="sng" algn="ctr">
                <a:noFill/>
                <a:round/>
              </a:ln>
              <a:effectLst/>
            </c:spPr>
            <c:extLst>
              <c:ext xmlns:c16="http://schemas.microsoft.com/office/drawing/2014/chart" uri="{C3380CC4-5D6E-409C-BE32-E72D297353CC}">
                <c16:uniqueId val="{00000003-0716-4AEC-82F5-ABE982A72DDA}"/>
              </c:ext>
            </c:extLst>
          </c:dPt>
          <c:dPt>
            <c:idx val="2"/>
            <c:bubble3D val="0"/>
            <c:spPr>
              <a:solidFill>
                <a:schemeClr val="accent6"/>
              </a:solidFill>
              <a:ln w="9525" cap="flat" cmpd="sng" algn="ctr">
                <a:noFill/>
                <a:round/>
              </a:ln>
              <a:effectLst/>
            </c:spPr>
            <c:extLst>
              <c:ext xmlns:c16="http://schemas.microsoft.com/office/drawing/2014/chart" uri="{C3380CC4-5D6E-409C-BE32-E72D297353CC}">
                <c16:uniqueId val="{00000005-0716-4AEC-82F5-ABE982A72DDA}"/>
              </c:ext>
            </c:extLst>
          </c:dPt>
          <c:dLbls>
            <c:dLbl>
              <c:idx val="0"/>
              <c:layout>
                <c:manualLayout>
                  <c:x val="-9.5561474691795265E-4"/>
                  <c:y val="-0.10546681789413266"/>
                </c:manualLayout>
              </c:layout>
              <c:tx>
                <c:rich>
                  <a:bodyPr rot="0" spcFirstLastPara="1" vertOverflow="ellipsis" vert="horz" wrap="square" lIns="38100" tIns="19050" rIns="38100" bIns="19050" anchor="ctr" anchorCtr="1">
                    <a:noAutofit/>
                  </a:bodyPr>
                  <a:lstStyle/>
                  <a:p>
                    <a:pPr>
                      <a:defRPr sz="1400" b="0" i="0" u="none" strike="noStrike" kern="1200" baseline="0">
                        <a:solidFill>
                          <a:srgbClr val="FFFF00"/>
                        </a:solidFill>
                        <a:latin typeface="+mn-lt"/>
                        <a:ea typeface="+mn-ea"/>
                        <a:cs typeface="+mn-cs"/>
                      </a:defRPr>
                    </a:pPr>
                    <a:fld id="{F34AB6D8-D874-493E-AD50-2292566D6C81}" type="CATEGORYNAME">
                      <a:rPr lang="en-US" sz="1400">
                        <a:solidFill>
                          <a:srgbClr val="FFFF00"/>
                        </a:solidFill>
                      </a:rPr>
                      <a:pPr>
                        <a:defRPr sz="1400">
                          <a:solidFill>
                            <a:srgbClr val="FFFF00"/>
                          </a:solidFill>
                        </a:defRPr>
                      </a:pPr>
                      <a:t>[CATEGORY NAME]</a:t>
                    </a:fld>
                    <a:r>
                      <a:rPr lang="en-US" sz="1400">
                        <a:solidFill>
                          <a:srgbClr val="FFFF00"/>
                        </a:solidFill>
                      </a:rPr>
                      <a:t> (water heating)</a:t>
                    </a:r>
                    <a:r>
                      <a:rPr lang="en-US" sz="1400" baseline="0">
                        <a:solidFill>
                          <a:srgbClr val="FFFF00"/>
                        </a:solidFill>
                      </a:rPr>
                      <a:t>
</a:t>
                    </a:r>
                    <a:fld id="{4A32D3E5-4A2C-4485-AE34-1662FD8C4D5D}" type="PERCENTAGE">
                      <a:rPr lang="en-US" sz="1400" baseline="0">
                        <a:solidFill>
                          <a:srgbClr val="FFFF00"/>
                        </a:solidFill>
                      </a:rPr>
                      <a:pPr>
                        <a:defRPr sz="1400">
                          <a:solidFill>
                            <a:srgbClr val="FFFF00"/>
                          </a:solidFill>
                        </a:defRPr>
                      </a:pPr>
                      <a:t>[PERCENTAGE]</a:t>
                    </a:fld>
                    <a:endParaRPr lang="en-US" sz="1400" baseline="0">
                      <a:solidFill>
                        <a:srgbClr val="FFFF00"/>
                      </a:solidFill>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943582809724537"/>
                      <c:h val="0.25100278144537036"/>
                    </c:manualLayout>
                  </c15:layout>
                  <c15:dlblFieldTable/>
                  <c15:showDataLabelsRange val="0"/>
                </c:ext>
                <c:ext xmlns:c16="http://schemas.microsoft.com/office/drawing/2014/chart" uri="{C3380CC4-5D6E-409C-BE32-E72D297353CC}">
                  <c16:uniqueId val="{00000001-0716-4AEC-82F5-ABE982A72DDA}"/>
                </c:ext>
              </c:extLst>
            </c:dLbl>
            <c:dLbl>
              <c:idx val="1"/>
              <c:layout>
                <c:manualLayout>
                  <c:x val="-0.17815119944544072"/>
                  <c:y val="-1.5495642519642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716-4AEC-82F5-ABE982A72DDA}"/>
                </c:ext>
              </c:extLst>
            </c:dLbl>
            <c:dLbl>
              <c:idx val="2"/>
              <c:layout>
                <c:manualLayout>
                  <c:x val="7.1364742864922268E-2"/>
                  <c:y val="-1.926421578121728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716-4AEC-82F5-ABE982A72D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Sheet1!$F$220:$F$222</c:f>
              <c:strCache>
                <c:ptCount val="3"/>
                <c:pt idx="0">
                  <c:v>Flow Reduction</c:v>
                </c:pt>
                <c:pt idx="1">
                  <c:v>Standby DWH</c:v>
                </c:pt>
                <c:pt idx="2">
                  <c:v>Limiting AC Temp.</c:v>
                </c:pt>
              </c:strCache>
            </c:strRef>
          </c:cat>
          <c:val>
            <c:numRef>
              <c:f>Sheet1!$G$220:$G$222</c:f>
              <c:numCache>
                <c:formatCode>General</c:formatCode>
                <c:ptCount val="3"/>
                <c:pt idx="0">
                  <c:v>21817</c:v>
                </c:pt>
                <c:pt idx="1">
                  <c:v>21133</c:v>
                </c:pt>
                <c:pt idx="2">
                  <c:v>16721</c:v>
                </c:pt>
              </c:numCache>
            </c:numRef>
          </c:val>
          <c:extLst>
            <c:ext xmlns:c16="http://schemas.microsoft.com/office/drawing/2014/chart" uri="{C3380CC4-5D6E-409C-BE32-E72D297353CC}">
              <c16:uniqueId val="{00000006-0716-4AEC-82F5-ABE982A72DD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M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20" baseline="0">
                <a:solidFill>
                  <a:srgbClr val="FFFF00"/>
                </a:solidFill>
                <a:latin typeface="+mn-lt"/>
                <a:ea typeface="+mn-ea"/>
                <a:cs typeface="+mn-cs"/>
              </a:defRPr>
            </a:pPr>
            <a:r>
              <a:rPr lang="en-US" sz="1800">
                <a:solidFill>
                  <a:srgbClr val="FFFF00"/>
                </a:solidFill>
              </a:rPr>
              <a:t>Monetary Savings</a:t>
            </a:r>
          </a:p>
        </c:rich>
      </c:tx>
      <c:layout>
        <c:manualLayout>
          <c:xMode val="edge"/>
          <c:yMode val="edge"/>
          <c:x val="0.39048753086362037"/>
          <c:y val="3.6329360534895785E-2"/>
        </c:manualLayout>
      </c:layout>
      <c:overlay val="0"/>
      <c:spPr>
        <a:noFill/>
        <a:ln>
          <a:noFill/>
        </a:ln>
        <a:effectLst/>
      </c:spPr>
      <c:txPr>
        <a:bodyPr rot="0" spcFirstLastPara="1" vertOverflow="ellipsis" vert="horz" wrap="square" anchor="ctr" anchorCtr="1"/>
        <a:lstStyle/>
        <a:p>
          <a:pPr>
            <a:defRPr sz="1800" b="0" i="0" u="none" strike="noStrike" kern="1200" cap="none" spc="20" baseline="0">
              <a:solidFill>
                <a:srgbClr val="FFFF00"/>
              </a:solidFill>
              <a:latin typeface="+mn-lt"/>
              <a:ea typeface="+mn-ea"/>
              <a:cs typeface="+mn-cs"/>
            </a:defRPr>
          </a:pPr>
          <a:endParaRPr lang="en-MT"/>
        </a:p>
      </c:txPr>
    </c:title>
    <c:autoTitleDeleted val="0"/>
    <c:plotArea>
      <c:layout>
        <c:manualLayout>
          <c:layoutTarget val="inner"/>
          <c:xMode val="edge"/>
          <c:yMode val="edge"/>
          <c:x val="0.11413978119991638"/>
          <c:y val="0.16113549047475784"/>
          <c:w val="0.77614556476900565"/>
          <c:h val="0.77035088993322476"/>
        </c:manualLayout>
      </c:layout>
      <c:pieChart>
        <c:varyColors val="1"/>
        <c:ser>
          <c:idx val="0"/>
          <c:order val="0"/>
          <c:spPr>
            <a:ln>
              <a:noFill/>
            </a:ln>
          </c:spPr>
          <c:dPt>
            <c:idx val="0"/>
            <c:bubble3D val="0"/>
            <c:spPr>
              <a:solidFill>
                <a:schemeClr val="accent6"/>
              </a:solidFill>
              <a:ln w="9525" cap="flat" cmpd="sng" algn="ctr">
                <a:noFill/>
                <a:round/>
              </a:ln>
              <a:effectLst/>
            </c:spPr>
            <c:extLst>
              <c:ext xmlns:c16="http://schemas.microsoft.com/office/drawing/2014/chart" uri="{C3380CC4-5D6E-409C-BE32-E72D297353CC}">
                <c16:uniqueId val="{00000001-0416-4EE8-8187-D418A3FB6B15}"/>
              </c:ext>
            </c:extLst>
          </c:dPt>
          <c:dPt>
            <c:idx val="1"/>
            <c:bubble3D val="0"/>
            <c:spPr>
              <a:solidFill>
                <a:schemeClr val="accent3"/>
              </a:solidFill>
              <a:ln w="9525" cap="flat" cmpd="sng" algn="ctr">
                <a:noFill/>
                <a:round/>
              </a:ln>
              <a:effectLst/>
            </c:spPr>
            <c:extLst>
              <c:ext xmlns:c16="http://schemas.microsoft.com/office/drawing/2014/chart" uri="{C3380CC4-5D6E-409C-BE32-E72D297353CC}">
                <c16:uniqueId val="{00000003-0416-4EE8-8187-D418A3FB6B15}"/>
              </c:ext>
            </c:extLst>
          </c:dPt>
          <c:dLbls>
            <c:dLbl>
              <c:idx val="0"/>
              <c:layout>
                <c:manualLayout>
                  <c:x val="0"/>
                  <c:y val="-9.562570495008086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416-4EE8-8187-D418A3FB6B15}"/>
                </c:ext>
              </c:extLst>
            </c:dLbl>
            <c:dLbl>
              <c:idx val="1"/>
              <c:layout>
                <c:manualLayout>
                  <c:x val="-3.0867787334283678E-2"/>
                  <c:y val="-1.1144055161619443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16-4EE8-8187-D418A3FB6B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mn-cs"/>
                  </a:defRPr>
                </a:pPr>
                <a:endParaRPr lang="en-MT"/>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Sheet1!$F$224:$F$225</c:f>
              <c:strCache>
                <c:ptCount val="2"/>
                <c:pt idx="0">
                  <c:v>Water Savings</c:v>
                </c:pt>
                <c:pt idx="1">
                  <c:v>Energy Savings</c:v>
                </c:pt>
              </c:strCache>
            </c:strRef>
          </c:cat>
          <c:val>
            <c:numRef>
              <c:f>Sheet1!$G$224:$G$225</c:f>
              <c:numCache>
                <c:formatCode>"€"#,##0.00</c:formatCode>
                <c:ptCount val="2"/>
                <c:pt idx="0">
                  <c:v>3347.75</c:v>
                </c:pt>
                <c:pt idx="1">
                  <c:v>7757.23</c:v>
                </c:pt>
              </c:numCache>
            </c:numRef>
          </c:val>
          <c:extLst>
            <c:ext xmlns:c16="http://schemas.microsoft.com/office/drawing/2014/chart" uri="{C3380CC4-5D6E-409C-BE32-E72D297353CC}">
              <c16:uniqueId val="{00000004-0416-4EE8-8187-D418A3FB6B1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M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1DC-41D0-8DF4-2F4A37296D8D}"/>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1DC-41D0-8DF4-2F4A37296D8D}"/>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1DC-41D0-8DF4-2F4A37296D8D}"/>
              </c:ext>
            </c:extLst>
          </c:dPt>
          <c:dLbls>
            <c:dLbl>
              <c:idx val="0"/>
              <c:layout>
                <c:manualLayout>
                  <c:x val="-0.20652674249052203"/>
                  <c:y val="-3.77280062214445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DC-41D0-8DF4-2F4A37296D8D}"/>
                </c:ext>
              </c:extLst>
            </c:dLbl>
            <c:dLbl>
              <c:idx val="2"/>
              <c:layout>
                <c:manualLayout>
                  <c:x val="0.17760093321668124"/>
                  <c:y val="0.1495551667152716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1DC-41D0-8DF4-2F4A37296D8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Sheet2!$K$8:$K$10</c:f>
              <c:strCache>
                <c:ptCount val="3"/>
                <c:pt idx="0">
                  <c:v>Implemented</c:v>
                </c:pt>
                <c:pt idx="1">
                  <c:v>In Progress</c:v>
                </c:pt>
                <c:pt idx="2">
                  <c:v>Not Implemented</c:v>
                </c:pt>
              </c:strCache>
            </c:strRef>
          </c:cat>
          <c:val>
            <c:numRef>
              <c:f>Sheet2!$L$8:$L$10</c:f>
              <c:numCache>
                <c:formatCode>General</c:formatCode>
                <c:ptCount val="3"/>
                <c:pt idx="0">
                  <c:v>82</c:v>
                </c:pt>
                <c:pt idx="1">
                  <c:v>4</c:v>
                </c:pt>
                <c:pt idx="2">
                  <c:v>45</c:v>
                </c:pt>
              </c:numCache>
            </c:numRef>
          </c:val>
          <c:extLst>
            <c:ext xmlns:c16="http://schemas.microsoft.com/office/drawing/2014/chart" uri="{C3380CC4-5D6E-409C-BE32-E72D297353CC}">
              <c16:uniqueId val="{00000006-31DC-41D0-8DF4-2F4A37296D8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M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6C5-4C46-9D9B-FFDB15CF175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6C5-4C46-9D9B-FFDB15CF175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6C5-4C46-9D9B-FFDB15CF175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6C5-4C46-9D9B-FFDB15CF175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6C5-4C46-9D9B-FFDB15CF1756}"/>
              </c:ext>
            </c:extLst>
          </c:dPt>
          <c:dLbls>
            <c:dLbl>
              <c:idx val="0"/>
              <c:layout>
                <c:manualLayout>
                  <c:x val="-0.1788751789506326"/>
                  <c:y val="9.2276874591759095E-2"/>
                </c:manualLayout>
              </c:layout>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4904"/>
                        <a:gd name="adj2" fmla="val 1385"/>
                      </a:avLst>
                    </a:prstGeom>
                    <a:pattFill prst="pct75">
                      <a:fgClr>
                        <a:schemeClr val="dk1">
                          <a:lumMod val="75000"/>
                          <a:lumOff val="25000"/>
                        </a:schemeClr>
                      </a:fgClr>
                      <a:bgClr>
                        <a:schemeClr val="dk1">
                          <a:lumMod val="65000"/>
                          <a:lumOff val="35000"/>
                        </a:schemeClr>
                      </a:bgClr>
                    </a:pattFill>
                    <a:ln>
                      <a:noFill/>
                    </a:ln>
                  </c15:spPr>
                </c:ext>
                <c:ext xmlns:c16="http://schemas.microsoft.com/office/drawing/2014/chart" uri="{C3380CC4-5D6E-409C-BE32-E72D297353CC}">
                  <c16:uniqueId val="{00000001-16C5-4C46-9D9B-FFDB15CF1756}"/>
                </c:ext>
              </c:extLst>
            </c:dLbl>
            <c:dLbl>
              <c:idx val="1"/>
              <c:layout>
                <c:manualLayout>
                  <c:x val="-8.2339368088386378E-2"/>
                  <c:y val="-8.9910800884278136E-2"/>
                </c:manualLayout>
              </c:layout>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6569"/>
                        <a:gd name="adj2" fmla="val 51579"/>
                      </a:avLst>
                    </a:prstGeom>
                    <a:pattFill prst="pct75">
                      <a:fgClr>
                        <a:schemeClr val="dk1">
                          <a:lumMod val="75000"/>
                          <a:lumOff val="25000"/>
                        </a:schemeClr>
                      </a:fgClr>
                      <a:bgClr>
                        <a:schemeClr val="dk1">
                          <a:lumMod val="65000"/>
                          <a:lumOff val="35000"/>
                        </a:schemeClr>
                      </a:bgClr>
                    </a:pattFill>
                    <a:ln>
                      <a:noFill/>
                    </a:ln>
                  </c15:spPr>
                </c:ext>
                <c:ext xmlns:c16="http://schemas.microsoft.com/office/drawing/2014/chart" uri="{C3380CC4-5D6E-409C-BE32-E72D297353CC}">
                  <c16:uniqueId val="{00000003-16C5-4C46-9D9B-FFDB15CF1756}"/>
                </c:ext>
              </c:extLst>
            </c:dLbl>
            <c:dLbl>
              <c:idx val="2"/>
              <c:layout>
                <c:manualLayout>
                  <c:x val="0.12918762924212346"/>
                  <c:y val="-0.20111626513588529"/>
                </c:manualLayout>
              </c:layout>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0968"/>
                        <a:gd name="adj2" fmla="val 53741"/>
                      </a:avLst>
                    </a:prstGeom>
                    <a:pattFill prst="pct75">
                      <a:fgClr>
                        <a:schemeClr val="dk1">
                          <a:lumMod val="75000"/>
                          <a:lumOff val="25000"/>
                        </a:schemeClr>
                      </a:fgClr>
                      <a:bgClr>
                        <a:schemeClr val="dk1">
                          <a:lumMod val="65000"/>
                          <a:lumOff val="35000"/>
                        </a:schemeClr>
                      </a:bgClr>
                    </a:pattFill>
                    <a:ln>
                      <a:noFill/>
                    </a:ln>
                  </c15:spPr>
                </c:ext>
                <c:ext xmlns:c16="http://schemas.microsoft.com/office/drawing/2014/chart" uri="{C3380CC4-5D6E-409C-BE32-E72D297353CC}">
                  <c16:uniqueId val="{00000005-16C5-4C46-9D9B-FFDB15CF1756}"/>
                </c:ext>
              </c:extLst>
            </c:dLbl>
            <c:dLbl>
              <c:idx val="3"/>
              <c:layout>
                <c:manualLayout>
                  <c:x val="0.13912513918382527"/>
                  <c:y val="7.808043234687306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6C5-4C46-9D9B-FFDB15CF1756}"/>
                </c:ext>
              </c:extLst>
            </c:dLbl>
            <c:dLbl>
              <c:idx val="4"/>
              <c:layout>
                <c:manualLayout>
                  <c:x val="0.11499118646826374"/>
                  <c:y val="0.1017411694216831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6C5-4C46-9D9B-FFDB15CF1756}"/>
                </c:ext>
              </c:extLst>
            </c:dLbl>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Sheet2!$K$12:$K$16</c:f>
              <c:strCache>
                <c:ptCount val="5"/>
                <c:pt idx="0">
                  <c:v>Staff Training</c:v>
                </c:pt>
                <c:pt idx="1">
                  <c:v>AC refrigerant pipework</c:v>
                </c:pt>
                <c:pt idx="2">
                  <c:v>Correct AC temperautre</c:v>
                </c:pt>
                <c:pt idx="3">
                  <c:v>Water Flow Reducers</c:v>
                </c:pt>
                <c:pt idx="4">
                  <c:v>Switching off Standby Heaters</c:v>
                </c:pt>
              </c:strCache>
            </c:strRef>
          </c:cat>
          <c:val>
            <c:numRef>
              <c:f>Sheet2!$L$12:$L$16</c:f>
              <c:numCache>
                <c:formatCode>General</c:formatCode>
                <c:ptCount val="5"/>
                <c:pt idx="0">
                  <c:v>21</c:v>
                </c:pt>
                <c:pt idx="1">
                  <c:v>9</c:v>
                </c:pt>
                <c:pt idx="2">
                  <c:v>9</c:v>
                </c:pt>
                <c:pt idx="3">
                  <c:v>9</c:v>
                </c:pt>
                <c:pt idx="4">
                  <c:v>7</c:v>
                </c:pt>
              </c:numCache>
            </c:numRef>
          </c:val>
          <c:extLst>
            <c:ext xmlns:c16="http://schemas.microsoft.com/office/drawing/2014/chart" uri="{C3380CC4-5D6E-409C-BE32-E72D297353CC}">
              <c16:uniqueId val="{0000000A-16C5-4C46-9D9B-FFDB15CF1756}"/>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M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7A-44E0-8B25-4E0485917F4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7A-44E0-8B25-4E0485917F4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7A-44E0-8B25-4E0485917F4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D7A-44E0-8B25-4E0485917F4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D7A-44E0-8B25-4E0485917F44}"/>
              </c:ext>
            </c:extLst>
          </c:dPt>
          <c:dLbls>
            <c:dLbl>
              <c:idx val="0"/>
              <c:layout>
                <c:manualLayout>
                  <c:x val="-0.22288415154959762"/>
                  <c:y val="-1.656251595236711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D7A-44E0-8B25-4E0485917F44}"/>
                </c:ext>
              </c:extLst>
            </c:dLbl>
            <c:dLbl>
              <c:idx val="1"/>
              <c:layout>
                <c:manualLayout>
                  <c:x val="0.12350905213257957"/>
                  <c:y val="-0.241339518163062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D7A-44E0-8B25-4E0485917F44}"/>
                </c:ext>
              </c:extLst>
            </c:dLbl>
            <c:dLbl>
              <c:idx val="2"/>
              <c:layout>
                <c:manualLayout>
                  <c:x val="0.1675180247315447"/>
                  <c:y val="3.78571793196960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D7A-44E0-8B25-4E0485917F44}"/>
                </c:ext>
              </c:extLst>
            </c:dLbl>
            <c:dLbl>
              <c:idx val="3"/>
              <c:layout>
                <c:manualLayout>
                  <c:x val="7.3821502424070526E-2"/>
                  <c:y val="0.1183036853740501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D7A-44E0-8B25-4E0485917F44}"/>
                </c:ext>
              </c:extLst>
            </c:dLbl>
            <c:dLbl>
              <c:idx val="4"/>
              <c:layout>
                <c:manualLayout>
                  <c:x val="6.246434820498277E-2"/>
                  <c:y val="9.93750957142021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D7A-44E0-8B25-4E0485917F44}"/>
                </c:ext>
              </c:extLst>
            </c:dLbl>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Sheet2!$K$18:$K$22</c:f>
              <c:strCache>
                <c:ptCount val="5"/>
                <c:pt idx="0">
                  <c:v>Water descaler</c:v>
                </c:pt>
                <c:pt idx="1">
                  <c:v>water flow reducers</c:v>
                </c:pt>
                <c:pt idx="2">
                  <c:v>Solar Thermal</c:v>
                </c:pt>
                <c:pt idx="3">
                  <c:v>AC temperature controllers</c:v>
                </c:pt>
                <c:pt idx="4">
                  <c:v>Shading</c:v>
                </c:pt>
              </c:strCache>
            </c:strRef>
          </c:cat>
          <c:val>
            <c:numRef>
              <c:f>Sheet2!$L$18:$L$22</c:f>
              <c:numCache>
                <c:formatCode>General</c:formatCode>
                <c:ptCount val="5"/>
                <c:pt idx="0">
                  <c:v>17</c:v>
                </c:pt>
                <c:pt idx="1">
                  <c:v>8</c:v>
                </c:pt>
                <c:pt idx="2">
                  <c:v>3</c:v>
                </c:pt>
                <c:pt idx="3">
                  <c:v>3</c:v>
                </c:pt>
                <c:pt idx="4">
                  <c:v>3</c:v>
                </c:pt>
              </c:numCache>
            </c:numRef>
          </c:val>
          <c:extLst>
            <c:ext xmlns:c16="http://schemas.microsoft.com/office/drawing/2014/chart" uri="{C3380CC4-5D6E-409C-BE32-E72D297353CC}">
              <c16:uniqueId val="{0000000A-9D7A-44E0-8B25-4E0485917F4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M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7F9-461A-8749-3557AF2381E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7F9-461A-8749-3557AF2381E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7F9-461A-8749-3557AF2381E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7F9-461A-8749-3557AF2381E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7F9-461A-8749-3557AF2381ED}"/>
              </c:ext>
            </c:extLst>
          </c:dPt>
          <c:dLbls>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MT"/>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Sheet2!$K$24:$K$28</c:f>
              <c:strCache>
                <c:ptCount val="5"/>
                <c:pt idx="0">
                  <c:v>Time constraints</c:v>
                </c:pt>
                <c:pt idx="1">
                  <c:v>Not interested</c:v>
                </c:pt>
                <c:pt idx="2">
                  <c:v>In plan</c:v>
                </c:pt>
                <c:pt idx="3">
                  <c:v>Funding Issues</c:v>
                </c:pt>
                <c:pt idx="4">
                  <c:v>Undecided on technology</c:v>
                </c:pt>
              </c:strCache>
            </c:strRef>
          </c:cat>
          <c:val>
            <c:numRef>
              <c:f>Sheet2!$L$24:$L$28</c:f>
              <c:numCache>
                <c:formatCode>General</c:formatCode>
                <c:ptCount val="5"/>
                <c:pt idx="0">
                  <c:v>1</c:v>
                </c:pt>
                <c:pt idx="1">
                  <c:v>1</c:v>
                </c:pt>
                <c:pt idx="2">
                  <c:v>3</c:v>
                </c:pt>
                <c:pt idx="3">
                  <c:v>5</c:v>
                </c:pt>
                <c:pt idx="4">
                  <c:v>30</c:v>
                </c:pt>
              </c:numCache>
            </c:numRef>
          </c:val>
          <c:extLst>
            <c:ext xmlns:c16="http://schemas.microsoft.com/office/drawing/2014/chart" uri="{C3380CC4-5D6E-409C-BE32-E72D297353CC}">
              <c16:uniqueId val="{0000000A-C7F9-461A-8749-3557AF2381ED}"/>
            </c:ext>
          </c:extLst>
        </c:ser>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rgbClr val="FFFF00"/>
              </a:solidFill>
              <a:latin typeface="+mn-lt"/>
              <a:ea typeface="+mn-ea"/>
              <a:cs typeface="+mn-cs"/>
            </a:defRPr>
          </a:pPr>
          <a:endParaRPr lang="en-MT"/>
        </a:p>
      </c:txPr>
    </c:legend>
    <c:plotVisOnly val="1"/>
    <c:dispBlanksAs val="gap"/>
    <c:showDLblsOverMax val="0"/>
  </c:chart>
  <c:spPr>
    <a:noFill/>
    <a:ln w="9525" cap="flat" cmpd="sng" algn="ctr">
      <a:noFill/>
      <a:round/>
    </a:ln>
    <a:effectLst/>
  </c:spPr>
  <c:txPr>
    <a:bodyPr/>
    <a:lstStyle/>
    <a:p>
      <a:pPr>
        <a:defRPr/>
      </a:pPr>
      <a:endParaRPr lang="en-M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rgbClr val="FFFF00"/>
              </a:solidFill>
              <a:latin typeface="+mn-lt"/>
              <a:ea typeface="+mn-ea"/>
              <a:cs typeface="+mn-cs"/>
            </a:defRPr>
          </a:pPr>
          <a:endParaRPr lang="en-MT"/>
        </a:p>
      </c:txPr>
    </c:legend>
    <c:plotVisOnly val="1"/>
    <c:dispBlanksAs val="gap"/>
    <c:showDLblsOverMax val="0"/>
  </c:chart>
  <c:spPr>
    <a:noFill/>
    <a:ln w="9525" cap="flat" cmpd="sng" algn="ctr">
      <a:noFill/>
      <a:round/>
    </a:ln>
    <a:effectLst/>
  </c:spPr>
  <c:txPr>
    <a:bodyPr/>
    <a:lstStyle/>
    <a:p>
      <a:pPr>
        <a:defRPr/>
      </a:pPr>
      <a:endParaRPr lang="en-M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Sheet1!$AH$170</c:f>
              <c:strCache>
                <c:ptCount val="1"/>
                <c:pt idx="0">
                  <c:v>NPV with NEBs</c:v>
                </c:pt>
              </c:strCache>
            </c:strRef>
          </c:tx>
          <c:spPr>
            <a:solidFill>
              <a:schemeClr val="accent1"/>
            </a:solidFill>
            <a:ln>
              <a:noFill/>
            </a:ln>
            <a:effectLst/>
          </c:spPr>
          <c:invertIfNegative val="0"/>
          <c:val>
            <c:numRef>
              <c:f>Sheet1!$AH$171:$AH$331</c:f>
              <c:numCache>
                <c:formatCode>General</c:formatCode>
                <c:ptCount val="161"/>
                <c:pt idx="0">
                  <c:v>3975953.668478766</c:v>
                </c:pt>
                <c:pt idx="1">
                  <c:v>2339002.8907600315</c:v>
                </c:pt>
                <c:pt idx="2">
                  <c:v>2316064.9487123289</c:v>
                </c:pt>
                <c:pt idx="3">
                  <c:v>2106591.3974894648</c:v>
                </c:pt>
                <c:pt idx="4">
                  <c:v>1456795.6695817073</c:v>
                </c:pt>
                <c:pt idx="5">
                  <c:v>1418276.8253265212</c:v>
                </c:pt>
                <c:pt idx="6">
                  <c:v>1390885.3621505182</c:v>
                </c:pt>
                <c:pt idx="7">
                  <c:v>1378117.8601988489</c:v>
                </c:pt>
                <c:pt idx="8">
                  <c:v>1197676.4792267948</c:v>
                </c:pt>
                <c:pt idx="9">
                  <c:v>1053496.0509927124</c:v>
                </c:pt>
                <c:pt idx="10">
                  <c:v>967779.09406537749</c:v>
                </c:pt>
                <c:pt idx="11">
                  <c:v>891702.194149166</c:v>
                </c:pt>
                <c:pt idx="12">
                  <c:v>733886.93249968765</c:v>
                </c:pt>
                <c:pt idx="13">
                  <c:v>671148.00313965569</c:v>
                </c:pt>
                <c:pt idx="14">
                  <c:v>513313.66231840348</c:v>
                </c:pt>
                <c:pt idx="15">
                  <c:v>507678.66646978498</c:v>
                </c:pt>
                <c:pt idx="16">
                  <c:v>486277.93268476747</c:v>
                </c:pt>
                <c:pt idx="17">
                  <c:v>470411.09029279253</c:v>
                </c:pt>
                <c:pt idx="18">
                  <c:v>331597.10877937754</c:v>
                </c:pt>
                <c:pt idx="19">
                  <c:v>309486.96743890009</c:v>
                </c:pt>
                <c:pt idx="20">
                  <c:v>282983.79866681457</c:v>
                </c:pt>
                <c:pt idx="21">
                  <c:v>261134.57051527558</c:v>
                </c:pt>
                <c:pt idx="22">
                  <c:v>252137.5545363109</c:v>
                </c:pt>
                <c:pt idx="23">
                  <c:v>249951.84795530888</c:v>
                </c:pt>
                <c:pt idx="24">
                  <c:v>248755.75344584577</c:v>
                </c:pt>
                <c:pt idx="25">
                  <c:v>212612.32951241231</c:v>
                </c:pt>
                <c:pt idx="26">
                  <c:v>208173.67470065289</c:v>
                </c:pt>
                <c:pt idx="27">
                  <c:v>196011.55266903539</c:v>
                </c:pt>
                <c:pt idx="28">
                  <c:v>188937.13268675917</c:v>
                </c:pt>
                <c:pt idx="29">
                  <c:v>186410.29326940508</c:v>
                </c:pt>
                <c:pt idx="30">
                  <c:v>178666.0823170029</c:v>
                </c:pt>
                <c:pt idx="31">
                  <c:v>177199.37161030795</c:v>
                </c:pt>
                <c:pt idx="32">
                  <c:v>175163.03762949252</c:v>
                </c:pt>
                <c:pt idx="33">
                  <c:v>174727.42943260976</c:v>
                </c:pt>
                <c:pt idx="34">
                  <c:v>169761.45575664897</c:v>
                </c:pt>
                <c:pt idx="35">
                  <c:v>166524.46195979172</c:v>
                </c:pt>
                <c:pt idx="36">
                  <c:v>162319.88668326437</c:v>
                </c:pt>
                <c:pt idx="37">
                  <c:v>151400.82691678646</c:v>
                </c:pt>
                <c:pt idx="38">
                  <c:v>148469.46132988611</c:v>
                </c:pt>
                <c:pt idx="39">
                  <c:v>147980.8120841143</c:v>
                </c:pt>
                <c:pt idx="40">
                  <c:v>147697.14740092584</c:v>
                </c:pt>
                <c:pt idx="41">
                  <c:v>141719.87831821162</c:v>
                </c:pt>
                <c:pt idx="42">
                  <c:v>125654.50971207918</c:v>
                </c:pt>
                <c:pt idx="43">
                  <c:v>122181.21161535525</c:v>
                </c:pt>
                <c:pt idx="44">
                  <c:v>121423.18445558501</c:v>
                </c:pt>
                <c:pt idx="45">
                  <c:v>118924.37355673904</c:v>
                </c:pt>
                <c:pt idx="46">
                  <c:v>118406.22648529621</c:v>
                </c:pt>
                <c:pt idx="47">
                  <c:v>110694.79750625012</c:v>
                </c:pt>
                <c:pt idx="48">
                  <c:v>98108.865958087001</c:v>
                </c:pt>
                <c:pt idx="49">
                  <c:v>93365.045701239535</c:v>
                </c:pt>
                <c:pt idx="50">
                  <c:v>92068.501856665578</c:v>
                </c:pt>
                <c:pt idx="51">
                  <c:v>88375.42403086448</c:v>
                </c:pt>
                <c:pt idx="52">
                  <c:v>84769.178047539463</c:v>
                </c:pt>
                <c:pt idx="53">
                  <c:v>76884.796310453545</c:v>
                </c:pt>
                <c:pt idx="54">
                  <c:v>76641.09133998194</c:v>
                </c:pt>
                <c:pt idx="55">
                  <c:v>75182.251343604585</c:v>
                </c:pt>
                <c:pt idx="56">
                  <c:v>73812.172460115835</c:v>
                </c:pt>
                <c:pt idx="57">
                  <c:v>73573.802218620418</c:v>
                </c:pt>
                <c:pt idx="58">
                  <c:v>72075.485140045523</c:v>
                </c:pt>
                <c:pt idx="59">
                  <c:v>69234.86094877313</c:v>
                </c:pt>
                <c:pt idx="60">
                  <c:v>68995.892594666569</c:v>
                </c:pt>
                <c:pt idx="61">
                  <c:v>66285.509962631026</c:v>
                </c:pt>
                <c:pt idx="62">
                  <c:v>57814.29671570463</c:v>
                </c:pt>
                <c:pt idx="63">
                  <c:v>55711.437845420689</c:v>
                </c:pt>
                <c:pt idx="64">
                  <c:v>54440.477559562925</c:v>
                </c:pt>
                <c:pt idx="65">
                  <c:v>52237.250669684232</c:v>
                </c:pt>
                <c:pt idx="66">
                  <c:v>51836.192092965452</c:v>
                </c:pt>
                <c:pt idx="67">
                  <c:v>51599.638175341061</c:v>
                </c:pt>
                <c:pt idx="68">
                  <c:v>51543.873677085401</c:v>
                </c:pt>
                <c:pt idx="69">
                  <c:v>41969.913557651365</c:v>
                </c:pt>
                <c:pt idx="70">
                  <c:v>41932.669459068755</c:v>
                </c:pt>
                <c:pt idx="71">
                  <c:v>40505.498970004614</c:v>
                </c:pt>
                <c:pt idx="72">
                  <c:v>37275.454070636915</c:v>
                </c:pt>
                <c:pt idx="73">
                  <c:v>34904.167583259077</c:v>
                </c:pt>
                <c:pt idx="74">
                  <c:v>33483.506356879239</c:v>
                </c:pt>
                <c:pt idx="75">
                  <c:v>32607.048291800711</c:v>
                </c:pt>
                <c:pt idx="76">
                  <c:v>30997.779006965135</c:v>
                </c:pt>
                <c:pt idx="77">
                  <c:v>30224.766519615834</c:v>
                </c:pt>
                <c:pt idx="78">
                  <c:v>28664.228839874839</c:v>
                </c:pt>
                <c:pt idx="79">
                  <c:v>26025.694163489461</c:v>
                </c:pt>
                <c:pt idx="80">
                  <c:v>24936.167636573853</c:v>
                </c:pt>
                <c:pt idx="81">
                  <c:v>22186.917459642427</c:v>
                </c:pt>
                <c:pt idx="82">
                  <c:v>22041.02779862647</c:v>
                </c:pt>
                <c:pt idx="83">
                  <c:v>22025.367100999876</c:v>
                </c:pt>
                <c:pt idx="84">
                  <c:v>21815.182662078318</c:v>
                </c:pt>
                <c:pt idx="85">
                  <c:v>20568.3470034446</c:v>
                </c:pt>
                <c:pt idx="86">
                  <c:v>19817.923339197761</c:v>
                </c:pt>
                <c:pt idx="87">
                  <c:v>19665.826843095729</c:v>
                </c:pt>
                <c:pt idx="88">
                  <c:v>17989.927073595674</c:v>
                </c:pt>
                <c:pt idx="89">
                  <c:v>17443.416619516422</c:v>
                </c:pt>
                <c:pt idx="90">
                  <c:v>17240.694202171278</c:v>
                </c:pt>
                <c:pt idx="91">
                  <c:v>14072.184982109042</c:v>
                </c:pt>
                <c:pt idx="92">
                  <c:v>13642.840878310171</c:v>
                </c:pt>
                <c:pt idx="93">
                  <c:v>13244.414588033613</c:v>
                </c:pt>
                <c:pt idx="94">
                  <c:v>12588.317771378828</c:v>
                </c:pt>
                <c:pt idx="95">
                  <c:v>11448.199310639515</c:v>
                </c:pt>
                <c:pt idx="96">
                  <c:v>11256.196601621788</c:v>
                </c:pt>
                <c:pt idx="97">
                  <c:v>10522.619714607934</c:v>
                </c:pt>
                <c:pt idx="98">
                  <c:v>10069.565043232413</c:v>
                </c:pt>
                <c:pt idx="99">
                  <c:v>10017.756352483644</c:v>
                </c:pt>
                <c:pt idx="100">
                  <c:v>9884.3055693804035</c:v>
                </c:pt>
                <c:pt idx="101">
                  <c:v>9361.9769263842845</c:v>
                </c:pt>
                <c:pt idx="102">
                  <c:v>8611.083506830013</c:v>
                </c:pt>
                <c:pt idx="103">
                  <c:v>7769.8986964707692</c:v>
                </c:pt>
                <c:pt idx="104">
                  <c:v>7557.6585449646218</c:v>
                </c:pt>
                <c:pt idx="105">
                  <c:v>6634.5096981707356</c:v>
                </c:pt>
                <c:pt idx="106">
                  <c:v>6364.5363941625365</c:v>
                </c:pt>
                <c:pt idx="107">
                  <c:v>6128.9266233572816</c:v>
                </c:pt>
                <c:pt idx="108">
                  <c:v>5901.8411420232414</c:v>
                </c:pt>
                <c:pt idx="109">
                  <c:v>5615.8134380176234</c:v>
                </c:pt>
                <c:pt idx="110">
                  <c:v>5530.7463630774027</c:v>
                </c:pt>
                <c:pt idx="111">
                  <c:v>4070.1882364984317</c:v>
                </c:pt>
                <c:pt idx="112">
                  <c:v>4056.2930691975589</c:v>
                </c:pt>
                <c:pt idx="113">
                  <c:v>4055.0855281572858</c:v>
                </c:pt>
                <c:pt idx="114">
                  <c:v>3857.8160383942927</c:v>
                </c:pt>
                <c:pt idx="115">
                  <c:v>3823.0905989928438</c:v>
                </c:pt>
                <c:pt idx="116">
                  <c:v>3431.9412093456563</c:v>
                </c:pt>
                <c:pt idx="117">
                  <c:v>2314.2112231415986</c:v>
                </c:pt>
                <c:pt idx="118">
                  <c:v>2282.5428948742956</c:v>
                </c:pt>
                <c:pt idx="119">
                  <c:v>2273.5310971068288</c:v>
                </c:pt>
                <c:pt idx="120">
                  <c:v>2083.9552238805973</c:v>
                </c:pt>
                <c:pt idx="121">
                  <c:v>1913.6273803324991</c:v>
                </c:pt>
                <c:pt idx="122">
                  <c:v>1858.1114549570302</c:v>
                </c:pt>
                <c:pt idx="123">
                  <c:v>1550.4199547110491</c:v>
                </c:pt>
                <c:pt idx="124">
                  <c:v>1513.2743675505808</c:v>
                </c:pt>
                <c:pt idx="125">
                  <c:v>1013.1116368297307</c:v>
                </c:pt>
                <c:pt idx="126">
                  <c:v>880.94260066251729</c:v>
                </c:pt>
                <c:pt idx="127">
                  <c:v>828.27943880467751</c:v>
                </c:pt>
                <c:pt idx="128">
                  <c:v>458.671875</c:v>
                </c:pt>
                <c:pt idx="129">
                  <c:v>360.97913295781001</c:v>
                </c:pt>
                <c:pt idx="130">
                  <c:v>345.98770947331616</c:v>
                </c:pt>
                <c:pt idx="131">
                  <c:v>155.40953616455181</c:v>
                </c:pt>
                <c:pt idx="132">
                  <c:v>150.3085642019667</c:v>
                </c:pt>
                <c:pt idx="133">
                  <c:v>129.82129349470497</c:v>
                </c:pt>
                <c:pt idx="134">
                  <c:v>101.74012360074627</c:v>
                </c:pt>
                <c:pt idx="135">
                  <c:v>-11.142436924454145</c:v>
                </c:pt>
                <c:pt idx="136">
                  <c:v>-152.47485410036032</c:v>
                </c:pt>
                <c:pt idx="137">
                  <c:v>-327.1933305291206</c:v>
                </c:pt>
                <c:pt idx="138">
                  <c:v>-336.74921912505931</c:v>
                </c:pt>
                <c:pt idx="139">
                  <c:v>-845.70767040450073</c:v>
                </c:pt>
                <c:pt idx="140">
                  <c:v>-1453.8257977678998</c:v>
                </c:pt>
                <c:pt idx="141">
                  <c:v>-1783.0239158428797</c:v>
                </c:pt>
                <c:pt idx="142">
                  <c:v>-2779.0899263341216</c:v>
                </c:pt>
                <c:pt idx="143">
                  <c:v>-2870.6902242701258</c:v>
                </c:pt>
                <c:pt idx="144">
                  <c:v>-3586.6009131662126</c:v>
                </c:pt>
                <c:pt idx="145">
                  <c:v>-6703.2491940469072</c:v>
                </c:pt>
                <c:pt idx="146">
                  <c:v>-7174.0642276105473</c:v>
                </c:pt>
                <c:pt idx="147">
                  <c:v>-7389.740565725343</c:v>
                </c:pt>
                <c:pt idx="148">
                  <c:v>-7767.1832208672786</c:v>
                </c:pt>
                <c:pt idx="149">
                  <c:v>-10491.749273127294</c:v>
                </c:pt>
                <c:pt idx="150">
                  <c:v>-13569.427510774363</c:v>
                </c:pt>
                <c:pt idx="151">
                  <c:v>-18029.99791493759</c:v>
                </c:pt>
                <c:pt idx="152">
                  <c:v>-19378.430528622092</c:v>
                </c:pt>
                <c:pt idx="153">
                  <c:v>-19642.424716475161</c:v>
                </c:pt>
                <c:pt idx="154">
                  <c:v>-27427.047695711983</c:v>
                </c:pt>
                <c:pt idx="155">
                  <c:v>-38082.189653573543</c:v>
                </c:pt>
                <c:pt idx="156">
                  <c:v>-40101.153725850352</c:v>
                </c:pt>
                <c:pt idx="157">
                  <c:v>-68348.50356597791</c:v>
                </c:pt>
                <c:pt idx="158">
                  <c:v>-92485.727258393585</c:v>
                </c:pt>
                <c:pt idx="159">
                  <c:v>-242515.14314209321</c:v>
                </c:pt>
                <c:pt idx="160">
                  <c:v>-358227.53359278664</c:v>
                </c:pt>
              </c:numCache>
            </c:numRef>
          </c:val>
          <c:extLst>
            <c:ext xmlns:c16="http://schemas.microsoft.com/office/drawing/2014/chart" uri="{C3380CC4-5D6E-409C-BE32-E72D297353CC}">
              <c16:uniqueId val="{00000000-8FD9-483C-9964-04D4EDC85C57}"/>
            </c:ext>
          </c:extLst>
        </c:ser>
        <c:ser>
          <c:idx val="1"/>
          <c:order val="1"/>
          <c:tx>
            <c:strRef>
              <c:f>Sheet1!$AI$170</c:f>
              <c:strCache>
                <c:ptCount val="1"/>
                <c:pt idx="0">
                  <c:v>NPV without NEBs</c:v>
                </c:pt>
              </c:strCache>
            </c:strRef>
          </c:tx>
          <c:spPr>
            <a:solidFill>
              <a:schemeClr val="accent2"/>
            </a:solidFill>
            <a:ln>
              <a:noFill/>
            </a:ln>
            <a:effectLst/>
          </c:spPr>
          <c:invertIfNegative val="0"/>
          <c:val>
            <c:numRef>
              <c:f>Sheet1!$AI$171:$AI$331</c:f>
              <c:numCache>
                <c:formatCode>General</c:formatCode>
                <c:ptCount val="161"/>
                <c:pt idx="0">
                  <c:v>2609843.9908637311</c:v>
                </c:pt>
                <c:pt idx="1">
                  <c:v>1914543.5124791092</c:v>
                </c:pt>
                <c:pt idx="2">
                  <c:v>1380574.1472620557</c:v>
                </c:pt>
                <c:pt idx="3">
                  <c:v>1250973.1614814745</c:v>
                </c:pt>
                <c:pt idx="4">
                  <c:v>1049496.1072373441</c:v>
                </c:pt>
                <c:pt idx="5">
                  <c:v>929579.93083930702</c:v>
                </c:pt>
                <c:pt idx="6">
                  <c:v>854552.44588989718</c:v>
                </c:pt>
                <c:pt idx="7">
                  <c:v>780724.1675155902</c:v>
                </c:pt>
                <c:pt idx="8">
                  <c:v>721158.95739449037</c:v>
                </c:pt>
                <c:pt idx="9">
                  <c:v>713217.3710923295</c:v>
                </c:pt>
                <c:pt idx="10">
                  <c:v>468969.09277127869</c:v>
                </c:pt>
                <c:pt idx="11">
                  <c:v>457678.66646978498</c:v>
                </c:pt>
                <c:pt idx="12">
                  <c:v>421256.60321989103</c:v>
                </c:pt>
                <c:pt idx="13">
                  <c:v>388160.56465507054</c:v>
                </c:pt>
                <c:pt idx="14">
                  <c:v>343015.12961803144</c:v>
                </c:pt>
                <c:pt idx="15">
                  <c:v>303175.51917533891</c:v>
                </c:pt>
                <c:pt idx="16">
                  <c:v>302875.15772157023</c:v>
                </c:pt>
                <c:pt idx="17">
                  <c:v>249134.57051527558</c:v>
                </c:pt>
                <c:pt idx="18">
                  <c:v>216820.09627839885</c:v>
                </c:pt>
                <c:pt idx="19">
                  <c:v>215549.3159782661</c:v>
                </c:pt>
                <c:pt idx="20">
                  <c:v>186490.4415754521</c:v>
                </c:pt>
                <c:pt idx="21">
                  <c:v>172187.94974125363</c:v>
                </c:pt>
                <c:pt idx="22">
                  <c:v>167648.33349036431</c:v>
                </c:pt>
                <c:pt idx="23">
                  <c:v>160250.15982677083</c:v>
                </c:pt>
                <c:pt idx="24">
                  <c:v>152802.84149102456</c:v>
                </c:pt>
                <c:pt idx="25">
                  <c:v>142898.29029964033</c:v>
                </c:pt>
                <c:pt idx="26">
                  <c:v>136018.69907284406</c:v>
                </c:pt>
                <c:pt idx="27">
                  <c:v>119204.38874449977</c:v>
                </c:pt>
                <c:pt idx="28">
                  <c:v>118606.5630321636</c:v>
                </c:pt>
                <c:pt idx="29">
                  <c:v>116719.8783182116</c:v>
                </c:pt>
                <c:pt idx="30">
                  <c:v>113281.05184592366</c:v>
                </c:pt>
                <c:pt idx="31">
                  <c:v>106767.60634560266</c:v>
                </c:pt>
                <c:pt idx="32">
                  <c:v>100474.86677341575</c:v>
                </c:pt>
                <c:pt idx="33">
                  <c:v>94551.715575979644</c:v>
                </c:pt>
                <c:pt idx="34">
                  <c:v>92937.420070117441</c:v>
                </c:pt>
                <c:pt idx="35">
                  <c:v>88878.308748340845</c:v>
                </c:pt>
                <c:pt idx="36">
                  <c:v>78064.209142401567</c:v>
                </c:pt>
                <c:pt idx="37">
                  <c:v>69484.279602203722</c:v>
                </c:pt>
                <c:pt idx="38">
                  <c:v>67079.111146168565</c:v>
                </c:pt>
                <c:pt idx="39">
                  <c:v>62245.662486083951</c:v>
                </c:pt>
                <c:pt idx="40">
                  <c:v>62165.39071023494</c:v>
                </c:pt>
                <c:pt idx="41">
                  <c:v>61869.838172867123</c:v>
                </c:pt>
                <c:pt idx="42">
                  <c:v>53409.51506815241</c:v>
                </c:pt>
                <c:pt idx="43">
                  <c:v>52078.529064470829</c:v>
                </c:pt>
                <c:pt idx="44">
                  <c:v>48085.396524148338</c:v>
                </c:pt>
                <c:pt idx="45">
                  <c:v>47141.695646272899</c:v>
                </c:pt>
                <c:pt idx="46">
                  <c:v>40854.998047539484</c:v>
                </c:pt>
                <c:pt idx="47">
                  <c:v>40088.640276694969</c:v>
                </c:pt>
                <c:pt idx="48">
                  <c:v>39537.578504062622</c:v>
                </c:pt>
                <c:pt idx="49">
                  <c:v>39035.136683264369</c:v>
                </c:pt>
                <c:pt idx="50">
                  <c:v>37275.454070636915</c:v>
                </c:pt>
                <c:pt idx="51">
                  <c:v>36455.09235425618</c:v>
                </c:pt>
                <c:pt idx="52">
                  <c:v>34775.227884561435</c:v>
                </c:pt>
                <c:pt idx="53">
                  <c:v>34385.168298040488</c:v>
                </c:pt>
                <c:pt idx="54">
                  <c:v>33508.321493647119</c:v>
                </c:pt>
                <c:pt idx="55">
                  <c:v>30390.388916958596</c:v>
                </c:pt>
                <c:pt idx="56">
                  <c:v>30178.756589941215</c:v>
                </c:pt>
                <c:pt idx="57">
                  <c:v>28732.970864142881</c:v>
                </c:pt>
                <c:pt idx="58">
                  <c:v>28064.480171154293</c:v>
                </c:pt>
                <c:pt idx="59">
                  <c:v>26741.959006965131</c:v>
                </c:pt>
                <c:pt idx="60">
                  <c:v>23714.1120039015</c:v>
                </c:pt>
                <c:pt idx="61">
                  <c:v>23515.76923380806</c:v>
                </c:pt>
                <c:pt idx="62">
                  <c:v>22695.555811241189</c:v>
                </c:pt>
                <c:pt idx="63">
                  <c:v>21909.058541318489</c:v>
                </c:pt>
                <c:pt idx="64">
                  <c:v>20568.3470034446</c:v>
                </c:pt>
                <c:pt idx="65">
                  <c:v>18998.353553620964</c:v>
                </c:pt>
                <c:pt idx="66">
                  <c:v>18100.710372756123</c:v>
                </c:pt>
                <c:pt idx="67">
                  <c:v>17512.628492019343</c:v>
                </c:pt>
                <c:pt idx="68">
                  <c:v>16418.810449598375</c:v>
                </c:pt>
                <c:pt idx="69">
                  <c:v>15917.528957451326</c:v>
                </c:pt>
                <c:pt idx="70">
                  <c:v>15182.673339197761</c:v>
                </c:pt>
                <c:pt idx="71">
                  <c:v>15105.091032398535</c:v>
                </c:pt>
                <c:pt idx="72">
                  <c:v>14571.256171248468</c:v>
                </c:pt>
                <c:pt idx="73">
                  <c:v>14072.184982109042</c:v>
                </c:pt>
                <c:pt idx="74">
                  <c:v>13392.584237050702</c:v>
                </c:pt>
                <c:pt idx="75">
                  <c:v>12200.705933684007</c:v>
                </c:pt>
                <c:pt idx="76">
                  <c:v>12024.78095300683</c:v>
                </c:pt>
                <c:pt idx="77">
                  <c:v>10847.931319356909</c:v>
                </c:pt>
                <c:pt idx="78">
                  <c:v>10522.619714607934</c:v>
                </c:pt>
                <c:pt idx="79">
                  <c:v>10498.802218620429</c:v>
                </c:pt>
                <c:pt idx="80">
                  <c:v>9361.9769263842845</c:v>
                </c:pt>
                <c:pt idx="81">
                  <c:v>8393.4859199431485</c:v>
                </c:pt>
                <c:pt idx="82">
                  <c:v>7731.9323889532197</c:v>
                </c:pt>
                <c:pt idx="83">
                  <c:v>7696.7123458166352</c:v>
                </c:pt>
                <c:pt idx="84">
                  <c:v>7235.8002560973282</c:v>
                </c:pt>
                <c:pt idx="85">
                  <c:v>7096.8055693804035</c:v>
                </c:pt>
                <c:pt idx="86">
                  <c:v>6993.7908512715394</c:v>
                </c:pt>
                <c:pt idx="87">
                  <c:v>6847.8585449646216</c:v>
                </c:pt>
                <c:pt idx="88">
                  <c:v>6120.6059096452045</c:v>
                </c:pt>
                <c:pt idx="89">
                  <c:v>5954.5292706592463</c:v>
                </c:pt>
                <c:pt idx="90">
                  <c:v>5381.8117082637</c:v>
                </c:pt>
                <c:pt idx="91">
                  <c:v>5084.8621581737807</c:v>
                </c:pt>
                <c:pt idx="92">
                  <c:v>4233.6459649132212</c:v>
                </c:pt>
                <c:pt idx="93">
                  <c:v>4070.1882364984317</c:v>
                </c:pt>
                <c:pt idx="94">
                  <c:v>4055.0855281572858</c:v>
                </c:pt>
                <c:pt idx="95">
                  <c:v>3390.1380709509936</c:v>
                </c:pt>
                <c:pt idx="96">
                  <c:v>3068.3930691975588</c:v>
                </c:pt>
                <c:pt idx="97">
                  <c:v>3035.4477611940297</c:v>
                </c:pt>
                <c:pt idx="98">
                  <c:v>1739.4031919124666</c:v>
                </c:pt>
                <c:pt idx="99">
                  <c:v>1365.8429865027836</c:v>
                </c:pt>
                <c:pt idx="100">
                  <c:v>1013.1116368297307</c:v>
                </c:pt>
                <c:pt idx="101">
                  <c:v>891.62896106356266</c:v>
                </c:pt>
                <c:pt idx="102">
                  <c:v>880.94260066251729</c:v>
                </c:pt>
                <c:pt idx="103">
                  <c:v>458.671875</c:v>
                </c:pt>
                <c:pt idx="104">
                  <c:v>346.88482310673209</c:v>
                </c:pt>
                <c:pt idx="105">
                  <c:v>150.3085642019667</c:v>
                </c:pt>
                <c:pt idx="106">
                  <c:v>130.05896609347008</c:v>
                </c:pt>
                <c:pt idx="107">
                  <c:v>129.82129349470497</c:v>
                </c:pt>
                <c:pt idx="108">
                  <c:v>101.74012360074627</c:v>
                </c:pt>
                <c:pt idx="109">
                  <c:v>26.354548413389296</c:v>
                </c:pt>
                <c:pt idx="110">
                  <c:v>-11.142436924454145</c:v>
                </c:pt>
                <c:pt idx="111">
                  <c:v>-217.54600479758551</c:v>
                </c:pt>
                <c:pt idx="112">
                  <c:v>-242.14090893568007</c:v>
                </c:pt>
                <c:pt idx="113">
                  <c:v>-336.74921912505931</c:v>
                </c:pt>
                <c:pt idx="114">
                  <c:v>-552.49276462527939</c:v>
                </c:pt>
                <c:pt idx="115">
                  <c:v>-912.0297006431374</c:v>
                </c:pt>
                <c:pt idx="116">
                  <c:v>-954.46457260146076</c:v>
                </c:pt>
                <c:pt idx="117">
                  <c:v>-1109.1661057844422</c:v>
                </c:pt>
                <c:pt idx="118">
                  <c:v>-1231.9169633136542</c:v>
                </c:pt>
                <c:pt idx="119">
                  <c:v>-1279.0899263341219</c:v>
                </c:pt>
                <c:pt idx="120">
                  <c:v>-1453.8257977678998</c:v>
                </c:pt>
                <c:pt idx="121">
                  <c:v>-6334.2032344157606</c:v>
                </c:pt>
                <c:pt idx="122">
                  <c:v>-6901.2256077839647</c:v>
                </c:pt>
                <c:pt idx="123">
                  <c:v>-6915.350526714692</c:v>
                </c:pt>
                <c:pt idx="124">
                  <c:v>-7189.740565725343</c:v>
                </c:pt>
                <c:pt idx="125">
                  <c:v>-7782.0831527797081</c:v>
                </c:pt>
                <c:pt idx="126">
                  <c:v>-8470.9347555051936</c:v>
                </c:pt>
                <c:pt idx="127">
                  <c:v>-9175.0701222143798</c:v>
                </c:pt>
                <c:pt idx="128">
                  <c:v>-9783.0239158428758</c:v>
                </c:pt>
                <c:pt idx="129">
                  <c:v>-10033.839253050508</c:v>
                </c:pt>
                <c:pt idx="130">
                  <c:v>-10672.199504668895</c:v>
                </c:pt>
                <c:pt idx="131">
                  <c:v>-10972.771836010272</c:v>
                </c:pt>
                <c:pt idx="132">
                  <c:v>-11616.730662784259</c:v>
                </c:pt>
                <c:pt idx="133">
                  <c:v>-11741.888545042975</c:v>
                </c:pt>
                <c:pt idx="134">
                  <c:v>-13309.825372183723</c:v>
                </c:pt>
                <c:pt idx="135">
                  <c:v>-14634.820809129664</c:v>
                </c:pt>
                <c:pt idx="136">
                  <c:v>-14703.249194046908</c:v>
                </c:pt>
                <c:pt idx="137">
                  <c:v>-15249.925244152444</c:v>
                </c:pt>
                <c:pt idx="138">
                  <c:v>-16396.18793221952</c:v>
                </c:pt>
                <c:pt idx="139">
                  <c:v>-22220.228438590882</c:v>
                </c:pt>
                <c:pt idx="140">
                  <c:v>-25186.837311293923</c:v>
                </c:pt>
                <c:pt idx="141">
                  <c:v>-26608.438044637962</c:v>
                </c:pt>
                <c:pt idx="142">
                  <c:v>-32436.824584794304</c:v>
                </c:pt>
                <c:pt idx="143">
                  <c:v>-36984.022022016325</c:v>
                </c:pt>
                <c:pt idx="144">
                  <c:v>-40098.674978900977</c:v>
                </c:pt>
                <c:pt idx="145">
                  <c:v>-41832.660225451153</c:v>
                </c:pt>
                <c:pt idx="146">
                  <c:v>-49243.805116846699</c:v>
                </c:pt>
                <c:pt idx="147">
                  <c:v>-50526.553725850354</c:v>
                </c:pt>
                <c:pt idx="148">
                  <c:v>-58867.850377650982</c:v>
                </c:pt>
                <c:pt idx="149">
                  <c:v>-63253.641862684526</c:v>
                </c:pt>
                <c:pt idx="150">
                  <c:v>-63324.100406533762</c:v>
                </c:pt>
                <c:pt idx="151">
                  <c:v>-68090.895444782975</c:v>
                </c:pt>
                <c:pt idx="152">
                  <c:v>-68348.50356597791</c:v>
                </c:pt>
                <c:pt idx="153">
                  <c:v>-124523.55753767455</c:v>
                </c:pt>
                <c:pt idx="154">
                  <c:v>-144305.20249374988</c:v>
                </c:pt>
                <c:pt idx="155">
                  <c:v>-162781.2730832136</c:v>
                </c:pt>
                <c:pt idx="156">
                  <c:v>-166499.02529934698</c:v>
                </c:pt>
                <c:pt idx="157">
                  <c:v>-191971.12119517018</c:v>
                </c:pt>
                <c:pt idx="158">
                  <c:v>-215095.8324167408</c:v>
                </c:pt>
                <c:pt idx="159">
                  <c:v>-242515.14314209321</c:v>
                </c:pt>
                <c:pt idx="160">
                  <c:v>-363988.20139470726</c:v>
                </c:pt>
              </c:numCache>
            </c:numRef>
          </c:val>
          <c:extLst>
            <c:ext xmlns:c16="http://schemas.microsoft.com/office/drawing/2014/chart" uri="{C3380CC4-5D6E-409C-BE32-E72D297353CC}">
              <c16:uniqueId val="{00000001-8FD9-483C-9964-04D4EDC85C57}"/>
            </c:ext>
          </c:extLst>
        </c:ser>
        <c:dLbls>
          <c:showLegendKey val="0"/>
          <c:showVal val="0"/>
          <c:showCatName val="0"/>
          <c:showSerName val="0"/>
          <c:showPercent val="0"/>
          <c:showBubbleSize val="0"/>
        </c:dLbls>
        <c:gapWidth val="150"/>
        <c:axId val="1632352176"/>
        <c:axId val="1632335856"/>
      </c:barChart>
      <c:catAx>
        <c:axId val="163235217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2335856"/>
        <c:crosses val="autoZero"/>
        <c:auto val="1"/>
        <c:lblAlgn val="ctr"/>
        <c:lblOffset val="100"/>
        <c:noMultiLvlLbl val="0"/>
      </c:catAx>
      <c:valAx>
        <c:axId val="1632335856"/>
        <c:scaling>
          <c:orientation val="minMax"/>
          <c:max val="2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235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r>
              <a:rPr lang="fr-FR"/>
              <a:t>Distribution by business sector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endParaRPr lang="en-US"/>
        </a:p>
      </c:txPr>
    </c:title>
    <c:autoTitleDeleted val="0"/>
    <c:plotArea>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B5E-4E22-9549-E2DE20AFA1B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B5E-4E22-9549-E2DE20AFA1B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B5E-4E22-9549-E2DE20AFA1BC}"/>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5B5E-4E22-9549-E2DE20AFA1BC}"/>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Bold" panose="00000800000000000000" charset="0"/>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Graphiques_Presentation!$C$22:$C$25</c:f>
              <c:strCache>
                <c:ptCount val="4"/>
                <c:pt idx="0">
                  <c:v>Accommodation and food services</c:v>
                </c:pt>
                <c:pt idx="1">
                  <c:v>Agrifood manufacturing</c:v>
                </c:pt>
                <c:pt idx="2">
                  <c:v>Metal industry</c:v>
                </c:pt>
                <c:pt idx="3">
                  <c:v>Other</c:v>
                </c:pt>
              </c:strCache>
            </c:strRef>
          </c:cat>
          <c:val>
            <c:numRef>
              <c:f>Graphiques_Presentation!$G$22:$G$25</c:f>
              <c:numCache>
                <c:formatCode>0%</c:formatCode>
                <c:ptCount val="4"/>
                <c:pt idx="0">
                  <c:v>0.5049800796812749</c:v>
                </c:pt>
                <c:pt idx="1">
                  <c:v>0.10458167330677291</c:v>
                </c:pt>
                <c:pt idx="2">
                  <c:v>0.2</c:v>
                </c:pt>
                <c:pt idx="3">
                  <c:v>0.2</c:v>
                </c:pt>
              </c:numCache>
            </c:numRef>
          </c:val>
          <c:extLst>
            <c:ext xmlns:c16="http://schemas.microsoft.com/office/drawing/2014/chart" uri="{C3380CC4-5D6E-409C-BE32-E72D297353CC}">
              <c16:uniqueId val="{00000008-5B5E-4E22-9549-E2DE20AFA1BC}"/>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ontserrat Bold" panose="00000800000000000000" charset="0"/>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MEAN_10!$A$25</c:f>
              <c:strCache>
                <c:ptCount val="1"/>
                <c:pt idx="0">
                  <c:v>Fully Disagree</c:v>
                </c:pt>
              </c:strCache>
            </c:strRef>
          </c:tx>
          <c:spPr>
            <a:solidFill>
              <a:schemeClr val="accent1"/>
            </a:solidFill>
            <a:ln>
              <a:noFill/>
            </a:ln>
            <a:effectLst/>
          </c:spPr>
          <c:invertIfNegative val="0"/>
          <c:cat>
            <c:strRef>
              <c:f>MEAN_10!$B$24:$E$24</c:f>
              <c:strCache>
                <c:ptCount val="4"/>
                <c:pt idx="0">
                  <c:v>10.1 Obligations to carry out energy audits for energy-intensive SMEs</c:v>
                </c:pt>
                <c:pt idx="1">
                  <c:v>10.2 Obligations to carry out energy audits and implementing EE measures for energy-intensive SMEs</c:v>
                </c:pt>
                <c:pt idx="2">
                  <c:v>10.3 Tax deductions could be an option to deduct energy audits costs</c:v>
                </c:pt>
                <c:pt idx="3">
                  <c:v>10.4 Interested in evaluating the application of Energy povery measures for small family businesses</c:v>
                </c:pt>
              </c:strCache>
            </c:strRef>
          </c:cat>
          <c:val>
            <c:numRef>
              <c:f>MEAN_10!$B$25:$E$25</c:f>
              <c:numCache>
                <c:formatCode>0%</c:formatCode>
                <c:ptCount val="4"/>
                <c:pt idx="0">
                  <c:v>3.3783783783783786E-2</c:v>
                </c:pt>
                <c:pt idx="1">
                  <c:v>5.4054054054054057E-2</c:v>
                </c:pt>
                <c:pt idx="2">
                  <c:v>3.3783783783783786E-2</c:v>
                </c:pt>
                <c:pt idx="3">
                  <c:v>3.3783783783783786E-2</c:v>
                </c:pt>
              </c:numCache>
            </c:numRef>
          </c:val>
          <c:extLst>
            <c:ext xmlns:c16="http://schemas.microsoft.com/office/drawing/2014/chart" uri="{C3380CC4-5D6E-409C-BE32-E72D297353CC}">
              <c16:uniqueId val="{00000000-4954-4AE9-8513-06BF7997D28A}"/>
            </c:ext>
          </c:extLst>
        </c:ser>
        <c:ser>
          <c:idx val="1"/>
          <c:order val="1"/>
          <c:tx>
            <c:strRef>
              <c:f>MEAN_10!$A$26</c:f>
              <c:strCache>
                <c:ptCount val="1"/>
                <c:pt idx="0">
                  <c:v>Mostly Disagree</c:v>
                </c:pt>
              </c:strCache>
            </c:strRef>
          </c:tx>
          <c:spPr>
            <a:solidFill>
              <a:schemeClr val="accent2"/>
            </a:solidFill>
            <a:ln>
              <a:noFill/>
            </a:ln>
            <a:effectLst/>
          </c:spPr>
          <c:invertIfNegative val="0"/>
          <c:cat>
            <c:strRef>
              <c:f>MEAN_10!$B$24:$E$24</c:f>
              <c:strCache>
                <c:ptCount val="4"/>
                <c:pt idx="0">
                  <c:v>10.1 Obligations to carry out energy audits for energy-intensive SMEs</c:v>
                </c:pt>
                <c:pt idx="1">
                  <c:v>10.2 Obligations to carry out energy audits and implementing EE measures for energy-intensive SMEs</c:v>
                </c:pt>
                <c:pt idx="2">
                  <c:v>10.3 Tax deductions could be an option to deduct energy audits costs</c:v>
                </c:pt>
                <c:pt idx="3">
                  <c:v>10.4 Interested in evaluating the application of Energy povery measures for small family businesses</c:v>
                </c:pt>
              </c:strCache>
            </c:strRef>
          </c:cat>
          <c:val>
            <c:numRef>
              <c:f>MEAN_10!$B$26:$E$26</c:f>
              <c:numCache>
                <c:formatCode>0%</c:formatCode>
                <c:ptCount val="4"/>
                <c:pt idx="0">
                  <c:v>7.4324324324324328E-2</c:v>
                </c:pt>
                <c:pt idx="1">
                  <c:v>5.4054054054054057E-2</c:v>
                </c:pt>
                <c:pt idx="2">
                  <c:v>2.7027027027027029E-2</c:v>
                </c:pt>
                <c:pt idx="3">
                  <c:v>4.72972972972973E-2</c:v>
                </c:pt>
              </c:numCache>
            </c:numRef>
          </c:val>
          <c:extLst>
            <c:ext xmlns:c16="http://schemas.microsoft.com/office/drawing/2014/chart" uri="{C3380CC4-5D6E-409C-BE32-E72D297353CC}">
              <c16:uniqueId val="{00000001-4954-4AE9-8513-06BF7997D28A}"/>
            </c:ext>
          </c:extLst>
        </c:ser>
        <c:ser>
          <c:idx val="2"/>
          <c:order val="2"/>
          <c:tx>
            <c:strRef>
              <c:f>MEAN_10!$A$27</c:f>
              <c:strCache>
                <c:ptCount val="1"/>
                <c:pt idx="0">
                  <c:v>Neutral</c:v>
                </c:pt>
              </c:strCache>
            </c:strRef>
          </c:tx>
          <c:spPr>
            <a:solidFill>
              <a:schemeClr val="accent3"/>
            </a:solidFill>
            <a:ln>
              <a:noFill/>
            </a:ln>
            <a:effectLst/>
          </c:spPr>
          <c:invertIfNegative val="0"/>
          <c:cat>
            <c:strRef>
              <c:f>MEAN_10!$B$24:$E$24</c:f>
              <c:strCache>
                <c:ptCount val="4"/>
                <c:pt idx="0">
                  <c:v>10.1 Obligations to carry out energy audits for energy-intensive SMEs</c:v>
                </c:pt>
                <c:pt idx="1">
                  <c:v>10.2 Obligations to carry out energy audits and implementing EE measures for energy-intensive SMEs</c:v>
                </c:pt>
                <c:pt idx="2">
                  <c:v>10.3 Tax deductions could be an option to deduct energy audits costs</c:v>
                </c:pt>
                <c:pt idx="3">
                  <c:v>10.4 Interested in evaluating the application of Energy povery measures for small family businesses</c:v>
                </c:pt>
              </c:strCache>
            </c:strRef>
          </c:cat>
          <c:val>
            <c:numRef>
              <c:f>MEAN_10!$B$27:$E$27</c:f>
              <c:numCache>
                <c:formatCode>0%</c:formatCode>
                <c:ptCount val="4"/>
                <c:pt idx="0">
                  <c:v>0.10810810810810811</c:v>
                </c:pt>
                <c:pt idx="1">
                  <c:v>0.14864864864864866</c:v>
                </c:pt>
                <c:pt idx="2">
                  <c:v>0.1891891891891892</c:v>
                </c:pt>
                <c:pt idx="3">
                  <c:v>0.42567567567567566</c:v>
                </c:pt>
              </c:numCache>
            </c:numRef>
          </c:val>
          <c:extLst>
            <c:ext xmlns:c16="http://schemas.microsoft.com/office/drawing/2014/chart" uri="{C3380CC4-5D6E-409C-BE32-E72D297353CC}">
              <c16:uniqueId val="{00000002-4954-4AE9-8513-06BF7997D28A}"/>
            </c:ext>
          </c:extLst>
        </c:ser>
        <c:ser>
          <c:idx val="3"/>
          <c:order val="3"/>
          <c:tx>
            <c:strRef>
              <c:f>MEAN_10!$A$28</c:f>
              <c:strCache>
                <c:ptCount val="1"/>
                <c:pt idx="0">
                  <c:v>Mostly Agree</c:v>
                </c:pt>
              </c:strCache>
            </c:strRef>
          </c:tx>
          <c:spPr>
            <a:solidFill>
              <a:schemeClr val="accent4"/>
            </a:solidFill>
            <a:ln>
              <a:noFill/>
            </a:ln>
            <a:effectLst/>
          </c:spPr>
          <c:invertIfNegative val="0"/>
          <c:cat>
            <c:strRef>
              <c:f>MEAN_10!$B$24:$E$24</c:f>
              <c:strCache>
                <c:ptCount val="4"/>
                <c:pt idx="0">
                  <c:v>10.1 Obligations to carry out energy audits for energy-intensive SMEs</c:v>
                </c:pt>
                <c:pt idx="1">
                  <c:v>10.2 Obligations to carry out energy audits and implementing EE measures for energy-intensive SMEs</c:v>
                </c:pt>
                <c:pt idx="2">
                  <c:v>10.3 Tax deductions could be an option to deduct energy audits costs</c:v>
                </c:pt>
                <c:pt idx="3">
                  <c:v>10.4 Interested in evaluating the application of Energy povery measures for small family businesses</c:v>
                </c:pt>
              </c:strCache>
            </c:strRef>
          </c:cat>
          <c:val>
            <c:numRef>
              <c:f>MEAN_10!$B$28:$E$28</c:f>
              <c:numCache>
                <c:formatCode>0%</c:formatCode>
                <c:ptCount val="4"/>
                <c:pt idx="0">
                  <c:v>0.3716216216216216</c:v>
                </c:pt>
                <c:pt idx="1">
                  <c:v>0.39864864864864863</c:v>
                </c:pt>
                <c:pt idx="2">
                  <c:v>0.30405405405405406</c:v>
                </c:pt>
                <c:pt idx="3">
                  <c:v>0.32432432432432434</c:v>
                </c:pt>
              </c:numCache>
            </c:numRef>
          </c:val>
          <c:extLst>
            <c:ext xmlns:c16="http://schemas.microsoft.com/office/drawing/2014/chart" uri="{C3380CC4-5D6E-409C-BE32-E72D297353CC}">
              <c16:uniqueId val="{00000003-4954-4AE9-8513-06BF7997D28A}"/>
            </c:ext>
          </c:extLst>
        </c:ser>
        <c:ser>
          <c:idx val="4"/>
          <c:order val="4"/>
          <c:tx>
            <c:strRef>
              <c:f>MEAN_10!$A$29</c:f>
              <c:strCache>
                <c:ptCount val="1"/>
                <c:pt idx="0">
                  <c:v>Fully Agree</c:v>
                </c:pt>
              </c:strCache>
            </c:strRef>
          </c:tx>
          <c:spPr>
            <a:solidFill>
              <a:schemeClr val="accent5"/>
            </a:solidFill>
            <a:ln>
              <a:noFill/>
            </a:ln>
            <a:effectLst/>
          </c:spPr>
          <c:invertIfNegative val="0"/>
          <c:cat>
            <c:strRef>
              <c:f>MEAN_10!$B$24:$E$24</c:f>
              <c:strCache>
                <c:ptCount val="4"/>
                <c:pt idx="0">
                  <c:v>10.1 Obligations to carry out energy audits for energy-intensive SMEs</c:v>
                </c:pt>
                <c:pt idx="1">
                  <c:v>10.2 Obligations to carry out energy audits and implementing EE measures for energy-intensive SMEs</c:v>
                </c:pt>
                <c:pt idx="2">
                  <c:v>10.3 Tax deductions could be an option to deduct energy audits costs</c:v>
                </c:pt>
                <c:pt idx="3">
                  <c:v>10.4 Interested in evaluating the application of Energy povery measures for small family businesses</c:v>
                </c:pt>
              </c:strCache>
            </c:strRef>
          </c:cat>
          <c:val>
            <c:numRef>
              <c:f>MEAN_10!$B$29:$E$29</c:f>
              <c:numCache>
                <c:formatCode>0%</c:formatCode>
                <c:ptCount val="4"/>
                <c:pt idx="0">
                  <c:v>0.40540540540540543</c:v>
                </c:pt>
                <c:pt idx="1">
                  <c:v>0.33108108108108109</c:v>
                </c:pt>
                <c:pt idx="2">
                  <c:v>0.42567567567567566</c:v>
                </c:pt>
                <c:pt idx="3">
                  <c:v>0.13513513513513514</c:v>
                </c:pt>
              </c:numCache>
            </c:numRef>
          </c:val>
          <c:extLst>
            <c:ext xmlns:c16="http://schemas.microsoft.com/office/drawing/2014/chart" uri="{C3380CC4-5D6E-409C-BE32-E72D297353CC}">
              <c16:uniqueId val="{00000004-4954-4AE9-8513-06BF7997D28A}"/>
            </c:ext>
          </c:extLst>
        </c:ser>
        <c:ser>
          <c:idx val="5"/>
          <c:order val="5"/>
          <c:tx>
            <c:strRef>
              <c:f>MEAN_10!$A$30</c:f>
              <c:strCache>
                <c:ptCount val="1"/>
                <c:pt idx="0">
                  <c:v>N/A</c:v>
                </c:pt>
              </c:strCache>
            </c:strRef>
          </c:tx>
          <c:spPr>
            <a:solidFill>
              <a:schemeClr val="accent6"/>
            </a:solidFill>
            <a:ln>
              <a:noFill/>
            </a:ln>
            <a:effectLst/>
          </c:spPr>
          <c:invertIfNegative val="0"/>
          <c:cat>
            <c:strRef>
              <c:f>MEAN_10!$B$24:$E$24</c:f>
              <c:strCache>
                <c:ptCount val="4"/>
                <c:pt idx="0">
                  <c:v>10.1 Obligations to carry out energy audits for energy-intensive SMEs</c:v>
                </c:pt>
                <c:pt idx="1">
                  <c:v>10.2 Obligations to carry out energy audits and implementing EE measures for energy-intensive SMEs</c:v>
                </c:pt>
                <c:pt idx="2">
                  <c:v>10.3 Tax deductions could be an option to deduct energy audits costs</c:v>
                </c:pt>
                <c:pt idx="3">
                  <c:v>10.4 Interested in evaluating the application of Energy povery measures for small family businesses</c:v>
                </c:pt>
              </c:strCache>
            </c:strRef>
          </c:cat>
          <c:val>
            <c:numRef>
              <c:f>MEAN_10!$B$30:$E$30</c:f>
              <c:numCache>
                <c:formatCode>0%</c:formatCode>
                <c:ptCount val="4"/>
                <c:pt idx="0">
                  <c:v>6.7567567567567571E-3</c:v>
                </c:pt>
                <c:pt idx="1">
                  <c:v>1.3513513513513514E-2</c:v>
                </c:pt>
                <c:pt idx="2">
                  <c:v>2.0270270270270271E-2</c:v>
                </c:pt>
                <c:pt idx="3">
                  <c:v>3.3783783783783786E-2</c:v>
                </c:pt>
              </c:numCache>
            </c:numRef>
          </c:val>
          <c:extLst>
            <c:ext xmlns:c16="http://schemas.microsoft.com/office/drawing/2014/chart" uri="{C3380CC4-5D6E-409C-BE32-E72D297353CC}">
              <c16:uniqueId val="{00000005-4954-4AE9-8513-06BF7997D28A}"/>
            </c:ext>
          </c:extLst>
        </c:ser>
        <c:dLbls>
          <c:showLegendKey val="0"/>
          <c:showVal val="0"/>
          <c:showCatName val="0"/>
          <c:showSerName val="0"/>
          <c:showPercent val="0"/>
          <c:showBubbleSize val="0"/>
        </c:dLbls>
        <c:gapWidth val="219"/>
        <c:overlap val="-27"/>
        <c:axId val="1313982816"/>
        <c:axId val="1313984064"/>
      </c:barChart>
      <c:catAx>
        <c:axId val="131398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3984064"/>
        <c:crosses val="autoZero"/>
        <c:auto val="1"/>
        <c:lblAlgn val="ctr"/>
        <c:lblOffset val="100"/>
        <c:noMultiLvlLbl val="0"/>
      </c:catAx>
      <c:valAx>
        <c:axId val="1313984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3982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r>
              <a:rPr lang="fr-FR" sz="1400" dirty="0"/>
              <a:t>Distribution </a:t>
            </a:r>
            <a:r>
              <a:rPr lang="fr-FR" sz="1400" b="0" i="0" u="none" strike="noStrike" kern="1200" spc="0" baseline="0" dirty="0">
                <a:solidFill>
                  <a:prstClr val="black">
                    <a:lumMod val="65000"/>
                    <a:lumOff val="35000"/>
                  </a:prstClr>
                </a:solidFill>
                <a:latin typeface="Montserrat Bold" panose="00000800000000000000" charset="0"/>
              </a:rPr>
              <a:t>of </a:t>
            </a:r>
            <a:r>
              <a:rPr lang="fr-FR" sz="1400" b="0" i="0" u="none" strike="noStrike" kern="1200" spc="0" baseline="0" dirty="0" err="1">
                <a:solidFill>
                  <a:prstClr val="black">
                    <a:lumMod val="65000"/>
                    <a:lumOff val="35000"/>
                  </a:prstClr>
                </a:solidFill>
                <a:latin typeface="Montserrat Bold" panose="00000800000000000000" charset="0"/>
              </a:rPr>
              <a:t>EEMs</a:t>
            </a:r>
            <a:r>
              <a:rPr lang="fr-FR" sz="1400" dirty="0"/>
              <a:t> by country</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endParaRPr lang="en-US"/>
        </a:p>
      </c:txPr>
    </c:title>
    <c:autoTitleDeleted val="0"/>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F5A-481B-910E-1448D642468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F5A-481B-910E-1448D642468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1F5A-481B-910E-1448D642468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1F5A-481B-910E-1448D6424682}"/>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1F5A-481B-910E-1448D6424682}"/>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1F5A-481B-910E-1448D6424682}"/>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1F5A-481B-910E-1448D6424682}"/>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1F5A-481B-910E-1448D6424682}"/>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1F5A-481B-910E-1448D642468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Bold" panose="00000800000000000000"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Graphiques_Presentation!$C$38:$C$46</c:f>
              <c:strCache>
                <c:ptCount val="9"/>
                <c:pt idx="0">
                  <c:v>France</c:v>
                </c:pt>
                <c:pt idx="1">
                  <c:v>Italy</c:v>
                </c:pt>
                <c:pt idx="2">
                  <c:v>Austria</c:v>
                </c:pt>
                <c:pt idx="3">
                  <c:v>Cyprus </c:v>
                </c:pt>
                <c:pt idx="4">
                  <c:v>Malta </c:v>
                </c:pt>
                <c:pt idx="5">
                  <c:v>Bulgaria</c:v>
                </c:pt>
                <c:pt idx="6">
                  <c:v>Estonia </c:v>
                </c:pt>
                <c:pt idx="7">
                  <c:v>Spain </c:v>
                </c:pt>
                <c:pt idx="8">
                  <c:v>Germany </c:v>
                </c:pt>
              </c:strCache>
            </c:strRef>
          </c:cat>
          <c:val>
            <c:numRef>
              <c:f>Graphiques_Presentation!$E$38:$E$46</c:f>
              <c:numCache>
                <c:formatCode>0%</c:formatCode>
                <c:ptCount val="9"/>
                <c:pt idx="0">
                  <c:v>0.31673306772908366</c:v>
                </c:pt>
                <c:pt idx="1">
                  <c:v>0.2908366533864542</c:v>
                </c:pt>
                <c:pt idx="2">
                  <c:v>2.8884462151394421E-2</c:v>
                </c:pt>
                <c:pt idx="3">
                  <c:v>2.2908366533864542E-2</c:v>
                </c:pt>
                <c:pt idx="4">
                  <c:v>0.13844621513944222</c:v>
                </c:pt>
                <c:pt idx="5">
                  <c:v>0.10059760956175298</c:v>
                </c:pt>
                <c:pt idx="6">
                  <c:v>1.4940239043824702E-2</c:v>
                </c:pt>
                <c:pt idx="7">
                  <c:v>4.8804780876494022E-2</c:v>
                </c:pt>
                <c:pt idx="8">
                  <c:v>3.7848605577689244E-2</c:v>
                </c:pt>
              </c:numCache>
            </c:numRef>
          </c:val>
          <c:extLst>
            <c:ext xmlns:c16="http://schemas.microsoft.com/office/drawing/2014/chart" uri="{C3380CC4-5D6E-409C-BE32-E72D297353CC}">
              <c16:uniqueId val="{00000012-1F5A-481B-910E-1448D6424682}"/>
            </c:ext>
          </c:extLst>
        </c:ser>
        <c:dLbls>
          <c:dLblPos val="outEnd"/>
          <c:showLegendKey val="0"/>
          <c:showVal val="1"/>
          <c:showCatName val="0"/>
          <c:showSerName val="0"/>
          <c:showPercent val="0"/>
          <c:showBubbleSize val="0"/>
        </c:dLbls>
        <c:gapWidth val="219"/>
        <c:overlap val="-27"/>
        <c:axId val="215556943"/>
        <c:axId val="215557903"/>
      </c:barChart>
      <c:catAx>
        <c:axId val="2155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crossAx val="215557903"/>
        <c:crosses val="autoZero"/>
        <c:auto val="1"/>
        <c:lblAlgn val="ctr"/>
        <c:lblOffset val="100"/>
        <c:noMultiLvlLbl val="0"/>
      </c:catAx>
      <c:valAx>
        <c:axId val="2155579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crossAx val="2155569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ontserrat Bold" panose="00000800000000000000"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r>
              <a:rPr lang="fr-FR"/>
              <a:t>Number of measures per business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endParaRPr lang="fr-FR"/>
        </a:p>
      </c:txPr>
    </c:title>
    <c:autoTitleDeleted val="0"/>
    <c:plotArea>
      <c:layout/>
      <c:barChart>
        <c:barDir val="bar"/>
        <c:grouping val="percentStacked"/>
        <c:varyColors val="0"/>
        <c:ser>
          <c:idx val="1"/>
          <c:order val="1"/>
          <c:tx>
            <c:strRef>
              <c:f>Graphiques_Presentation!$P$7</c:f>
              <c:strCache>
                <c:ptCount val="1"/>
                <c:pt idx="0">
                  <c:v>Implemented</c:v>
                </c:pt>
              </c:strCache>
            </c:strRef>
          </c:tx>
          <c:spPr>
            <a:solidFill>
              <a:schemeClr val="accent2"/>
            </a:solidFill>
            <a:ln>
              <a:noFill/>
            </a:ln>
            <a:effectLst/>
          </c:spPr>
          <c:invertIfNegative val="0"/>
          <c:cat>
            <c:strRef>
              <c:f>Graphiques_Presentation!$Q$3:$S$3</c:f>
              <c:strCache>
                <c:ptCount val="3"/>
                <c:pt idx="0">
                  <c:v>Accommodation and food services</c:v>
                </c:pt>
                <c:pt idx="1">
                  <c:v>Agrifood manufacturing</c:v>
                </c:pt>
                <c:pt idx="2">
                  <c:v>Metal industry</c:v>
                </c:pt>
              </c:strCache>
              <c:extLst/>
            </c:strRef>
          </c:cat>
          <c:val>
            <c:numRef>
              <c:f>Graphiques_Presentation!$Q$7:$S$7</c:f>
              <c:numCache>
                <c:formatCode>General</c:formatCode>
                <c:ptCount val="3"/>
                <c:pt idx="0">
                  <c:v>195</c:v>
                </c:pt>
                <c:pt idx="1">
                  <c:v>35</c:v>
                </c:pt>
                <c:pt idx="2">
                  <c:v>77</c:v>
                </c:pt>
              </c:numCache>
            </c:numRef>
          </c:val>
          <c:extLst>
            <c:ext xmlns:c16="http://schemas.microsoft.com/office/drawing/2014/chart" uri="{C3380CC4-5D6E-409C-BE32-E72D297353CC}">
              <c16:uniqueId val="{00000000-84AD-45A9-8B84-67954263AAD7}"/>
            </c:ext>
          </c:extLst>
        </c:ser>
        <c:ser>
          <c:idx val="2"/>
          <c:order val="2"/>
          <c:tx>
            <c:strRef>
              <c:f>Graphiques_Presentation!$P$8</c:f>
              <c:strCache>
                <c:ptCount val="1"/>
                <c:pt idx="0">
                  <c:v>Ongoing</c:v>
                </c:pt>
              </c:strCache>
            </c:strRef>
          </c:tx>
          <c:spPr>
            <a:solidFill>
              <a:schemeClr val="accent3"/>
            </a:solidFill>
            <a:ln>
              <a:noFill/>
            </a:ln>
            <a:effectLst/>
          </c:spPr>
          <c:invertIfNegative val="0"/>
          <c:cat>
            <c:strRef>
              <c:f>Graphiques_Presentation!$Q$3:$S$3</c:f>
              <c:strCache>
                <c:ptCount val="3"/>
                <c:pt idx="0">
                  <c:v>Accommodation and food services</c:v>
                </c:pt>
                <c:pt idx="1">
                  <c:v>Agrifood manufacturing</c:v>
                </c:pt>
                <c:pt idx="2">
                  <c:v>Metal industry</c:v>
                </c:pt>
              </c:strCache>
              <c:extLst/>
            </c:strRef>
          </c:cat>
          <c:val>
            <c:numRef>
              <c:f>Graphiques_Presentation!$Q$8:$S$8</c:f>
              <c:numCache>
                <c:formatCode>General</c:formatCode>
                <c:ptCount val="3"/>
                <c:pt idx="0">
                  <c:v>141</c:v>
                </c:pt>
                <c:pt idx="1">
                  <c:v>19</c:v>
                </c:pt>
                <c:pt idx="2">
                  <c:v>42</c:v>
                </c:pt>
              </c:numCache>
            </c:numRef>
          </c:val>
          <c:extLst>
            <c:ext xmlns:c16="http://schemas.microsoft.com/office/drawing/2014/chart" uri="{C3380CC4-5D6E-409C-BE32-E72D297353CC}">
              <c16:uniqueId val="{00000001-84AD-45A9-8B84-67954263AAD7}"/>
            </c:ext>
          </c:extLst>
        </c:ser>
        <c:ser>
          <c:idx val="3"/>
          <c:order val="3"/>
          <c:tx>
            <c:strRef>
              <c:f>Graphiques_Presentation!$P$9</c:f>
              <c:strCache>
                <c:ptCount val="1"/>
                <c:pt idx="0">
                  <c:v>Not yet implemented</c:v>
                </c:pt>
              </c:strCache>
            </c:strRef>
          </c:tx>
          <c:spPr>
            <a:solidFill>
              <a:schemeClr val="accent4"/>
            </a:solidFill>
            <a:ln>
              <a:noFill/>
            </a:ln>
            <a:effectLst/>
          </c:spPr>
          <c:invertIfNegative val="0"/>
          <c:cat>
            <c:strRef>
              <c:f>Graphiques_Presentation!$Q$3:$S$3</c:f>
              <c:strCache>
                <c:ptCount val="3"/>
                <c:pt idx="0">
                  <c:v>Accommodation and food services</c:v>
                </c:pt>
                <c:pt idx="1">
                  <c:v>Agrifood manufacturing</c:v>
                </c:pt>
                <c:pt idx="2">
                  <c:v>Metal industry</c:v>
                </c:pt>
              </c:strCache>
              <c:extLst/>
            </c:strRef>
          </c:cat>
          <c:val>
            <c:numRef>
              <c:f>Graphiques_Presentation!$Q$9:$S$9</c:f>
              <c:numCache>
                <c:formatCode>General</c:formatCode>
                <c:ptCount val="3"/>
                <c:pt idx="0">
                  <c:v>114</c:v>
                </c:pt>
                <c:pt idx="1">
                  <c:v>47</c:v>
                </c:pt>
                <c:pt idx="2">
                  <c:v>66</c:v>
                </c:pt>
              </c:numCache>
            </c:numRef>
          </c:val>
          <c:extLst>
            <c:ext xmlns:c16="http://schemas.microsoft.com/office/drawing/2014/chart" uri="{C3380CC4-5D6E-409C-BE32-E72D297353CC}">
              <c16:uniqueId val="{00000002-84AD-45A9-8B84-67954263AAD7}"/>
            </c:ext>
          </c:extLst>
        </c:ser>
        <c:ser>
          <c:idx val="4"/>
          <c:order val="4"/>
          <c:tx>
            <c:strRef>
              <c:f>Graphiques_Presentation!$P$10</c:f>
              <c:strCache>
                <c:ptCount val="1"/>
                <c:pt idx="0">
                  <c:v>Other</c:v>
                </c:pt>
              </c:strCache>
            </c:strRef>
          </c:tx>
          <c:spPr>
            <a:solidFill>
              <a:schemeClr val="accent5"/>
            </a:solidFill>
            <a:ln>
              <a:noFill/>
            </a:ln>
            <a:effectLst/>
          </c:spPr>
          <c:invertIfNegative val="0"/>
          <c:cat>
            <c:strRef>
              <c:f>Graphiques_Presentation!$Q$3:$S$3</c:f>
              <c:strCache>
                <c:ptCount val="3"/>
                <c:pt idx="0">
                  <c:v>Accommodation and food services</c:v>
                </c:pt>
                <c:pt idx="1">
                  <c:v>Agrifood manufacturing</c:v>
                </c:pt>
                <c:pt idx="2">
                  <c:v>Metal industry</c:v>
                </c:pt>
              </c:strCache>
              <c:extLst/>
            </c:strRef>
          </c:cat>
          <c:val>
            <c:numRef>
              <c:f>Graphiques_Presentation!$Q$10:$S$10</c:f>
              <c:numCache>
                <c:formatCode>General</c:formatCode>
                <c:ptCount val="3"/>
                <c:pt idx="0">
                  <c:v>57</c:v>
                </c:pt>
                <c:pt idx="1">
                  <c:v>4</c:v>
                </c:pt>
                <c:pt idx="2">
                  <c:v>6</c:v>
                </c:pt>
              </c:numCache>
            </c:numRef>
          </c:val>
          <c:extLst>
            <c:ext xmlns:c16="http://schemas.microsoft.com/office/drawing/2014/chart" uri="{C3380CC4-5D6E-409C-BE32-E72D297353CC}">
              <c16:uniqueId val="{00000003-84AD-45A9-8B84-67954263AAD7}"/>
            </c:ext>
          </c:extLst>
        </c:ser>
        <c:dLbls>
          <c:showLegendKey val="0"/>
          <c:showVal val="0"/>
          <c:showCatName val="0"/>
          <c:showSerName val="0"/>
          <c:showPercent val="0"/>
          <c:showBubbleSize val="0"/>
        </c:dLbls>
        <c:gapWidth val="150"/>
        <c:overlap val="100"/>
        <c:axId val="538573215"/>
        <c:axId val="538574175"/>
        <c:extLst>
          <c:ext xmlns:c15="http://schemas.microsoft.com/office/drawing/2012/chart" uri="{02D57815-91ED-43cb-92C2-25804820EDAC}">
            <c15:filteredBarSeries>
              <c15:ser>
                <c:idx val="0"/>
                <c:order val="0"/>
                <c:tx>
                  <c:strRef>
                    <c:extLst>
                      <c:ext uri="{02D57815-91ED-43cb-92C2-25804820EDAC}">
                        <c15:formulaRef>
                          <c15:sqref>Graphiques_Presentation!$P$6</c15:sqref>
                        </c15:formulaRef>
                      </c:ext>
                    </c:extLst>
                    <c:strCache>
                      <c:ptCount val="1"/>
                    </c:strCache>
                  </c:strRef>
                </c:tx>
                <c:spPr>
                  <a:solidFill>
                    <a:schemeClr val="accent1"/>
                  </a:solidFill>
                  <a:ln>
                    <a:noFill/>
                  </a:ln>
                  <a:effectLst/>
                </c:spPr>
                <c:invertIfNegative val="0"/>
                <c:cat>
                  <c:strRef>
                    <c:extLst>
                      <c:ext uri="{02D57815-91ED-43cb-92C2-25804820EDAC}">
                        <c15:formulaRef>
                          <c15:sqref>Graphiques_Presentation!$Q$3:$S$3</c15:sqref>
                        </c15:formulaRef>
                      </c:ext>
                    </c:extLst>
                    <c:strCache>
                      <c:ptCount val="3"/>
                      <c:pt idx="0">
                        <c:v>Accommodation and food services</c:v>
                      </c:pt>
                      <c:pt idx="1">
                        <c:v>Agrifood manufacturing</c:v>
                      </c:pt>
                      <c:pt idx="2">
                        <c:v>Metal industry</c:v>
                      </c:pt>
                    </c:strCache>
                  </c:strRef>
                </c:cat>
                <c:val>
                  <c:numRef>
                    <c:extLst>
                      <c:ext uri="{02D57815-91ED-43cb-92C2-25804820EDAC}">
                        <c15:formulaRef>
                          <c15:sqref>Graphiques_Presentation!$Q$6:$S$6</c15:sqref>
                        </c15:formulaRef>
                      </c:ext>
                    </c:extLst>
                    <c:numCache>
                      <c:formatCode>General</c:formatCode>
                      <c:ptCount val="3"/>
                    </c:numCache>
                  </c:numRef>
                </c:val>
                <c:extLst>
                  <c:ext xmlns:c16="http://schemas.microsoft.com/office/drawing/2014/chart" uri="{C3380CC4-5D6E-409C-BE32-E72D297353CC}">
                    <c16:uniqueId val="{00000004-84AD-45A9-8B84-67954263AAD7}"/>
                  </c:ext>
                </c:extLst>
              </c15:ser>
            </c15:filteredBarSeries>
          </c:ext>
        </c:extLst>
      </c:barChart>
      <c:catAx>
        <c:axId val="538573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crossAx val="538574175"/>
        <c:crosses val="autoZero"/>
        <c:auto val="1"/>
        <c:lblAlgn val="ctr"/>
        <c:lblOffset val="100"/>
        <c:noMultiLvlLbl val="0"/>
      </c:catAx>
      <c:valAx>
        <c:axId val="5385741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crossAx val="53857321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legend>
    <c:plotVisOnly val="1"/>
    <c:dispBlanksAs val="gap"/>
    <c:showDLblsOverMax val="0"/>
  </c:chart>
  <c:spPr>
    <a:noFill/>
    <a:ln>
      <a:noFill/>
    </a:ln>
    <a:effectLst/>
  </c:spPr>
  <c:txPr>
    <a:bodyPr/>
    <a:lstStyle/>
    <a:p>
      <a:pPr>
        <a:defRPr>
          <a:latin typeface="Montserrat Bold" panose="00000800000000000000" charset="0"/>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r>
              <a:rPr lang="en-US"/>
              <a:t>Percentage of answering SMEs having implemented EEMs over the past 12 months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endParaRPr lang="en-US"/>
        </a:p>
      </c:txPr>
    </c:title>
    <c:autoTitleDeleted val="0"/>
    <c:plotArea>
      <c:layout/>
      <c:barChart>
        <c:barDir val="col"/>
        <c:grouping val="clustered"/>
        <c:varyColors val="1"/>
        <c:ser>
          <c:idx val="0"/>
          <c:order val="0"/>
          <c:tx>
            <c:strRef>
              <c:f>Graphiques_Presentation!$AD$2</c:f>
              <c:strCache>
                <c:ptCount val="1"/>
                <c:pt idx="0">
                  <c:v>Pourcentage EEMs</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78DB-4CD0-B1C8-E703F11EAD9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8DB-4CD0-B1C8-E703F11EAD96}"/>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78DB-4CD0-B1C8-E703F11EAD96}"/>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Bold" panose="00000800000000000000"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Graphiques_Presentation!$Z$3:$Z$5</c:f>
              <c:strCache>
                <c:ptCount val="3"/>
                <c:pt idx="0">
                  <c:v>Accommodation and food service activities</c:v>
                </c:pt>
                <c:pt idx="1">
                  <c:v>Manufacturing - Agri-food</c:v>
                </c:pt>
                <c:pt idx="2">
                  <c:v>Manufacturing - Metal work</c:v>
                </c:pt>
              </c:strCache>
            </c:strRef>
          </c:cat>
          <c:val>
            <c:numRef>
              <c:f>Graphiques_Presentation!$AD$3:$AD$5</c:f>
              <c:numCache>
                <c:formatCode>0%</c:formatCode>
                <c:ptCount val="3"/>
                <c:pt idx="0">
                  <c:v>0.79084967320261434</c:v>
                </c:pt>
                <c:pt idx="1">
                  <c:v>0.66666666666666663</c:v>
                </c:pt>
                <c:pt idx="2">
                  <c:v>0.59459459459459463</c:v>
                </c:pt>
              </c:numCache>
            </c:numRef>
          </c:val>
          <c:extLst>
            <c:ext xmlns:c16="http://schemas.microsoft.com/office/drawing/2014/chart" uri="{C3380CC4-5D6E-409C-BE32-E72D297353CC}">
              <c16:uniqueId val="{00000006-78DB-4CD0-B1C8-E703F11EAD96}"/>
            </c:ext>
          </c:extLst>
        </c:ser>
        <c:dLbls>
          <c:dLblPos val="outEnd"/>
          <c:showLegendKey val="0"/>
          <c:showVal val="1"/>
          <c:showCatName val="0"/>
          <c:showSerName val="0"/>
          <c:showPercent val="0"/>
          <c:showBubbleSize val="0"/>
        </c:dLbls>
        <c:gapWidth val="219"/>
        <c:overlap val="-27"/>
        <c:axId val="545233631"/>
        <c:axId val="545234111"/>
      </c:barChart>
      <c:catAx>
        <c:axId val="54523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crossAx val="545234111"/>
        <c:crosses val="autoZero"/>
        <c:auto val="1"/>
        <c:lblAlgn val="ctr"/>
        <c:lblOffset val="100"/>
        <c:noMultiLvlLbl val="0"/>
      </c:catAx>
      <c:valAx>
        <c:axId val="545234111"/>
        <c:scaling>
          <c:orientation val="minMax"/>
        </c:scaling>
        <c:delete val="1"/>
        <c:axPos val="l"/>
        <c:numFmt formatCode="0%" sourceLinked="1"/>
        <c:majorTickMark val="none"/>
        <c:minorTickMark val="none"/>
        <c:tickLblPos val="nextTo"/>
        <c:crossAx val="5452336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ontserrat Bold" panose="00000800000000000000"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Breakdown</a:t>
            </a:r>
            <a:r>
              <a:rPr lang="fr-FR" baseline="0" dirty="0"/>
              <a:t> of </a:t>
            </a:r>
            <a:r>
              <a:rPr lang="fr-FR" baseline="0" dirty="0" err="1"/>
              <a:t>investments</a:t>
            </a:r>
            <a:r>
              <a:rPr lang="fr-FR" baseline="0" dirty="0"/>
              <a:t> by </a:t>
            </a:r>
            <a:r>
              <a:rPr lang="fr-FR" baseline="0" dirty="0" err="1"/>
              <a:t>EEMs</a:t>
            </a:r>
            <a:r>
              <a:rPr lang="fr-FR" baseline="0" dirty="0"/>
              <a:t> types</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1"/>
        <c:ser>
          <c:idx val="0"/>
          <c:order val="0"/>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4A5A-456C-9BAF-E6A2C15E5451}"/>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4A5A-456C-9BAF-E6A2C15E545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4A5A-456C-9BAF-E6A2C15E5451}"/>
              </c:ext>
            </c:extLst>
          </c:dPt>
          <c:dPt>
            <c:idx val="3"/>
            <c:invertIfNegative val="0"/>
            <c:bubble3D val="0"/>
            <c:spPr>
              <a:solidFill>
                <a:schemeClr val="accent6">
                  <a:lumMod val="60000"/>
                </a:schemeClr>
              </a:solidFill>
              <a:ln>
                <a:noFill/>
              </a:ln>
              <a:effectLst/>
            </c:spPr>
            <c:extLst>
              <c:ext xmlns:c16="http://schemas.microsoft.com/office/drawing/2014/chart" uri="{C3380CC4-5D6E-409C-BE32-E72D297353CC}">
                <c16:uniqueId val="{00000007-4A5A-456C-9BAF-E6A2C15E5451}"/>
              </c:ext>
            </c:extLst>
          </c:dPt>
          <c:dPt>
            <c:idx val="4"/>
            <c:invertIfNegative val="0"/>
            <c:bubble3D val="0"/>
            <c:spPr>
              <a:solidFill>
                <a:schemeClr val="accent5">
                  <a:lumMod val="60000"/>
                </a:schemeClr>
              </a:solidFill>
              <a:ln>
                <a:noFill/>
              </a:ln>
              <a:effectLst/>
            </c:spPr>
            <c:extLst>
              <c:ext xmlns:c16="http://schemas.microsoft.com/office/drawing/2014/chart" uri="{C3380CC4-5D6E-409C-BE32-E72D297353CC}">
                <c16:uniqueId val="{00000009-4A5A-456C-9BAF-E6A2C15E5451}"/>
              </c:ext>
            </c:extLst>
          </c:dPt>
          <c:dPt>
            <c:idx val="5"/>
            <c:invertIfNegative val="0"/>
            <c:bubble3D val="0"/>
            <c:spPr>
              <a:solidFill>
                <a:schemeClr val="accent4">
                  <a:lumMod val="60000"/>
                </a:schemeClr>
              </a:solidFill>
              <a:ln>
                <a:noFill/>
              </a:ln>
              <a:effectLst/>
            </c:spPr>
            <c:extLst>
              <c:ext xmlns:c16="http://schemas.microsoft.com/office/drawing/2014/chart" uri="{C3380CC4-5D6E-409C-BE32-E72D297353CC}">
                <c16:uniqueId val="{0000000B-4A5A-456C-9BAF-E6A2C15E5451}"/>
              </c:ext>
            </c:extLst>
          </c:dPt>
          <c:dPt>
            <c:idx val="6"/>
            <c:invertIfNegative val="0"/>
            <c:bubble3D val="0"/>
            <c:spPr>
              <a:solidFill>
                <a:schemeClr val="accent6">
                  <a:lumMod val="80000"/>
                  <a:lumOff val="20000"/>
                </a:schemeClr>
              </a:solidFill>
              <a:ln>
                <a:noFill/>
              </a:ln>
              <a:effectLst/>
            </c:spPr>
            <c:extLst>
              <c:ext xmlns:c16="http://schemas.microsoft.com/office/drawing/2014/chart" uri="{C3380CC4-5D6E-409C-BE32-E72D297353CC}">
                <c16:uniqueId val="{0000000D-4A5A-456C-9BAF-E6A2C15E5451}"/>
              </c:ext>
            </c:extLst>
          </c:dPt>
          <c:dPt>
            <c:idx val="7"/>
            <c:invertIfNegative val="0"/>
            <c:bubble3D val="0"/>
            <c:spPr>
              <a:solidFill>
                <a:schemeClr val="accent5">
                  <a:lumMod val="80000"/>
                  <a:lumOff val="20000"/>
                </a:schemeClr>
              </a:solidFill>
              <a:ln>
                <a:noFill/>
              </a:ln>
              <a:effectLst/>
            </c:spPr>
            <c:extLst>
              <c:ext xmlns:c16="http://schemas.microsoft.com/office/drawing/2014/chart" uri="{C3380CC4-5D6E-409C-BE32-E72D297353CC}">
                <c16:uniqueId val="{0000000F-4A5A-456C-9BAF-E6A2C15E5451}"/>
              </c:ext>
            </c:extLst>
          </c:dPt>
          <c:dPt>
            <c:idx val="8"/>
            <c:invertIfNegative val="0"/>
            <c:bubble3D val="0"/>
            <c:spPr>
              <a:solidFill>
                <a:schemeClr val="accent4">
                  <a:lumMod val="80000"/>
                  <a:lumOff val="20000"/>
                </a:schemeClr>
              </a:solidFill>
              <a:ln>
                <a:noFill/>
              </a:ln>
              <a:effectLst/>
            </c:spPr>
            <c:extLst>
              <c:ext xmlns:c16="http://schemas.microsoft.com/office/drawing/2014/chart" uri="{C3380CC4-5D6E-409C-BE32-E72D297353CC}">
                <c16:uniqueId val="{00000011-4A5A-456C-9BAF-E6A2C15E5451}"/>
              </c:ext>
            </c:extLst>
          </c:dPt>
          <c:dPt>
            <c:idx val="9"/>
            <c:invertIfNegative val="0"/>
            <c:bubble3D val="0"/>
            <c:spPr>
              <a:solidFill>
                <a:schemeClr val="accent6">
                  <a:lumMod val="80000"/>
                </a:schemeClr>
              </a:solidFill>
              <a:ln>
                <a:noFill/>
              </a:ln>
              <a:effectLst/>
            </c:spPr>
            <c:extLst>
              <c:ext xmlns:c16="http://schemas.microsoft.com/office/drawing/2014/chart" uri="{C3380CC4-5D6E-409C-BE32-E72D297353CC}">
                <c16:uniqueId val="{00000013-4A5A-456C-9BAF-E6A2C15E5451}"/>
              </c:ext>
            </c:extLst>
          </c:dPt>
          <c:dPt>
            <c:idx val="10"/>
            <c:invertIfNegative val="0"/>
            <c:bubble3D val="0"/>
            <c:spPr>
              <a:solidFill>
                <a:schemeClr val="accent5">
                  <a:lumMod val="80000"/>
                </a:schemeClr>
              </a:solidFill>
              <a:ln>
                <a:noFill/>
              </a:ln>
              <a:effectLst/>
            </c:spPr>
            <c:extLst>
              <c:ext xmlns:c16="http://schemas.microsoft.com/office/drawing/2014/chart" uri="{C3380CC4-5D6E-409C-BE32-E72D297353CC}">
                <c16:uniqueId val="{00000015-4A5A-456C-9BAF-E6A2C15E5451}"/>
              </c:ext>
            </c:extLst>
          </c:dPt>
          <c:dPt>
            <c:idx val="11"/>
            <c:invertIfNegative val="0"/>
            <c:bubble3D val="0"/>
            <c:spPr>
              <a:solidFill>
                <a:schemeClr val="accent4">
                  <a:lumMod val="80000"/>
                </a:schemeClr>
              </a:solidFill>
              <a:ln>
                <a:noFill/>
              </a:ln>
              <a:effectLst/>
            </c:spPr>
            <c:extLst>
              <c:ext xmlns:c16="http://schemas.microsoft.com/office/drawing/2014/chart" uri="{C3380CC4-5D6E-409C-BE32-E72D297353CC}">
                <c16:uniqueId val="{00000017-4A5A-456C-9BAF-E6A2C15E5451}"/>
              </c:ext>
            </c:extLst>
          </c:dPt>
          <c:dPt>
            <c:idx val="1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9-4A5A-456C-9BAF-E6A2C15E545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Graphiques_Presentation!$Y$28:$Y$40</c:f>
              <c:strCache>
                <c:ptCount val="13"/>
                <c:pt idx="0">
                  <c:v>Industrial furnaces</c:v>
                </c:pt>
                <c:pt idx="1">
                  <c:v>Heat pumps and heat recovery</c:v>
                </c:pt>
                <c:pt idx="2">
                  <c:v>Pumps</c:v>
                </c:pt>
                <c:pt idx="3">
                  <c:v>Compressed air</c:v>
                </c:pt>
                <c:pt idx="4">
                  <c:v>Ventilation</c:v>
                </c:pt>
                <c:pt idx="5">
                  <c:v>Office space (e,g,, equipment)</c:v>
                </c:pt>
                <c:pt idx="6">
                  <c:v>Distribution networks and insulation</c:v>
                </c:pt>
                <c:pt idx="7">
                  <c:v>Cooling</c:v>
                </c:pt>
                <c:pt idx="8">
                  <c:v>Building heating</c:v>
                </c:pt>
                <c:pt idx="9">
                  <c:v>Raising staff awareness</c:v>
                </c:pt>
                <c:pt idx="10">
                  <c:v>Renewable energies</c:v>
                </c:pt>
                <c:pt idx="11">
                  <c:v>Lighting</c:v>
                </c:pt>
                <c:pt idx="12">
                  <c:v>Energy management</c:v>
                </c:pt>
              </c:strCache>
            </c:strRef>
          </c:cat>
          <c:val>
            <c:numRef>
              <c:f>Graphiques_Presentation!$AB$28:$AB$40</c:f>
              <c:numCache>
                <c:formatCode>General</c:formatCode>
                <c:ptCount val="13"/>
                <c:pt idx="0">
                  <c:v>9.4786729857819895E-3</c:v>
                </c:pt>
                <c:pt idx="1">
                  <c:v>1.8957345971563899E-2</c:v>
                </c:pt>
                <c:pt idx="2">
                  <c:v>2.3696682464454902E-2</c:v>
                </c:pt>
                <c:pt idx="3">
                  <c:v>3.7914691943127903E-2</c:v>
                </c:pt>
                <c:pt idx="4">
                  <c:v>4.2654028436018898E-2</c:v>
                </c:pt>
                <c:pt idx="5">
                  <c:v>4.7393364928909901E-2</c:v>
                </c:pt>
                <c:pt idx="6">
                  <c:v>7.5829383886255902E-2</c:v>
                </c:pt>
                <c:pt idx="7">
                  <c:v>7.5829383886255902E-2</c:v>
                </c:pt>
                <c:pt idx="8">
                  <c:v>8.0568720379146905E-2</c:v>
                </c:pt>
                <c:pt idx="9">
                  <c:v>9.0047393364928896E-2</c:v>
                </c:pt>
                <c:pt idx="10">
                  <c:v>0.151658767772511</c:v>
                </c:pt>
                <c:pt idx="11">
                  <c:v>0.16113744075829298</c:v>
                </c:pt>
                <c:pt idx="12">
                  <c:v>0.18483412322274798</c:v>
                </c:pt>
              </c:numCache>
            </c:numRef>
          </c:val>
          <c:extLst>
            <c:ext xmlns:c16="http://schemas.microsoft.com/office/drawing/2014/chart" uri="{C3380CC4-5D6E-409C-BE32-E72D297353CC}">
              <c16:uniqueId val="{0000001A-4A5A-456C-9BAF-E6A2C15E5451}"/>
            </c:ext>
          </c:extLst>
        </c:ser>
        <c:dLbls>
          <c:dLblPos val="outEnd"/>
          <c:showLegendKey val="0"/>
          <c:showVal val="1"/>
          <c:showCatName val="0"/>
          <c:showSerName val="0"/>
          <c:showPercent val="0"/>
          <c:showBubbleSize val="0"/>
        </c:dLbls>
        <c:gapWidth val="182"/>
        <c:axId val="2007434223"/>
        <c:axId val="2007433743"/>
      </c:barChart>
      <c:catAx>
        <c:axId val="20074342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07433743"/>
        <c:crosses val="autoZero"/>
        <c:auto val="1"/>
        <c:lblAlgn val="ctr"/>
        <c:lblOffset val="100"/>
        <c:noMultiLvlLbl val="0"/>
      </c:catAx>
      <c:valAx>
        <c:axId val="2007433743"/>
        <c:scaling>
          <c:orientation val="minMax"/>
        </c:scaling>
        <c:delete val="1"/>
        <c:axPos val="b"/>
        <c:numFmt formatCode="General" sourceLinked="1"/>
        <c:majorTickMark val="none"/>
        <c:minorTickMark val="none"/>
        <c:tickLblPos val="nextTo"/>
        <c:crossAx val="2007434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r>
              <a:rPr lang="fr-FR"/>
              <a:t>Reasons why no efficiency measures were implemented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Bold" panose="00000800000000000000" charset="0"/>
              <a:ea typeface="+mn-ea"/>
              <a:cs typeface="+mn-cs"/>
            </a:defRPr>
          </a:pPr>
          <a:endParaRPr lang="fr-FR"/>
        </a:p>
      </c:txPr>
    </c:title>
    <c:autoTitleDeleted val="0"/>
    <c:plotArea>
      <c:layout>
        <c:manualLayout>
          <c:layoutTarget val="inner"/>
          <c:xMode val="edge"/>
          <c:yMode val="edge"/>
          <c:x val="8.9489907334071625E-2"/>
          <c:y val="0.18296290088721306"/>
          <c:w val="0.39302929287123783"/>
          <c:h val="0.6576489098356820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5C-4C3E-898D-13DE39371C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5C-4C3E-898D-13DE39371C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5C-4C3E-898D-13DE39371CA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5C-4C3E-898D-13DE39371CA8}"/>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Bold" panose="00000800000000000000" charset="0"/>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Graphiques!$B$54:$B$57</c:f>
              <c:strCache>
                <c:ptCount val="4"/>
                <c:pt idx="0">
                  <c:v>Lack of funding (difficulties in accessing aid)</c:v>
                </c:pt>
                <c:pt idx="1">
                  <c:v>Lack of time</c:v>
                </c:pt>
                <c:pt idx="2">
                  <c:v>Insufficient or inadequate knowledge about energy efficiency</c:v>
                </c:pt>
                <c:pt idx="3">
                  <c:v>Lack of human ressources</c:v>
                </c:pt>
              </c:strCache>
            </c:strRef>
          </c:cat>
          <c:val>
            <c:numRef>
              <c:f>Graphiques!$C$54:$C$57</c:f>
              <c:numCache>
                <c:formatCode>General</c:formatCode>
                <c:ptCount val="4"/>
                <c:pt idx="0">
                  <c:v>0.27</c:v>
                </c:pt>
                <c:pt idx="1">
                  <c:v>0.25</c:v>
                </c:pt>
                <c:pt idx="2">
                  <c:v>0.27</c:v>
                </c:pt>
                <c:pt idx="3">
                  <c:v>0.21</c:v>
                </c:pt>
              </c:numCache>
            </c:numRef>
          </c:val>
          <c:extLst>
            <c:ext xmlns:c16="http://schemas.microsoft.com/office/drawing/2014/chart" uri="{C3380CC4-5D6E-409C-BE32-E72D297353CC}">
              <c16:uniqueId val="{00000008-F45C-4C3E-898D-13DE39371CA8}"/>
            </c:ext>
          </c:extLst>
        </c:ser>
        <c:dLbls>
          <c:showLegendKey val="0"/>
          <c:showVal val="1"/>
          <c:showCatName val="0"/>
          <c:showSerName val="0"/>
          <c:showPercent val="0"/>
          <c:showBubbleSize val="0"/>
          <c:showLeaderLines val="1"/>
        </c:dLbls>
        <c:firstSliceAng val="0"/>
        <c:holeSize val="65"/>
      </c:doughnutChart>
      <c:spPr>
        <a:noFill/>
        <a:ln>
          <a:noFill/>
        </a:ln>
        <a:effectLst/>
      </c:spPr>
    </c:plotArea>
    <c:legend>
      <c:legendPos val="r"/>
      <c:layout>
        <c:manualLayout>
          <c:xMode val="edge"/>
          <c:yMode val="edge"/>
          <c:x val="0.5416218687768265"/>
          <c:y val="0.30319484968155141"/>
          <c:w val="0.4375172471875885"/>
          <c:h val="0.480296055045689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Bold" panose="00000800000000000000"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ontserrat Bold" panose="00000800000000000000"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ln>
                  <a:noFill/>
                </a:ln>
                <a:solidFill>
                  <a:srgbClr val="FFFF00"/>
                </a:solidFill>
                <a:latin typeface="+mn-lt"/>
                <a:ea typeface="+mn-ea"/>
                <a:cs typeface="+mn-cs"/>
              </a:defRPr>
            </a:pPr>
            <a:r>
              <a:rPr lang="en-US" sz="1800"/>
              <a:t>Daily Water used in </a:t>
            </a:r>
            <a:r>
              <a:rPr lang="en-US" sz="1800" err="1"/>
              <a:t>Litres</a:t>
            </a:r>
            <a:r>
              <a:rPr lang="en-US" sz="1800"/>
              <a:t> per |Guest Night</a:t>
            </a:r>
          </a:p>
        </c:rich>
      </c:tx>
      <c:overlay val="0"/>
      <c:spPr>
        <a:noFill/>
        <a:ln>
          <a:noFill/>
        </a:ln>
        <a:effectLst/>
      </c:spPr>
      <c:txPr>
        <a:bodyPr rot="0" spcFirstLastPara="1" vertOverflow="ellipsis" vert="horz" wrap="square" anchor="ctr" anchorCtr="1"/>
        <a:lstStyle/>
        <a:p>
          <a:pPr>
            <a:defRPr sz="1400" b="0" i="0" u="none" strike="noStrike" kern="1200" cap="none" spc="20" baseline="0">
              <a:ln>
                <a:noFill/>
              </a:ln>
              <a:solidFill>
                <a:srgbClr val="FFFF00"/>
              </a:solidFill>
              <a:latin typeface="+mn-lt"/>
              <a:ea typeface="+mn-ea"/>
              <a:cs typeface="+mn-cs"/>
            </a:defRPr>
          </a:pPr>
          <a:endParaRPr lang="en-US"/>
        </a:p>
      </c:txPr>
    </c:title>
    <c:autoTitleDeleted val="0"/>
    <c:plotArea>
      <c:layout>
        <c:manualLayout>
          <c:layoutTarget val="inner"/>
          <c:xMode val="edge"/>
          <c:yMode val="edge"/>
          <c:x val="0.25228257373361068"/>
          <c:y val="0.16803471709157455"/>
          <c:w val="0.50460921416614335"/>
          <c:h val="0.73803456652898558"/>
        </c:manualLayout>
      </c:layout>
      <c:pieChart>
        <c:varyColors val="1"/>
        <c:ser>
          <c:idx val="0"/>
          <c:order val="0"/>
          <c:spPr>
            <a:ln>
              <a:noFill/>
            </a:ln>
          </c:spPr>
          <c:dPt>
            <c:idx val="0"/>
            <c:bubble3D val="0"/>
            <c:spPr>
              <a:solidFill>
                <a:schemeClr val="accent6"/>
              </a:solidFill>
              <a:ln w="9525" cap="flat" cmpd="sng" algn="ctr">
                <a:noFill/>
                <a:round/>
              </a:ln>
              <a:effectLst/>
            </c:spPr>
            <c:extLst>
              <c:ext xmlns:c16="http://schemas.microsoft.com/office/drawing/2014/chart" uri="{C3380CC4-5D6E-409C-BE32-E72D297353CC}">
                <c16:uniqueId val="{00000001-E89E-410C-9E05-93F375C19820}"/>
              </c:ext>
            </c:extLst>
          </c:dPt>
          <c:dPt>
            <c:idx val="1"/>
            <c:bubble3D val="0"/>
            <c:spPr>
              <a:solidFill>
                <a:schemeClr val="accent4"/>
              </a:solidFill>
              <a:ln w="9525" cap="flat" cmpd="sng" algn="ctr">
                <a:noFill/>
                <a:round/>
              </a:ln>
              <a:effectLst/>
            </c:spPr>
            <c:extLst>
              <c:ext xmlns:c16="http://schemas.microsoft.com/office/drawing/2014/chart" uri="{C3380CC4-5D6E-409C-BE32-E72D297353CC}">
                <c16:uniqueId val="{00000003-E89E-410C-9E05-93F375C19820}"/>
              </c:ext>
            </c:extLst>
          </c:dPt>
          <c:dPt>
            <c:idx val="2"/>
            <c:bubble3D val="0"/>
            <c:spPr>
              <a:solidFill>
                <a:schemeClr val="accent2"/>
              </a:solidFill>
              <a:ln w="9525" cap="flat" cmpd="sng" algn="ctr">
                <a:noFill/>
                <a:round/>
              </a:ln>
              <a:effectLst/>
            </c:spPr>
            <c:extLst>
              <c:ext xmlns:c16="http://schemas.microsoft.com/office/drawing/2014/chart" uri="{C3380CC4-5D6E-409C-BE32-E72D297353CC}">
                <c16:uniqueId val="{00000005-E89E-410C-9E05-93F375C19820}"/>
              </c:ext>
            </c:extLst>
          </c:dPt>
          <c:dPt>
            <c:idx val="3"/>
            <c:bubble3D val="0"/>
            <c:spPr>
              <a:solidFill>
                <a:schemeClr val="tx2">
                  <a:lumMod val="60000"/>
                  <a:lumOff val="40000"/>
                </a:schemeClr>
              </a:solidFill>
              <a:ln w="9525" cap="flat" cmpd="sng" algn="ctr">
                <a:noFill/>
                <a:round/>
              </a:ln>
              <a:effectLst/>
            </c:spPr>
            <c:extLst>
              <c:ext xmlns:c16="http://schemas.microsoft.com/office/drawing/2014/chart" uri="{C3380CC4-5D6E-409C-BE32-E72D297353CC}">
                <c16:uniqueId val="{00000007-E89E-410C-9E05-93F375C19820}"/>
              </c:ext>
            </c:extLst>
          </c:dPt>
          <c:dPt>
            <c:idx val="4"/>
            <c:bubble3D val="0"/>
            <c:spPr>
              <a:solidFill>
                <a:schemeClr val="bg2">
                  <a:lumMod val="90000"/>
                </a:schemeClr>
              </a:solidFill>
              <a:ln w="9525" cap="flat" cmpd="sng" algn="ctr">
                <a:noFill/>
                <a:round/>
              </a:ln>
              <a:effectLst/>
            </c:spPr>
            <c:extLst>
              <c:ext xmlns:c16="http://schemas.microsoft.com/office/drawing/2014/chart" uri="{C3380CC4-5D6E-409C-BE32-E72D297353CC}">
                <c16:uniqueId val="{00000009-E89E-410C-9E05-93F375C19820}"/>
              </c:ext>
            </c:extLst>
          </c:dPt>
          <c:dLbls>
            <c:dLbl>
              <c:idx val="0"/>
              <c:layout>
                <c:manualLayout>
                  <c:x val="3.3794664520599649E-2"/>
                  <c:y val="4.5809893107821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89E-410C-9E05-93F375C19820}"/>
                </c:ext>
              </c:extLst>
            </c:dLbl>
            <c:dLbl>
              <c:idx val="1"/>
              <c:layout>
                <c:manualLayout>
                  <c:x val="1.7001623528988877E-2"/>
                  <c:y val="-4.89879997656636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89E-410C-9E05-93F375C19820}"/>
                </c:ext>
              </c:extLst>
            </c:dLbl>
            <c:dLbl>
              <c:idx val="2"/>
              <c:layout>
                <c:manualLayout>
                  <c:x val="-4.9795511231905037E-2"/>
                  <c:y val="-2.68650713854816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89E-410C-9E05-93F375C19820}"/>
                </c:ext>
              </c:extLst>
            </c:dLbl>
            <c:dLbl>
              <c:idx val="3"/>
              <c:layout>
                <c:manualLayout>
                  <c:x val="-1.261280331335707E-3"/>
                  <c:y val="4.9198585748870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89E-410C-9E05-93F375C19820}"/>
                </c:ext>
              </c:extLst>
            </c:dLbl>
            <c:dLbl>
              <c:idx val="4"/>
              <c:layout>
                <c:manualLayout>
                  <c:x val="-0.10686169334754467"/>
                  <c:y val="5.24874235668278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89E-410C-9E05-93F375C19820}"/>
                </c:ext>
              </c:extLst>
            </c:dLbl>
            <c:spPr>
              <a:noFill/>
              <a:ln>
                <a:noFill/>
              </a:ln>
              <a:effectLst/>
            </c:spPr>
            <c:txPr>
              <a:bodyPr rot="0" spcFirstLastPara="1" vertOverflow="ellipsis" vert="horz" wrap="square" anchor="ctr" anchorCtr="1"/>
              <a:lstStyle/>
              <a:p>
                <a:pPr>
                  <a:defRPr sz="1400" b="0" i="0" u="none" strike="noStrike" kern="1200" baseline="0">
                    <a:ln>
                      <a:noFill/>
                    </a:ln>
                    <a:solidFill>
                      <a:srgbClr val="FFFF00"/>
                    </a:solidFill>
                    <a:latin typeface="+mn-lt"/>
                    <a:ea typeface="+mn-ea"/>
                    <a:cs typeface="+mn-cs"/>
                  </a:defRPr>
                </a:pPr>
                <a:endParaRPr lang="en-MT"/>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Sheet1!$L$115:$L$119</c:f>
              <c:strCache>
                <c:ptCount val="5"/>
                <c:pt idx="0">
                  <c:v>0 to 100</c:v>
                </c:pt>
                <c:pt idx="1">
                  <c:v>100 to 150</c:v>
                </c:pt>
                <c:pt idx="2">
                  <c:v>150 to 200</c:v>
                </c:pt>
                <c:pt idx="3">
                  <c:v>200 to 300</c:v>
                </c:pt>
                <c:pt idx="4">
                  <c:v>300 and above</c:v>
                </c:pt>
              </c:strCache>
            </c:strRef>
          </c:cat>
          <c:val>
            <c:numRef>
              <c:f>Sheet1!$M$115:$M$119</c:f>
              <c:numCache>
                <c:formatCode>General</c:formatCode>
                <c:ptCount val="5"/>
                <c:pt idx="0">
                  <c:v>4</c:v>
                </c:pt>
                <c:pt idx="1">
                  <c:v>7</c:v>
                </c:pt>
                <c:pt idx="2">
                  <c:v>4</c:v>
                </c:pt>
                <c:pt idx="3">
                  <c:v>7</c:v>
                </c:pt>
                <c:pt idx="4">
                  <c:v>2</c:v>
                </c:pt>
              </c:numCache>
            </c:numRef>
          </c:val>
          <c:extLst>
            <c:ext xmlns:c16="http://schemas.microsoft.com/office/drawing/2014/chart" uri="{C3380CC4-5D6E-409C-BE32-E72D297353CC}">
              <c16:uniqueId val="{0000000A-E89E-410C-9E05-93F375C1982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n>
            <a:noFill/>
          </a:ln>
          <a:solidFill>
            <a:srgbClr val="FFFF00"/>
          </a:solidFill>
        </a:defRPr>
      </a:pPr>
      <a:endParaRPr lang="en-M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sz="1800" b="0" i="0" u="none" strike="noStrike" kern="1200" cap="none" spc="20" baseline="0">
                <a:solidFill>
                  <a:srgbClr val="FFFF00"/>
                </a:solidFill>
              </a:rPr>
              <a:t>Daily Electricity Units per Guest Night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MT"/>
        </a:p>
      </c:txPr>
    </c:title>
    <c:autoTitleDeleted val="0"/>
    <c:plotArea>
      <c:layout>
        <c:manualLayout>
          <c:layoutTarget val="inner"/>
          <c:xMode val="edge"/>
          <c:yMode val="edge"/>
          <c:x val="0.21335302019575442"/>
          <c:y val="0.10203674132255069"/>
          <c:w val="0.62546601886539932"/>
          <c:h val="0.78588652254917035"/>
        </c:manualLayout>
      </c:layout>
      <c:pieChart>
        <c:varyColors val="1"/>
        <c:ser>
          <c:idx val="0"/>
          <c:order val="0"/>
          <c:spPr>
            <a:ln>
              <a:noFill/>
            </a:ln>
          </c:spPr>
          <c:dPt>
            <c:idx val="0"/>
            <c:bubble3D val="0"/>
            <c:spPr>
              <a:solidFill>
                <a:schemeClr val="accent4"/>
              </a:solidFill>
              <a:ln w="9525" cap="flat" cmpd="sng" algn="ctr">
                <a:noFill/>
                <a:round/>
              </a:ln>
              <a:effectLst/>
            </c:spPr>
            <c:extLst>
              <c:ext xmlns:c16="http://schemas.microsoft.com/office/drawing/2014/chart" uri="{C3380CC4-5D6E-409C-BE32-E72D297353CC}">
                <c16:uniqueId val="{00000001-0D7E-462F-801C-18CD67AD01D6}"/>
              </c:ext>
            </c:extLst>
          </c:dPt>
          <c:dPt>
            <c:idx val="1"/>
            <c:bubble3D val="0"/>
            <c:spPr>
              <a:solidFill>
                <a:schemeClr val="accent2"/>
              </a:solidFill>
              <a:ln w="9525" cap="flat" cmpd="sng" algn="ctr">
                <a:noFill/>
                <a:round/>
              </a:ln>
              <a:effectLst/>
            </c:spPr>
            <c:extLst>
              <c:ext xmlns:c16="http://schemas.microsoft.com/office/drawing/2014/chart" uri="{C3380CC4-5D6E-409C-BE32-E72D297353CC}">
                <c16:uniqueId val="{00000003-0D7E-462F-801C-18CD67AD01D6}"/>
              </c:ext>
            </c:extLst>
          </c:dPt>
          <c:dPt>
            <c:idx val="2"/>
            <c:bubble3D val="0"/>
            <c:spPr>
              <a:solidFill>
                <a:schemeClr val="accent6"/>
              </a:solidFill>
              <a:ln w="9525" cap="flat" cmpd="sng" algn="ctr">
                <a:noFill/>
                <a:round/>
              </a:ln>
              <a:effectLst/>
            </c:spPr>
            <c:extLst>
              <c:ext xmlns:c16="http://schemas.microsoft.com/office/drawing/2014/chart" uri="{C3380CC4-5D6E-409C-BE32-E72D297353CC}">
                <c16:uniqueId val="{00000005-0D7E-462F-801C-18CD67AD01D6}"/>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noFill/>
                <a:round/>
              </a:ln>
              <a:effectLst/>
            </c:spPr>
            <c:extLst>
              <c:ext xmlns:c16="http://schemas.microsoft.com/office/drawing/2014/chart" uri="{C3380CC4-5D6E-409C-BE32-E72D297353CC}">
                <c16:uniqueId val="{00000007-0D7E-462F-801C-18CD67AD01D6}"/>
              </c:ext>
            </c:extLst>
          </c:dPt>
          <c:dLbls>
            <c:dLbl>
              <c:idx val="0"/>
              <c:layout>
                <c:manualLayout>
                  <c:x val="-2.1450650264211698E-3"/>
                  <c:y val="-4.32421988918051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D7E-462F-801C-18CD67AD01D6}"/>
                </c:ext>
              </c:extLst>
            </c:dLbl>
            <c:dLbl>
              <c:idx val="1"/>
              <c:layout>
                <c:manualLayout>
                  <c:x val="-7.6100040935523139E-2"/>
                  <c:y val="-3.37485418489355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D7E-462F-801C-18CD67AD01D6}"/>
                </c:ext>
              </c:extLst>
            </c:dLbl>
            <c:dLbl>
              <c:idx val="2"/>
              <c:layout>
                <c:manualLayout>
                  <c:x val="-4.8982904901857548E-2"/>
                  <c:y val="4.69112715077281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D7E-462F-801C-18CD67AD01D6}"/>
                </c:ext>
              </c:extLst>
            </c:dLbl>
            <c:dLbl>
              <c:idx val="3"/>
              <c:layout>
                <c:manualLayout>
                  <c:x val="4.2577305520438792E-2"/>
                  <c:y val="-5.152012248468941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D7E-462F-801C-18CD67AD01D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00"/>
                    </a:solidFill>
                    <a:latin typeface="+mn-lt"/>
                    <a:ea typeface="+mn-ea"/>
                    <a:cs typeface="+mn-cs"/>
                  </a:defRPr>
                </a:pPr>
                <a:endParaRPr lang="en-M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Sheet1!$G$87:$G$90</c:f>
              <c:strCache>
                <c:ptCount val="4"/>
                <c:pt idx="0">
                  <c:v>0 to 10</c:v>
                </c:pt>
                <c:pt idx="1">
                  <c:v>10 to 15</c:v>
                </c:pt>
                <c:pt idx="2">
                  <c:v>15 to 30</c:v>
                </c:pt>
                <c:pt idx="3">
                  <c:v>30 upwards</c:v>
                </c:pt>
              </c:strCache>
            </c:strRef>
          </c:cat>
          <c:val>
            <c:numRef>
              <c:f>Sheet1!$N$87:$N$90</c:f>
              <c:numCache>
                <c:formatCode>General</c:formatCode>
                <c:ptCount val="4"/>
                <c:pt idx="0">
                  <c:v>12</c:v>
                </c:pt>
                <c:pt idx="1">
                  <c:v>7</c:v>
                </c:pt>
                <c:pt idx="2">
                  <c:v>7</c:v>
                </c:pt>
              </c:numCache>
            </c:numRef>
          </c:val>
          <c:extLst>
            <c:ext xmlns:c16="http://schemas.microsoft.com/office/drawing/2014/chart" uri="{C3380CC4-5D6E-409C-BE32-E72D297353CC}">
              <c16:uniqueId val="{00000008-0D7E-462F-801C-18CD67AD01D6}"/>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MT"/>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Sheet1!$A$2:$C$19</cx:f>
        <cx:lvl ptCount="18">
          <cx:pt idx="0">Optimisation</cx:pt>
          <cx:pt idx="1">Office Equipment Efficiency</cx:pt>
          <cx:pt idx="2">Raising Staff Awareness</cx:pt>
          <cx:pt idx="3">Transportation</cx:pt>
          <cx:pt idx="4">Heat Pumps and Heat Recovery</cx:pt>
          <cx:pt idx="5">Lighting</cx:pt>
          <cx:pt idx="6">Compressed Air</cx:pt>
          <cx:pt idx="7">Pumps</cx:pt>
          <cx:pt idx="8">Energy Management</cx:pt>
          <cx:pt idx="9">Distribution Networks and Insulation</cx:pt>
          <cx:pt idx="10">Building Heating</cx:pt>
          <cx:pt idx="11">Industrial Furnace</cx:pt>
          <cx:pt idx="12">Cooling</cx:pt>
          <cx:pt idx="13">Ventilation</cx:pt>
          <cx:pt idx="14">Renewable Energies</cx:pt>
          <cx:pt idx="15">Roof Thermal Insulation</cx:pt>
          <cx:pt idx="16">Openings Replacement and Shading</cx:pt>
          <cx:pt idx="17">Façade Thermal Insulation</cx:pt>
        </cx:lvl>
        <cx:lvl ptCount="18">
          <cx:pt idx="0">Stem 1</cx:pt>
          <cx:pt idx="1">Stem 1</cx:pt>
          <cx:pt idx="2">Stem 1</cx:pt>
          <cx:pt idx="3">Stem 2</cx:pt>
          <cx:pt idx="4">Stem 2</cx:pt>
          <cx:pt idx="5">Stem 2</cx:pt>
          <cx:pt idx="6">Stem 2</cx:pt>
          <cx:pt idx="7">Stem 3</cx:pt>
          <cx:pt idx="8">Stem 3</cx:pt>
          <cx:pt idx="12">Stem 4</cx:pt>
          <cx:pt idx="15">Stem 4</cx:pt>
          <cx:pt idx="16">Stem 5</cx:pt>
          <cx:pt idx="17">Stem 5</cx:pt>
        </cx:lvl>
        <cx:lvl ptCount="18">
          <cx:pt idx="0">High</cx:pt>
          <cx:pt idx="1">High</cx:pt>
          <cx:pt idx="2">High</cx:pt>
          <cx:pt idx="3">High</cx:pt>
          <cx:pt idx="4">High</cx:pt>
          <cx:pt idx="5">High</cx:pt>
          <cx:pt idx="6">High</cx:pt>
          <cx:pt idx="7">High</cx:pt>
          <cx:pt idx="8">Medium</cx:pt>
          <cx:pt idx="9">Medium</cx:pt>
          <cx:pt idx="10">Medium</cx:pt>
          <cx:pt idx="11">Medium</cx:pt>
          <cx:pt idx="12">Medium</cx:pt>
          <cx:pt idx="13">Medium</cx:pt>
          <cx:pt idx="14">Medium</cx:pt>
          <cx:pt idx="15">Low</cx:pt>
          <cx:pt idx="16">Low</cx:pt>
          <cx:pt idx="17">Low</cx:pt>
        </cx:lvl>
      </cx:strDim>
      <cx:numDim type="size">
        <cx:f>Sheet1!$D$2:$D$19</cx:f>
        <cx:lvl ptCount="18" formatCode="General">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lvl>
      </cx:numDim>
    </cx:data>
  </cx:chartData>
  <cx:chart>
    <cx:plotArea>
      <cx:plotAreaRegion>
        <cx:series layoutId="treemap" uniqueId="{F2C4E8BF-94F1-4EE5-89FB-D3F87D4AFEED}">
          <cx:tx>
            <cx:txData>
              <cx:f>Sheet1!$D$1</cx:f>
              <cx:v>Series1</cx:v>
            </cx:txData>
          </cx:tx>
          <cx:dataPt idx="0">
            <cx:spPr>
              <a:solidFill>
                <a:srgbClr val="046A38"/>
              </a:solidFill>
            </cx:spPr>
          </cx:dataPt>
          <cx:dataPt idx="12">
            <cx:spPr>
              <a:solidFill>
                <a:srgbClr val="4F81BD"/>
              </a:solidFill>
            </cx:spPr>
          </cx:dataPt>
          <cx:dataPt idx="22">
            <cx:spPr>
              <a:solidFill>
                <a:srgbClr val="C0504D"/>
              </a:solidFill>
            </cx:spPr>
          </cx:dataPt>
          <cx:dataLabels pos="inEnd">
            <cx:txPr>
              <a:bodyPr spcFirstLastPara="1" vertOverflow="ellipsis" horzOverflow="overflow" wrap="square" lIns="0" tIns="0" rIns="0" bIns="0" anchor="ctr" anchorCtr="1"/>
              <a:lstStyle/>
              <a:p>
                <a:pPr algn="ctr" rtl="0">
                  <a:defRPr sz="1200">
                    <a:latin typeface="Montserrat" panose="00000500000000000000" pitchFamily="2" charset="0"/>
                    <a:ea typeface="Montserrat" panose="00000500000000000000" pitchFamily="2" charset="0"/>
                    <a:cs typeface="Montserrat" panose="00000500000000000000" pitchFamily="2" charset="0"/>
                  </a:defRPr>
                </a:pPr>
                <a:endParaRPr lang="en-US" sz="1200" b="0" i="0" u="none" strike="noStrike" baseline="0">
                  <a:solidFill>
                    <a:prstClr val="white"/>
                  </a:solidFill>
                  <a:latin typeface="Montserrat" panose="00000500000000000000" pitchFamily="2" charset="0"/>
                </a:endParaRPr>
              </a:p>
            </cx:txPr>
            <cx:visibility seriesName="0" categoryName="1" value="0"/>
            <cx:dataLabelHidden idx="0"/>
            <cx:dataLabelHidden idx="12"/>
            <cx:dataLabelHidden idx="22"/>
          </cx:dataLabels>
          <cx:dataId val="0"/>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Graphiques!$B$82:$C$89</cx:f>
        <cx:lvl ptCount="8">
          <cx:pt idx="0">0-9 employees</cx:pt>
          <cx:pt idx="1">10-49 employees</cx:pt>
          <cx:pt idx="2">100+ employees</cx:pt>
          <cx:pt idx="3">50-99 employees</cx:pt>
          <cx:pt idx="4">0-9 employees</cx:pt>
          <cx:pt idx="5">10-49 employees</cx:pt>
          <cx:pt idx="6">100+ employees</cx:pt>
          <cx:pt idx="7">50-99 employees</cx:pt>
        </cx:lvl>
        <cx:lvl ptCount="8">
          <cx:pt idx="0">No</cx:pt>
          <cx:pt idx="1">No</cx:pt>
          <cx:pt idx="2">No</cx:pt>
          <cx:pt idx="3">No</cx:pt>
          <cx:pt idx="4">Yes</cx:pt>
          <cx:pt idx="5">Yes</cx:pt>
          <cx:pt idx="6">Yes</cx:pt>
          <cx:pt idx="7">Yes</cx:pt>
        </cx:lvl>
      </cx:strDim>
      <cx:numDim type="size">
        <cx:f>Graphiques!$D$82:$D$89</cx:f>
        <cx:lvl ptCount="8" formatCode="Standard">
          <cx:pt idx="0">43.6170212765957</cx:pt>
          <cx:pt idx="1">32.978723404255298</cx:pt>
          <cx:pt idx="2">30</cx:pt>
          <cx:pt idx="3">26.315789473684202</cx:pt>
          <cx:pt idx="4">56.3829787234042</cx:pt>
          <cx:pt idx="5">67.021276595744595</cx:pt>
          <cx:pt idx="6">70</cx:pt>
          <cx:pt idx="7">73.684210526315695</cx:pt>
        </cx:lvl>
      </cx:numDim>
    </cx:data>
  </cx:chartData>
  <cx:chart>
    <cx:title pos="t" align="ctr" overlay="0">
      <cx:tx>
        <cx:rich>
          <a:bodyPr spcFirstLastPara="1" vertOverflow="ellipsis" horzOverflow="overflow" wrap="square" lIns="0" tIns="0" rIns="0" bIns="0" anchor="ctr" anchorCtr="1"/>
          <a:lstStyle/>
          <a:p>
            <a:pPr algn="ctr" rtl="0">
              <a:defRPr sz="1200">
                <a:latin typeface="Montserrat Bold" panose="00000800000000000000" charset="0"/>
                <a:ea typeface="Montserrat Bold" panose="00000800000000000000" charset="0"/>
                <a:cs typeface="Montserrat Bold" panose="00000800000000000000" charset="0"/>
              </a:defRPr>
            </a:pPr>
            <a:r>
              <a:rPr lang="fr-FR" sz="1200" b="0" i="0" u="none" strike="noStrike" baseline="0" dirty="0">
                <a:solidFill>
                  <a:prstClr val="black">
                    <a:lumMod val="65000"/>
                    <a:lumOff val="35000"/>
                  </a:prstClr>
                </a:solidFill>
                <a:latin typeface="Montserrat Bold" panose="00000800000000000000" charset="0"/>
              </a:rPr>
              <a:t>Breakdown of </a:t>
            </a:r>
            <a:r>
              <a:rPr lang="fr-FR" sz="1200" b="0" i="0" u="none" strike="noStrike" baseline="0" dirty="0" err="1">
                <a:solidFill>
                  <a:prstClr val="black">
                    <a:lumMod val="65000"/>
                    <a:lumOff val="35000"/>
                  </a:prstClr>
                </a:solidFill>
                <a:latin typeface="Montserrat Bold" panose="00000800000000000000" charset="0"/>
              </a:rPr>
              <a:t>company</a:t>
            </a:r>
            <a:r>
              <a:rPr lang="fr-FR" sz="1200" b="0" i="0" u="none" strike="noStrike" baseline="0" dirty="0">
                <a:solidFill>
                  <a:prstClr val="black">
                    <a:lumMod val="65000"/>
                    <a:lumOff val="35000"/>
                  </a:prstClr>
                </a:solidFill>
                <a:latin typeface="Montserrat Bold" panose="00000800000000000000" charset="0"/>
              </a:rPr>
              <a:t> </a:t>
            </a:r>
            <a:r>
              <a:rPr lang="fr-FR" sz="1200" b="0" i="0" u="none" strike="noStrike" baseline="0" dirty="0" err="1">
                <a:solidFill>
                  <a:prstClr val="black">
                    <a:lumMod val="65000"/>
                    <a:lumOff val="35000"/>
                  </a:prstClr>
                </a:solidFill>
                <a:latin typeface="Montserrat Bold" panose="00000800000000000000" charset="0"/>
              </a:rPr>
              <a:t>having</a:t>
            </a:r>
            <a:r>
              <a:rPr lang="fr-FR" sz="1200" b="0" i="0" u="none" strike="noStrike" baseline="0" dirty="0">
                <a:solidFill>
                  <a:prstClr val="black">
                    <a:lumMod val="65000"/>
                    <a:lumOff val="35000"/>
                  </a:prstClr>
                </a:solidFill>
                <a:latin typeface="Montserrat Bold" panose="00000800000000000000" charset="0"/>
              </a:rPr>
              <a:t> </a:t>
            </a:r>
            <a:r>
              <a:rPr lang="fr-FR" sz="1200" b="0" i="0" u="none" strike="noStrike" baseline="0" dirty="0" err="1">
                <a:solidFill>
                  <a:prstClr val="black">
                    <a:lumMod val="65000"/>
                    <a:lumOff val="35000"/>
                  </a:prstClr>
                </a:solidFill>
                <a:latin typeface="Montserrat Bold" panose="00000800000000000000" charset="0"/>
              </a:rPr>
              <a:t>make</a:t>
            </a:r>
            <a:r>
              <a:rPr lang="fr-FR" sz="1200" b="0" i="0" u="none" strike="noStrike" baseline="0" dirty="0">
                <a:solidFill>
                  <a:prstClr val="black">
                    <a:lumMod val="65000"/>
                    <a:lumOff val="35000"/>
                  </a:prstClr>
                </a:solidFill>
                <a:latin typeface="Montserrat Bold" panose="00000800000000000000" charset="0"/>
              </a:rPr>
              <a:t> </a:t>
            </a:r>
            <a:r>
              <a:rPr lang="fr-FR" sz="1200" b="0" i="0" u="none" strike="noStrike" baseline="0" dirty="0" err="1">
                <a:solidFill>
                  <a:prstClr val="black">
                    <a:lumMod val="65000"/>
                    <a:lumOff val="35000"/>
                  </a:prstClr>
                </a:solidFill>
                <a:latin typeface="Montserrat Bold" panose="00000800000000000000" charset="0"/>
              </a:rPr>
              <a:t>investments</a:t>
            </a:r>
            <a:r>
              <a:rPr lang="fr-FR" sz="1200" b="0" i="0" u="none" strike="noStrike" baseline="0" dirty="0">
                <a:solidFill>
                  <a:prstClr val="black">
                    <a:lumMod val="65000"/>
                    <a:lumOff val="35000"/>
                  </a:prstClr>
                </a:solidFill>
                <a:latin typeface="Montserrat Bold" panose="00000800000000000000" charset="0"/>
              </a:rPr>
              <a:t> in </a:t>
            </a:r>
            <a:r>
              <a:rPr lang="fr-FR" sz="1200" b="0" i="0" u="none" strike="noStrike" baseline="0" dirty="0" err="1">
                <a:solidFill>
                  <a:prstClr val="black">
                    <a:lumMod val="65000"/>
                    <a:lumOff val="35000"/>
                  </a:prstClr>
                </a:solidFill>
                <a:latin typeface="Montserrat Bold" panose="00000800000000000000" charset="0"/>
              </a:rPr>
              <a:t>EEMs</a:t>
            </a:r>
            <a:r>
              <a:rPr lang="fr-FR" sz="1200" b="0" i="0" u="none" strike="noStrike" baseline="0" dirty="0">
                <a:solidFill>
                  <a:prstClr val="black">
                    <a:lumMod val="65000"/>
                    <a:lumOff val="35000"/>
                  </a:prstClr>
                </a:solidFill>
                <a:latin typeface="Montserrat Bold" panose="00000800000000000000" charset="0"/>
              </a:rPr>
              <a:t> by size (%) </a:t>
            </a:r>
          </a:p>
        </cx:rich>
      </cx:tx>
    </cx:title>
    <cx:plotArea>
      <cx:plotAreaRegion>
        <cx:series layoutId="treemap" uniqueId="{AEF8A994-FFFE-4DFC-A066-4810715315D8}">
          <cx:tx>
            <cx:txData>
              <cx:f>Graphiques!$D$81</cx:f>
              <cx:v>Percentage</cx:v>
            </cx:txData>
          </cx:tx>
          <cx:dataLabels>
            <cx:numFmt formatCode="# ##0" sourceLinked="0"/>
            <cx:txPr>
              <a:bodyPr vertOverflow="overflow" horzOverflow="overflow" wrap="square" lIns="0" tIns="0" rIns="0" bIns="0"/>
              <a:lstStyle/>
              <a:p>
                <a:pPr algn="ctr" rtl="0">
                  <a:defRPr sz="1200" b="0" i="0">
                    <a:solidFill>
                      <a:srgbClr val="FFFFFF"/>
                    </a:solidFill>
                    <a:latin typeface="Montserrat Bold" panose="00000800000000000000" charset="0"/>
                    <a:ea typeface="Montserrat Bold" panose="00000800000000000000" charset="0"/>
                    <a:cs typeface="Montserrat Bold" panose="00000800000000000000" charset="0"/>
                  </a:defRPr>
                </a:pPr>
                <a:endParaRPr lang="fr-FR" sz="1200">
                  <a:latin typeface="Montserrat Bold" panose="00000800000000000000" charset="0"/>
                </a:endParaRPr>
              </a:p>
            </cx:txPr>
            <cx:visibility seriesName="0" categoryName="1" value="1"/>
            <cx:separator>
</cx:separator>
          </cx:dataLabels>
          <cx:dataId val="0"/>
          <cx:layoutPr>
            <cx:parentLabelLayout val="overlapping"/>
          </cx:layoutPr>
        </cx:series>
      </cx:plotAreaRegion>
    </cx:plotArea>
    <cx:legend pos="t" align="ctr" overlay="0">
      <cx:txPr>
        <a:bodyPr vertOverflow="overflow" horzOverflow="overflow" wrap="square" lIns="0" tIns="0" rIns="0" bIns="0"/>
        <a:lstStyle/>
        <a:p>
          <a:pPr algn="ctr" rtl="0">
            <a:defRPr sz="1200" b="0" i="0">
              <a:solidFill>
                <a:srgbClr val="595959"/>
              </a:solidFill>
              <a:latin typeface="Montserrat Bold" panose="00000800000000000000" charset="0"/>
              <a:ea typeface="Montserrat Bold" panose="00000800000000000000" charset="0"/>
              <a:cs typeface="Montserrat Bold" panose="00000800000000000000" charset="0"/>
            </a:defRPr>
          </a:pPr>
          <a:endParaRPr lang="fr-FR" sz="1200">
            <a:latin typeface="Montserrat Bold" panose="00000800000000000000"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F495F3-09B6-419A-BBE7-960BBA35B4D8}"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it-IT"/>
        </a:p>
      </dgm:t>
    </dgm:pt>
    <dgm:pt modelId="{275117FE-8877-487B-B16E-9574C3F234C0}">
      <dgm:prSet phldrT="[Testo]" custT="1"/>
      <dgm:spPr>
        <a:solidFill>
          <a:schemeClr val="tx2"/>
        </a:solidFill>
      </dgm:spPr>
      <dgm:t>
        <a:bodyPr/>
        <a:lstStyle/>
        <a:p>
          <a:r>
            <a:rPr lang="en-US" sz="1600" b="1" i="0" u="none" strike="noStrike" baseline="0">
              <a:solidFill>
                <a:schemeClr val="bg1"/>
              </a:solidFill>
              <a:latin typeface="+mn-lt"/>
              <a:ea typeface="+mn-ea"/>
              <a:cs typeface="+mn-cs"/>
            </a:rPr>
            <a:t>National and international observatories</a:t>
          </a:r>
        </a:p>
        <a:p>
          <a:r>
            <a:rPr lang="en-US" sz="1600" b="0" i="0" u="none" strike="noStrike" baseline="0">
              <a:solidFill>
                <a:schemeClr val="bg1"/>
              </a:solidFill>
              <a:latin typeface="+mn-lt"/>
              <a:ea typeface="+mn-ea"/>
              <a:cs typeface="+mn-cs"/>
            </a:rPr>
            <a:t>network of experts in the field of SMEs energy related aspects</a:t>
          </a:r>
          <a:endParaRPr lang="it-IT" sz="1600" b="1">
            <a:solidFill>
              <a:schemeClr val="bg1"/>
            </a:solidFill>
          </a:endParaRPr>
        </a:p>
      </dgm:t>
    </dgm:pt>
    <dgm:pt modelId="{19F12CBE-2586-41EE-BB11-9A8D3B911C95}" type="parTrans" cxnId="{2BFF4B30-612D-42B9-85B8-EADCF8D3A859}">
      <dgm:prSet/>
      <dgm:spPr/>
      <dgm:t>
        <a:bodyPr/>
        <a:lstStyle/>
        <a:p>
          <a:endParaRPr lang="it-IT"/>
        </a:p>
      </dgm:t>
    </dgm:pt>
    <dgm:pt modelId="{A254EE85-EDC9-4852-AF0C-20D78D56E427}" type="sibTrans" cxnId="{2BFF4B30-612D-42B9-85B8-EADCF8D3A859}">
      <dgm:prSet/>
      <dgm:spPr>
        <a:solidFill>
          <a:schemeClr val="accent3"/>
        </a:solidFill>
      </dgm:spPr>
      <dgm:t>
        <a:bodyPr/>
        <a:lstStyle/>
        <a:p>
          <a:endParaRPr lang="it-IT"/>
        </a:p>
      </dgm:t>
    </dgm:pt>
    <dgm:pt modelId="{57B3247D-BCF8-489B-AAC7-400228E9599C}">
      <dgm:prSet phldrT="[Testo]" custT="1"/>
      <dgm:spPr>
        <a:solidFill>
          <a:schemeClr val="accent1"/>
        </a:solidFill>
      </dgm:spPr>
      <dgm:t>
        <a:bodyPr/>
        <a:lstStyle/>
        <a:p>
          <a:endParaRPr lang="it-IT" sz="1600" b="1"/>
        </a:p>
        <a:p>
          <a:r>
            <a:rPr lang="it-IT" sz="1600" b="1"/>
            <a:t>Training</a:t>
          </a:r>
          <a:endParaRPr lang="it-IT" sz="1400" b="1"/>
        </a:p>
        <a:p>
          <a:r>
            <a:rPr lang="en-US" sz="1600" b="0"/>
            <a:t>raise awareness and knowhow transfer among regional, national and EU policy makers, implementation bodies, Research Institutions and private sector stakeholders</a:t>
          </a:r>
          <a:r>
            <a:rPr lang="en-US" sz="1100" b="1"/>
            <a:t>
</a:t>
          </a:r>
          <a:endParaRPr lang="it-IT" sz="1100" b="1"/>
        </a:p>
      </dgm:t>
    </dgm:pt>
    <dgm:pt modelId="{9568678F-C02A-48A7-A237-C74428F0D6A3}" type="parTrans" cxnId="{DA46487D-5ED3-4341-B704-D1D5BAF1B99F}">
      <dgm:prSet/>
      <dgm:spPr/>
      <dgm:t>
        <a:bodyPr/>
        <a:lstStyle/>
        <a:p>
          <a:endParaRPr lang="it-IT"/>
        </a:p>
      </dgm:t>
    </dgm:pt>
    <dgm:pt modelId="{26F598ED-725A-4180-B7CE-34449AB43AD3}" type="sibTrans" cxnId="{DA46487D-5ED3-4341-B704-D1D5BAF1B99F}">
      <dgm:prSet/>
      <dgm:spPr/>
      <dgm:t>
        <a:bodyPr/>
        <a:lstStyle/>
        <a:p>
          <a:endParaRPr lang="it-IT"/>
        </a:p>
      </dgm:t>
    </dgm:pt>
    <dgm:pt modelId="{1853ACED-0C3C-4423-9428-F4B7DC23A6C9}">
      <dgm:prSet phldrT="[Testo]" custT="1"/>
      <dgm:spPr/>
      <dgm:t>
        <a:bodyPr/>
        <a:lstStyle/>
        <a:p>
          <a:r>
            <a:rPr lang="it-IT" sz="1600" b="1">
              <a:solidFill>
                <a:schemeClr val="bg1"/>
              </a:solidFill>
            </a:rPr>
            <a:t>Surveys and Interviews </a:t>
          </a:r>
        </a:p>
        <a:p>
          <a:r>
            <a:rPr lang="en-US" sz="1600">
              <a:solidFill>
                <a:schemeClr val="bg1"/>
              </a:solidFill>
            </a:rPr>
            <a:t>through two surveys, the opinions from a wide range of </a:t>
          </a:r>
          <a:r>
            <a:rPr lang="en-US" sz="1600" err="1">
              <a:solidFill>
                <a:schemeClr val="bg1"/>
              </a:solidFill>
            </a:rPr>
            <a:t>Organisations</a:t>
          </a:r>
          <a:r>
            <a:rPr lang="en-US" sz="1600">
              <a:solidFill>
                <a:schemeClr val="bg1"/>
              </a:solidFill>
            </a:rPr>
            <a:t>, experts and SMEs have been collected</a:t>
          </a:r>
          <a:r>
            <a:rPr lang="en-US" sz="1600">
              <a:solidFill>
                <a:schemeClr val="tx1"/>
              </a:solidFill>
            </a:rPr>
            <a:t>.</a:t>
          </a:r>
          <a:r>
            <a:rPr lang="it-IT" sz="1600" b="1">
              <a:solidFill>
                <a:schemeClr val="tx1"/>
              </a:solidFill>
            </a:rPr>
            <a:t>  </a:t>
          </a:r>
        </a:p>
      </dgm:t>
    </dgm:pt>
    <dgm:pt modelId="{B4B6B5DA-5558-426B-97B8-A8C79037495A}" type="parTrans" cxnId="{6D8B61B6-18D7-4252-802E-EDB8725B9BAA}">
      <dgm:prSet/>
      <dgm:spPr/>
      <dgm:t>
        <a:bodyPr/>
        <a:lstStyle/>
        <a:p>
          <a:endParaRPr lang="it-IT"/>
        </a:p>
      </dgm:t>
    </dgm:pt>
    <dgm:pt modelId="{E31CBCB2-1B2B-43A3-AB6E-6853969FA65A}" type="sibTrans" cxnId="{6D8B61B6-18D7-4252-802E-EDB8725B9BAA}">
      <dgm:prSet/>
      <dgm:spPr/>
      <dgm:t>
        <a:bodyPr/>
        <a:lstStyle/>
        <a:p>
          <a:endParaRPr lang="it-IT"/>
        </a:p>
      </dgm:t>
    </dgm:pt>
    <dgm:pt modelId="{295C4AE3-2B1A-4A5E-9E56-4759ECC52B81}">
      <dgm:prSet phldrT="[Testo]" custT="1"/>
      <dgm:spPr/>
      <dgm:t>
        <a:bodyPr/>
        <a:lstStyle/>
        <a:p>
          <a:r>
            <a:rPr lang="it-IT" sz="1600" b="1"/>
            <a:t>Policy Assessment </a:t>
          </a:r>
        </a:p>
        <a:p>
          <a:r>
            <a:rPr lang="en-US" sz="1600" b="0"/>
            <a:t>collecting, listing and analyzing the good practices on the development of policies for the encouragement of energy audits in SMEs</a:t>
          </a:r>
          <a:r>
            <a:rPr lang="en-US" sz="1050" b="1"/>
            <a:t>
</a:t>
          </a:r>
          <a:endParaRPr lang="it-IT" sz="1050" b="1"/>
        </a:p>
      </dgm:t>
    </dgm:pt>
    <dgm:pt modelId="{B60C2CE7-25D5-4864-9A78-3DAB7FC787F3}" type="parTrans" cxnId="{D59D5980-217C-4899-ADA9-662792722004}">
      <dgm:prSet/>
      <dgm:spPr/>
      <dgm:t>
        <a:bodyPr/>
        <a:lstStyle/>
        <a:p>
          <a:endParaRPr lang="it-IT"/>
        </a:p>
      </dgm:t>
    </dgm:pt>
    <dgm:pt modelId="{54E8B543-B755-4055-AA8F-2872B4EDC4DF}" type="sibTrans" cxnId="{D59D5980-217C-4899-ADA9-662792722004}">
      <dgm:prSet/>
      <dgm:spPr/>
      <dgm:t>
        <a:bodyPr/>
        <a:lstStyle/>
        <a:p>
          <a:endParaRPr lang="it-IT"/>
        </a:p>
      </dgm:t>
    </dgm:pt>
    <dgm:pt modelId="{42E87E41-0B5E-443E-A4B7-1C912E158CE9}" type="pres">
      <dgm:prSet presAssocID="{96F495F3-09B6-419A-BBE7-960BBA35B4D8}" presName="Name0" presStyleCnt="0">
        <dgm:presLayoutVars>
          <dgm:dir/>
          <dgm:resizeHandles val="exact"/>
        </dgm:presLayoutVars>
      </dgm:prSet>
      <dgm:spPr/>
    </dgm:pt>
    <dgm:pt modelId="{A1D23FC6-E0CE-441E-8D29-16473269B2B5}" type="pres">
      <dgm:prSet presAssocID="{96F495F3-09B6-419A-BBE7-960BBA35B4D8}" presName="cycle" presStyleCnt="0"/>
      <dgm:spPr/>
    </dgm:pt>
    <dgm:pt modelId="{987DBE01-799D-43D7-A126-CBC0C7941199}" type="pres">
      <dgm:prSet presAssocID="{275117FE-8877-487B-B16E-9574C3F234C0}" presName="nodeFirstNode" presStyleLbl="node1" presStyleIdx="0" presStyleCnt="4" custScaleX="119847" custScaleY="77538" custRadScaleRad="100881" custRadScaleInc="-2923">
        <dgm:presLayoutVars>
          <dgm:bulletEnabled val="1"/>
        </dgm:presLayoutVars>
      </dgm:prSet>
      <dgm:spPr/>
    </dgm:pt>
    <dgm:pt modelId="{30F4B291-0056-430F-834E-794C874FDB1F}" type="pres">
      <dgm:prSet presAssocID="{A254EE85-EDC9-4852-AF0C-20D78D56E427}" presName="sibTransFirstNode" presStyleLbl="bgShp" presStyleIdx="0" presStyleCnt="1" custAng="0" custScaleX="39997" custScaleY="37378" custLinFactNeighborX="-1628" custLinFactNeighborY="13560"/>
      <dgm:spPr>
        <a:prstGeom prst="quadArrow">
          <a:avLst/>
        </a:prstGeom>
      </dgm:spPr>
    </dgm:pt>
    <dgm:pt modelId="{A96B46BB-935A-4B65-9DE8-E7EE67F064D3}" type="pres">
      <dgm:prSet presAssocID="{57B3247D-BCF8-489B-AAC7-400228E9599C}" presName="nodeFollowingNodes" presStyleLbl="node1" presStyleIdx="1" presStyleCnt="4" custScaleX="127912" custRadScaleRad="174171" custRadScaleInc="-2668">
        <dgm:presLayoutVars>
          <dgm:bulletEnabled val="1"/>
        </dgm:presLayoutVars>
      </dgm:prSet>
      <dgm:spPr/>
    </dgm:pt>
    <dgm:pt modelId="{F4120186-44AA-4319-97C3-64FD7E3449C5}" type="pres">
      <dgm:prSet presAssocID="{1853ACED-0C3C-4423-9428-F4B7DC23A6C9}" presName="nodeFollowingNodes" presStyleLbl="node1" presStyleIdx="2" presStyleCnt="4" custScaleX="120468" custRadScaleRad="100884" custRadScaleInc="4065">
        <dgm:presLayoutVars>
          <dgm:bulletEnabled val="1"/>
        </dgm:presLayoutVars>
      </dgm:prSet>
      <dgm:spPr/>
    </dgm:pt>
    <dgm:pt modelId="{0A9FDADA-31A1-471D-B5E1-0B22A3869C06}" type="pres">
      <dgm:prSet presAssocID="{295C4AE3-2B1A-4A5E-9E56-4759ECC52B81}" presName="nodeFollowingNodes" presStyleLbl="node1" presStyleIdx="3" presStyleCnt="4" custScaleX="121525" custRadScaleRad="187515" custRadScaleInc="2851">
        <dgm:presLayoutVars>
          <dgm:bulletEnabled val="1"/>
        </dgm:presLayoutVars>
      </dgm:prSet>
      <dgm:spPr/>
    </dgm:pt>
  </dgm:ptLst>
  <dgm:cxnLst>
    <dgm:cxn modelId="{2BFF4B30-612D-42B9-85B8-EADCF8D3A859}" srcId="{96F495F3-09B6-419A-BBE7-960BBA35B4D8}" destId="{275117FE-8877-487B-B16E-9574C3F234C0}" srcOrd="0" destOrd="0" parTransId="{19F12CBE-2586-41EE-BB11-9A8D3B911C95}" sibTransId="{A254EE85-EDC9-4852-AF0C-20D78D56E427}"/>
    <dgm:cxn modelId="{77126842-44FB-40FA-BF32-BB3A80665C89}" type="presOf" srcId="{275117FE-8877-487B-B16E-9574C3F234C0}" destId="{987DBE01-799D-43D7-A126-CBC0C7941199}" srcOrd="0" destOrd="0" presId="urn:microsoft.com/office/officeart/2005/8/layout/cycle3"/>
    <dgm:cxn modelId="{4FA8D969-8253-493C-A7C6-704458E79BD4}" type="presOf" srcId="{57B3247D-BCF8-489B-AAC7-400228E9599C}" destId="{A96B46BB-935A-4B65-9DE8-E7EE67F064D3}" srcOrd="0" destOrd="0" presId="urn:microsoft.com/office/officeart/2005/8/layout/cycle3"/>
    <dgm:cxn modelId="{A70FC653-1A54-44E3-AA5D-2AF27BB1E39E}" type="presOf" srcId="{1853ACED-0C3C-4423-9428-F4B7DC23A6C9}" destId="{F4120186-44AA-4319-97C3-64FD7E3449C5}" srcOrd="0" destOrd="0" presId="urn:microsoft.com/office/officeart/2005/8/layout/cycle3"/>
    <dgm:cxn modelId="{DA46487D-5ED3-4341-B704-D1D5BAF1B99F}" srcId="{96F495F3-09B6-419A-BBE7-960BBA35B4D8}" destId="{57B3247D-BCF8-489B-AAC7-400228E9599C}" srcOrd="1" destOrd="0" parTransId="{9568678F-C02A-48A7-A237-C74428F0D6A3}" sibTransId="{26F598ED-725A-4180-B7CE-34449AB43AD3}"/>
    <dgm:cxn modelId="{D59D5980-217C-4899-ADA9-662792722004}" srcId="{96F495F3-09B6-419A-BBE7-960BBA35B4D8}" destId="{295C4AE3-2B1A-4A5E-9E56-4759ECC52B81}" srcOrd="3" destOrd="0" parTransId="{B60C2CE7-25D5-4864-9A78-3DAB7FC787F3}" sibTransId="{54E8B543-B755-4055-AA8F-2872B4EDC4DF}"/>
    <dgm:cxn modelId="{263389A5-A28C-4542-9432-9FF27C27BA12}" type="presOf" srcId="{A254EE85-EDC9-4852-AF0C-20D78D56E427}" destId="{30F4B291-0056-430F-834E-794C874FDB1F}" srcOrd="0" destOrd="0" presId="urn:microsoft.com/office/officeart/2005/8/layout/cycle3"/>
    <dgm:cxn modelId="{6D8B61B6-18D7-4252-802E-EDB8725B9BAA}" srcId="{96F495F3-09B6-419A-BBE7-960BBA35B4D8}" destId="{1853ACED-0C3C-4423-9428-F4B7DC23A6C9}" srcOrd="2" destOrd="0" parTransId="{B4B6B5DA-5558-426B-97B8-A8C79037495A}" sibTransId="{E31CBCB2-1B2B-43A3-AB6E-6853969FA65A}"/>
    <dgm:cxn modelId="{96579BC1-5011-4D81-B525-8B95BC4378D2}" type="presOf" srcId="{96F495F3-09B6-419A-BBE7-960BBA35B4D8}" destId="{42E87E41-0B5E-443E-A4B7-1C912E158CE9}" srcOrd="0" destOrd="0" presId="urn:microsoft.com/office/officeart/2005/8/layout/cycle3"/>
    <dgm:cxn modelId="{96862DDE-4062-4C7F-9541-838F2737C595}" type="presOf" srcId="{295C4AE3-2B1A-4A5E-9E56-4759ECC52B81}" destId="{0A9FDADA-31A1-471D-B5E1-0B22A3869C06}" srcOrd="0" destOrd="0" presId="urn:microsoft.com/office/officeart/2005/8/layout/cycle3"/>
    <dgm:cxn modelId="{28CCD31F-66F3-4032-B6CE-B47B3A6FA6F1}" type="presParOf" srcId="{42E87E41-0B5E-443E-A4B7-1C912E158CE9}" destId="{A1D23FC6-E0CE-441E-8D29-16473269B2B5}" srcOrd="0" destOrd="0" presId="urn:microsoft.com/office/officeart/2005/8/layout/cycle3"/>
    <dgm:cxn modelId="{4562582C-BD8D-4D63-A29E-FE068A4410D0}" type="presParOf" srcId="{A1D23FC6-E0CE-441E-8D29-16473269B2B5}" destId="{987DBE01-799D-43D7-A126-CBC0C7941199}" srcOrd="0" destOrd="0" presId="urn:microsoft.com/office/officeart/2005/8/layout/cycle3"/>
    <dgm:cxn modelId="{A51DAEA3-858F-48B7-9935-1309D9B8A360}" type="presParOf" srcId="{A1D23FC6-E0CE-441E-8D29-16473269B2B5}" destId="{30F4B291-0056-430F-834E-794C874FDB1F}" srcOrd="1" destOrd="0" presId="urn:microsoft.com/office/officeart/2005/8/layout/cycle3"/>
    <dgm:cxn modelId="{3AE2A9B2-828C-4AD0-B666-FC51325BEAB8}" type="presParOf" srcId="{A1D23FC6-E0CE-441E-8D29-16473269B2B5}" destId="{A96B46BB-935A-4B65-9DE8-E7EE67F064D3}" srcOrd="2" destOrd="0" presId="urn:microsoft.com/office/officeart/2005/8/layout/cycle3"/>
    <dgm:cxn modelId="{B1F20CF9-EFB2-409E-B411-61DDCE2C6032}" type="presParOf" srcId="{A1D23FC6-E0CE-441E-8D29-16473269B2B5}" destId="{F4120186-44AA-4319-97C3-64FD7E3449C5}" srcOrd="3" destOrd="0" presId="urn:microsoft.com/office/officeart/2005/8/layout/cycle3"/>
    <dgm:cxn modelId="{4A6C859C-237D-4CAB-8521-584024FC8BD6}" type="presParOf" srcId="{A1D23FC6-E0CE-441E-8D29-16473269B2B5}" destId="{0A9FDADA-31A1-471D-B5E1-0B22A3869C0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4B291-0056-430F-834E-794C874FDB1F}">
      <dsp:nvSpPr>
        <dsp:cNvPr id="0" name=""/>
        <dsp:cNvSpPr/>
      </dsp:nvSpPr>
      <dsp:spPr>
        <a:xfrm>
          <a:off x="6105636" y="1979940"/>
          <a:ext cx="2728527" cy="2549863"/>
        </a:xfrm>
        <a:prstGeom prst="quadArrow">
          <a:avLst/>
        </a:prstGeom>
        <a:solidFill>
          <a:schemeClr val="accent3"/>
        </a:solidFill>
        <a:ln>
          <a:noFill/>
        </a:ln>
        <a:effectLst/>
      </dsp:spPr>
      <dsp:style>
        <a:lnRef idx="0">
          <a:scrgbClr r="0" g="0" b="0"/>
        </a:lnRef>
        <a:fillRef idx="1">
          <a:scrgbClr r="0" g="0" b="0"/>
        </a:fillRef>
        <a:effectRef idx="0">
          <a:scrgbClr r="0" g="0" b="0"/>
        </a:effectRef>
        <a:fontRef idx="minor"/>
      </dsp:style>
    </dsp:sp>
    <dsp:sp modelId="{987DBE01-799D-43D7-A126-CBC0C7941199}">
      <dsp:nvSpPr>
        <dsp:cNvPr id="0" name=""/>
        <dsp:cNvSpPr/>
      </dsp:nvSpPr>
      <dsp:spPr>
        <a:xfrm>
          <a:off x="4788662" y="111765"/>
          <a:ext cx="5584594" cy="180654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strike="noStrike" kern="1200" baseline="0">
              <a:solidFill>
                <a:schemeClr val="bg1"/>
              </a:solidFill>
              <a:latin typeface="+mn-lt"/>
              <a:ea typeface="+mn-ea"/>
              <a:cs typeface="+mn-cs"/>
            </a:rPr>
            <a:t>National and international observatories</a:t>
          </a:r>
        </a:p>
        <a:p>
          <a:pPr marL="0" lvl="0" indent="0" algn="ctr" defTabSz="711200">
            <a:lnSpc>
              <a:spcPct val="90000"/>
            </a:lnSpc>
            <a:spcBef>
              <a:spcPct val="0"/>
            </a:spcBef>
            <a:spcAft>
              <a:spcPct val="35000"/>
            </a:spcAft>
            <a:buNone/>
          </a:pPr>
          <a:r>
            <a:rPr lang="en-US" sz="1600" b="0" i="0" u="none" strike="noStrike" kern="1200" baseline="0">
              <a:solidFill>
                <a:schemeClr val="bg1"/>
              </a:solidFill>
              <a:latin typeface="+mn-lt"/>
              <a:ea typeface="+mn-ea"/>
              <a:cs typeface="+mn-cs"/>
            </a:rPr>
            <a:t>network of experts in the field of SMEs energy related aspects</a:t>
          </a:r>
          <a:endParaRPr lang="it-IT" sz="1600" b="1" kern="1200">
            <a:solidFill>
              <a:schemeClr val="bg1"/>
            </a:solidFill>
          </a:endParaRPr>
        </a:p>
      </dsp:txBody>
      <dsp:txXfrm>
        <a:off x="4876850" y="199953"/>
        <a:ext cx="5408218" cy="1630170"/>
      </dsp:txXfrm>
    </dsp:sp>
    <dsp:sp modelId="{A96B46BB-935A-4B65-9DE8-E7EE67F064D3}">
      <dsp:nvSpPr>
        <dsp:cNvPr id="0" name=""/>
        <dsp:cNvSpPr/>
      </dsp:nvSpPr>
      <dsp:spPr>
        <a:xfrm>
          <a:off x="8955407" y="2176490"/>
          <a:ext cx="5960404" cy="2329884"/>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it-IT" sz="1600" b="1" kern="1200"/>
        </a:p>
        <a:p>
          <a:pPr marL="0" lvl="0" indent="0" algn="ctr" defTabSz="711200">
            <a:lnSpc>
              <a:spcPct val="90000"/>
            </a:lnSpc>
            <a:spcBef>
              <a:spcPct val="0"/>
            </a:spcBef>
            <a:spcAft>
              <a:spcPct val="35000"/>
            </a:spcAft>
            <a:buNone/>
          </a:pPr>
          <a:r>
            <a:rPr lang="it-IT" sz="1600" b="1" kern="1200"/>
            <a:t>Training</a:t>
          </a:r>
          <a:endParaRPr lang="it-IT" sz="1400" b="1" kern="1200"/>
        </a:p>
        <a:p>
          <a:pPr marL="0" lvl="0" indent="0" algn="ctr" defTabSz="711200">
            <a:lnSpc>
              <a:spcPct val="90000"/>
            </a:lnSpc>
            <a:spcBef>
              <a:spcPct val="0"/>
            </a:spcBef>
            <a:spcAft>
              <a:spcPct val="35000"/>
            </a:spcAft>
            <a:buNone/>
          </a:pPr>
          <a:r>
            <a:rPr lang="en-US" sz="1600" b="0" kern="1200"/>
            <a:t>raise awareness and knowhow transfer among regional, national and EU policy makers, implementation bodies, Research Institutions and private sector stakeholders</a:t>
          </a:r>
          <a:r>
            <a:rPr lang="en-US" sz="1100" b="1" kern="1200"/>
            <a:t>
</a:t>
          </a:r>
          <a:endParaRPr lang="it-IT" sz="1100" b="1" kern="1200"/>
        </a:p>
      </dsp:txBody>
      <dsp:txXfrm>
        <a:off x="9069143" y="2290226"/>
        <a:ext cx="5732932" cy="2102412"/>
      </dsp:txXfrm>
    </dsp:sp>
    <dsp:sp modelId="{F4120186-44AA-4319-97C3-64FD7E3449C5}">
      <dsp:nvSpPr>
        <dsp:cNvPr id="0" name=""/>
        <dsp:cNvSpPr/>
      </dsp:nvSpPr>
      <dsp:spPr>
        <a:xfrm>
          <a:off x="4738763" y="4787420"/>
          <a:ext cx="5613531" cy="23298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a:solidFill>
                <a:schemeClr val="bg1"/>
              </a:solidFill>
            </a:rPr>
            <a:t>Surveys and Interviews </a:t>
          </a:r>
        </a:p>
        <a:p>
          <a:pPr marL="0" lvl="0" indent="0" algn="ctr" defTabSz="711200">
            <a:lnSpc>
              <a:spcPct val="90000"/>
            </a:lnSpc>
            <a:spcBef>
              <a:spcPct val="0"/>
            </a:spcBef>
            <a:spcAft>
              <a:spcPct val="35000"/>
            </a:spcAft>
            <a:buNone/>
          </a:pPr>
          <a:r>
            <a:rPr lang="en-US" sz="1600" kern="1200">
              <a:solidFill>
                <a:schemeClr val="bg1"/>
              </a:solidFill>
            </a:rPr>
            <a:t>through two surveys, the opinions from a wide range of </a:t>
          </a:r>
          <a:r>
            <a:rPr lang="en-US" sz="1600" kern="1200" err="1">
              <a:solidFill>
                <a:schemeClr val="bg1"/>
              </a:solidFill>
            </a:rPr>
            <a:t>Organisations</a:t>
          </a:r>
          <a:r>
            <a:rPr lang="en-US" sz="1600" kern="1200">
              <a:solidFill>
                <a:schemeClr val="bg1"/>
              </a:solidFill>
            </a:rPr>
            <a:t>, experts and SMEs have been collected</a:t>
          </a:r>
          <a:r>
            <a:rPr lang="en-US" sz="1600" kern="1200">
              <a:solidFill>
                <a:schemeClr val="tx1"/>
              </a:solidFill>
            </a:rPr>
            <a:t>.</a:t>
          </a:r>
          <a:r>
            <a:rPr lang="it-IT" sz="1600" b="1" kern="1200">
              <a:solidFill>
                <a:schemeClr val="tx1"/>
              </a:solidFill>
            </a:rPr>
            <a:t>  </a:t>
          </a:r>
        </a:p>
      </dsp:txBody>
      <dsp:txXfrm>
        <a:off x="4852499" y="4901156"/>
        <a:ext cx="5386059" cy="2102412"/>
      </dsp:txXfrm>
    </dsp:sp>
    <dsp:sp modelId="{0A9FDADA-31A1-471D-B5E1-0B22A3869C06}">
      <dsp:nvSpPr>
        <dsp:cNvPr id="0" name=""/>
        <dsp:cNvSpPr/>
      </dsp:nvSpPr>
      <dsp:spPr>
        <a:xfrm>
          <a:off x="250099" y="2154977"/>
          <a:ext cx="5662785" cy="23298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a:t>Policy Assessment </a:t>
          </a:r>
        </a:p>
        <a:p>
          <a:pPr marL="0" lvl="0" indent="0" algn="ctr" defTabSz="711200">
            <a:lnSpc>
              <a:spcPct val="90000"/>
            </a:lnSpc>
            <a:spcBef>
              <a:spcPct val="0"/>
            </a:spcBef>
            <a:spcAft>
              <a:spcPct val="35000"/>
            </a:spcAft>
            <a:buNone/>
          </a:pPr>
          <a:r>
            <a:rPr lang="en-US" sz="1600" b="0" kern="1200"/>
            <a:t>collecting, listing and analyzing the good practices on the development of policies for the encouragement of energy audits in SMEs</a:t>
          </a:r>
          <a:r>
            <a:rPr lang="en-US" sz="1050" b="1" kern="1200"/>
            <a:t>
</a:t>
          </a:r>
          <a:endParaRPr lang="it-IT" sz="1050" b="1" kern="1200"/>
        </a:p>
      </dsp:txBody>
      <dsp:txXfrm>
        <a:off x="363835" y="2268713"/>
        <a:ext cx="5435313" cy="210241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32696-FB45-4F3D-BF86-847228749BDA}" type="datetimeFigureOut">
              <a:rPr lang="en-BE" smtClean="0"/>
              <a:t>16/10/2025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A740A-5D8B-4D3D-8C6C-09CE0858DB30}" type="slidenum">
              <a:rPr lang="en-BE" smtClean="0"/>
              <a:t>‹#›</a:t>
            </a:fld>
            <a:endParaRPr lang="en-BE"/>
          </a:p>
        </p:txBody>
      </p:sp>
    </p:spTree>
    <p:extLst>
      <p:ext uri="{BB962C8B-B14F-4D97-AF65-F5344CB8AC3E}">
        <p14:creationId xmlns:p14="http://schemas.microsoft.com/office/powerpoint/2010/main" val="301630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Say:</a:t>
            </a:r>
          </a:p>
          <a:p>
            <a:r>
              <a:rPr lang="en-US"/>
              <a:t>Beyond the audits themselves, energy auditors provided tailored recommendations for energy efficiency measures, together with key economic indicators and estimates of energy and carbon savings. </a:t>
            </a:r>
          </a:p>
          <a:p>
            <a:r>
              <a:rPr lang="en-US"/>
              <a:t>The following slides present further details on these recommended measures, including a deeper assessment of their technical and financial viability as well as their expected environmental impacts. The current analysis is based on the data available at the time of completing this study; since then, updated data has been collected and further insights have been generated by the project partners, which will be presented in later sections.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0946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a:t>
            </a:r>
            <a:r>
              <a:rPr lang="en-US" sz="1000" b="1" dirty="0"/>
              <a:t>first chart</a:t>
            </a:r>
            <a:r>
              <a:rPr lang="en-US" sz="1000" dirty="0"/>
              <a:t> shows the </a:t>
            </a:r>
            <a:r>
              <a:rPr lang="en-US" sz="1000" b="1" dirty="0"/>
              <a:t>financial investments</a:t>
            </a:r>
            <a:r>
              <a:rPr lang="en-US" sz="1000" dirty="0"/>
              <a:t> made over the past 12 months. It highlights that most funding went into </a:t>
            </a:r>
            <a:r>
              <a:rPr lang="en-US" sz="1000" b="1" dirty="0"/>
              <a:t>energy management (18%)</a:t>
            </a:r>
            <a:r>
              <a:rPr lang="en-US" sz="1000" dirty="0"/>
              <a:t>, </a:t>
            </a:r>
            <a:r>
              <a:rPr lang="en-US" sz="1000" b="1" dirty="0"/>
              <a:t>lighting (16%)</a:t>
            </a:r>
            <a:r>
              <a:rPr lang="en-US" sz="1000" dirty="0"/>
              <a:t>, and </a:t>
            </a:r>
            <a:r>
              <a:rPr lang="en-US" sz="1000" b="1" dirty="0"/>
              <a:t>renewable energies (15%)</a:t>
            </a:r>
            <a:r>
              <a:rPr lang="en-US" sz="1000" dirty="0"/>
              <a:t>.</a:t>
            </a:r>
          </a:p>
          <a:p>
            <a:r>
              <a:rPr lang="en-US" sz="1000" dirty="0"/>
              <a:t>The </a:t>
            </a:r>
            <a:r>
              <a:rPr lang="en-US" sz="1000" b="1" dirty="0"/>
              <a:t>second chart</a:t>
            </a:r>
            <a:r>
              <a:rPr lang="en-US" sz="1000" dirty="0"/>
              <a:t>, however, illustrates the </a:t>
            </a:r>
            <a:r>
              <a:rPr lang="en-US" sz="1000" b="1" dirty="0"/>
              <a:t>number of measures implemented</a:t>
            </a:r>
            <a:r>
              <a:rPr lang="en-US" sz="1000" dirty="0"/>
              <a:t> during the same period — not the amount of money spent.</a:t>
            </a:r>
          </a:p>
          <a:p>
            <a:r>
              <a:rPr lang="en-US" sz="1000" dirty="0"/>
              <a:t>👉 </a:t>
            </a:r>
            <a:r>
              <a:rPr lang="en-US" sz="1000" b="1" dirty="0"/>
              <a:t>Therefore, while the largest financial investments</a:t>
            </a:r>
            <a:r>
              <a:rPr lang="en-US" sz="1000" dirty="0"/>
              <a:t> were directed toward energy systems and equipment, </a:t>
            </a:r>
            <a:r>
              <a:rPr lang="en-US" sz="1000" b="1" dirty="0"/>
              <a:t>the highest number of concrete actions</a:t>
            </a:r>
            <a:r>
              <a:rPr lang="en-US" sz="1000" dirty="0"/>
              <a:t> focused on </a:t>
            </a:r>
            <a:r>
              <a:rPr lang="en-US" sz="1000" b="1" dirty="0"/>
              <a:t>raising staff awareness (17%)</a:t>
            </a:r>
            <a:r>
              <a:rPr lang="en-US" sz="1000" dirty="0"/>
              <a:t>.</a:t>
            </a:r>
          </a:p>
          <a:p>
            <a:pPr marL="0" marR="0" lvl="0" indent="0" algn="just" defTabSz="914400" rtl="0" eaLnBrk="1" fontAlgn="auto" latinLnBrk="0" hangingPunct="1">
              <a:lnSpc>
                <a:spcPts val="2520"/>
              </a:lnSpc>
              <a:spcBef>
                <a:spcPct val="0"/>
              </a:spcBef>
              <a:spcAft>
                <a:spcPts val="1200"/>
              </a:spcAft>
              <a:buClrTx/>
              <a:buSzTx/>
              <a:buFont typeface="Wingdings" panose="05000000000000000000" pitchFamily="2" charset="2"/>
              <a:buNone/>
              <a:tabLst/>
              <a:defRPr/>
            </a:pPr>
            <a:endParaRPr lang="en-US" sz="1000" b="1" dirty="0">
              <a:solidFill>
                <a:srgbClr val="FFD800"/>
              </a:solidFill>
              <a:latin typeface="Montserrat Bold"/>
              <a:ea typeface="Montserrat Bold"/>
              <a:cs typeface="Montserrat Bold"/>
              <a:sym typeface="Montserrat Bold"/>
            </a:endParaRPr>
          </a:p>
          <a:p>
            <a:pPr marL="0" marR="0" lvl="0" indent="0" algn="just" defTabSz="914400" rtl="0" eaLnBrk="1" fontAlgn="auto" latinLnBrk="0" hangingPunct="1">
              <a:lnSpc>
                <a:spcPts val="2520"/>
              </a:lnSpc>
              <a:spcBef>
                <a:spcPct val="0"/>
              </a:spcBef>
              <a:spcAft>
                <a:spcPts val="1200"/>
              </a:spcAft>
              <a:buClrTx/>
              <a:buSzTx/>
              <a:buFont typeface="Wingdings" panose="05000000000000000000" pitchFamily="2" charset="2"/>
              <a:buNone/>
              <a:tabLst/>
              <a:defRPr/>
            </a:pPr>
            <a:r>
              <a:rPr lang="en-US" sz="1000" b="1" dirty="0"/>
              <a:t>Why isn’t there a perfect correlation between investment levels and the number of measures?</a:t>
            </a:r>
            <a:br>
              <a:rPr lang="en-US" sz="1000" dirty="0"/>
            </a:br>
            <a:r>
              <a:rPr lang="en-US" sz="1000" dirty="0"/>
              <a:t>→ It may reflect differences in cost per action, priorities, or ease of implementation.</a:t>
            </a:r>
            <a:endParaRPr lang="en-US" sz="1000" b="1" dirty="0">
              <a:solidFill>
                <a:srgbClr val="FFD800"/>
              </a:solidFill>
              <a:latin typeface="Montserrat Bold"/>
              <a:ea typeface="Montserrat Bold"/>
              <a:cs typeface="Montserrat Bold"/>
              <a:sym typeface="Montserrat Bold"/>
            </a:endParaRPr>
          </a:p>
          <a:p>
            <a:pPr marL="0" marR="0" lvl="0" indent="0" algn="just" defTabSz="914400" rtl="0" eaLnBrk="1" fontAlgn="auto" latinLnBrk="0" hangingPunct="1">
              <a:lnSpc>
                <a:spcPts val="2520"/>
              </a:lnSpc>
              <a:spcBef>
                <a:spcPct val="0"/>
              </a:spcBef>
              <a:spcAft>
                <a:spcPts val="1200"/>
              </a:spcAft>
              <a:buClrTx/>
              <a:buSzTx/>
              <a:buFont typeface="Wingdings" panose="05000000000000000000" pitchFamily="2" charset="2"/>
              <a:buNone/>
              <a:tabLst/>
              <a:defRPr/>
            </a:pPr>
            <a:endParaRPr lang="en-US" sz="1000" b="1" dirty="0">
              <a:solidFill>
                <a:srgbClr val="FFD800"/>
              </a:solidFill>
              <a:latin typeface="Montserrat Bold"/>
              <a:ea typeface="Montserrat Bold"/>
              <a:cs typeface="Montserrat Bold"/>
              <a:sym typeface="Montserrat Bold"/>
            </a:endParaRP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lang="en-US" sz="1000" b="1" dirty="0">
                <a:solidFill>
                  <a:srgbClr val="FFD800"/>
                </a:solidFill>
                <a:latin typeface="Montserrat Bold"/>
                <a:ea typeface="Montserrat Bold"/>
                <a:cs typeface="Montserrat Bold"/>
                <a:sym typeface="Montserrat Bold"/>
              </a:rPr>
              <a:t>Renewable energy production (kWh): </a:t>
            </a:r>
            <a:r>
              <a:rPr lang="en-US" sz="1000" b="1" dirty="0">
                <a:solidFill>
                  <a:schemeClr val="bg1"/>
                </a:solidFill>
                <a:latin typeface="Montserrat Bold"/>
                <a:ea typeface="Montserrat Bold"/>
                <a:cs typeface="Montserrat Bold"/>
                <a:sym typeface="Montserrat Bold"/>
              </a:rPr>
              <a:t>934 506</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lang="en-US" sz="1000" b="1" dirty="0">
                <a:solidFill>
                  <a:srgbClr val="FFD800"/>
                </a:solidFill>
                <a:latin typeface="Montserrat Bold"/>
                <a:ea typeface="Montserrat Bold"/>
                <a:cs typeface="Montserrat Bold"/>
                <a:sym typeface="Montserrat Bold"/>
              </a:rPr>
              <a:t>Investments made into renewable energies (€): </a:t>
            </a:r>
            <a:br>
              <a:rPr lang="en-US" sz="1000" b="1" dirty="0">
                <a:solidFill>
                  <a:srgbClr val="FFD800"/>
                </a:solidFill>
                <a:latin typeface="Montserrat Bold"/>
                <a:ea typeface="Montserrat Bold"/>
                <a:cs typeface="Montserrat Bold"/>
                <a:sym typeface="Montserrat Bold"/>
              </a:rPr>
            </a:br>
            <a:r>
              <a:rPr lang="en-US" sz="1000" b="1" dirty="0">
                <a:solidFill>
                  <a:schemeClr val="bg1"/>
                </a:solidFill>
                <a:latin typeface="Montserrat Bold"/>
                <a:ea typeface="Montserrat Bold"/>
                <a:cs typeface="Montserrat Bold"/>
                <a:sym typeface="Montserrat Bold"/>
              </a:rPr>
              <a:t>3 220 791 </a:t>
            </a:r>
          </a:p>
          <a:p>
            <a:pPr marL="285750" lvl="0" indent="-285750" algn="just">
              <a:lnSpc>
                <a:spcPts val="2520"/>
              </a:lnSpc>
              <a:spcBef>
                <a:spcPct val="0"/>
              </a:spcBef>
              <a:spcAft>
                <a:spcPts val="1200"/>
              </a:spcAft>
              <a:buFont typeface="Wingdings" panose="05000000000000000000" pitchFamily="2" charset="2"/>
              <a:buChar char="v"/>
              <a:defRPr/>
            </a:pPr>
            <a:r>
              <a:rPr lang="en-US" sz="1000" b="1" dirty="0">
                <a:solidFill>
                  <a:srgbClr val="FFD800"/>
                </a:solidFill>
                <a:latin typeface="Montserrat Bold"/>
                <a:ea typeface="Montserrat Bold"/>
                <a:cs typeface="Montserrat Bold"/>
                <a:sym typeface="Montserrat Bold"/>
              </a:rPr>
              <a:t>Upcoming investments to be made in renewable energies (€): </a:t>
            </a:r>
            <a:r>
              <a:rPr lang="en-US" sz="1000" b="1" dirty="0">
                <a:solidFill>
                  <a:schemeClr val="bg1"/>
                </a:solidFill>
                <a:latin typeface="Montserrat Bold"/>
                <a:ea typeface="Montserrat Bold"/>
                <a:cs typeface="Montserrat Bold"/>
                <a:sym typeface="Montserrat Bold"/>
              </a:rPr>
              <a:t>6 308 799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80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13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5344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751733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6652-18D3-5FE5-4871-A9139E5EE82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4533382-2745-D902-8E97-2C5BED23B86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23ED701-961C-792A-E8A1-DBEEB08CD7CF}"/>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967189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@Luca, this is not easy to read</a:t>
            </a:r>
          </a:p>
          <a:p>
            <a:r>
              <a:rPr lang="en-GB"/>
              <a:t>As you can see the most popular measure related to lighting in particular by replacing old lighting systems with </a:t>
            </a:r>
          </a:p>
          <a:p>
            <a:r>
              <a:rPr lang="en-GB"/>
              <a:t>Followed by the installation of photovoltaic panels </a:t>
            </a:r>
            <a:r>
              <a:rPr lang="en-GB">
                <a:solidFill>
                  <a:srgbClr val="FF0000"/>
                </a:solidFill>
              </a:rPr>
              <a:t>(was there any difference related to the presence of governmental incentives?)</a:t>
            </a:r>
          </a:p>
          <a:p>
            <a:r>
              <a:rPr lang="en-GB">
                <a:solidFill>
                  <a:schemeClr val="tx1"/>
                </a:solidFill>
              </a:rPr>
              <a:t>improved efficiency of spatial cooling equipment?</a:t>
            </a:r>
          </a:p>
          <a:p>
            <a:r>
              <a:rPr lang="en-GB">
                <a:solidFill>
                  <a:schemeClr val="tx1"/>
                </a:solidFill>
              </a:rPr>
              <a:t>Followed by other measures, including new generation boilers, or electric vehicles or purchase of certified electricity (let’s say some measures that don’t necessarily need long term ROI investments)</a:t>
            </a:r>
            <a:endParaRPr lang="en-GB" dirty="0">
              <a:solidFill>
                <a:schemeClr val="tx1"/>
              </a:solidFill>
            </a:endParaRPr>
          </a:p>
        </p:txBody>
      </p:sp>
    </p:spTree>
    <p:extLst>
      <p:ext uri="{BB962C8B-B14F-4D97-AF65-F5344CB8AC3E}">
        <p14:creationId xmlns:p14="http://schemas.microsoft.com/office/powerpoint/2010/main" val="2489920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In this case, after the replacement of old lighting with LED, other measures appear more popular, such as the inverters for macinery or heat recovery systems. Of course this is to be expected in plants where metals are worked at very high temperatures, which allows significant optimisation in that respect</a:t>
            </a:r>
          </a:p>
          <a:p>
            <a:r>
              <a:rPr lang="it-IT"/>
              <a:t>You might also notice that some soft measures like «upgrading skills» are indicated, which were not indicated in the previous sector of agrifood manufacturing (we don’t know whether this might have depended on specific incentives available for training)</a:t>
            </a:r>
          </a:p>
        </p:txBody>
      </p:sp>
    </p:spTree>
    <p:extLst>
      <p:ext uri="{BB962C8B-B14F-4D97-AF65-F5344CB8AC3E}">
        <p14:creationId xmlns:p14="http://schemas.microsoft.com/office/powerpoint/2010/main" val="100625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Again, LEDs win, but other sector-specific measures are taken</a:t>
            </a:r>
          </a:p>
          <a:p>
            <a:r>
              <a:rPr lang="it-IT"/>
              <a:t>In particular, when it comes on places where the main business is having people staying for the night, insulation measures are privileged, like double or triple glazing or roof and walls insulation</a:t>
            </a:r>
          </a:p>
          <a:p>
            <a:r>
              <a:rPr lang="it-IT"/>
              <a:t>Also upgraded pumps and better efficiency of cooling </a:t>
            </a:r>
          </a:p>
        </p:txBody>
      </p:sp>
    </p:spTree>
    <p:extLst>
      <p:ext uri="{BB962C8B-B14F-4D97-AF65-F5344CB8AC3E}">
        <p14:creationId xmlns:p14="http://schemas.microsoft.com/office/powerpoint/2010/main" val="202029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We may also conclude that the choices can usually be distinguished in three ain categories: technical; behavioural and contractual (technical have an immediate optimisation effect, but may be linked to long-term investments; behavioural touches upon the behaviour of managers and workers; contractual may sometimes be more opportunity based depending on specific market conditions or arrangements </a:t>
            </a:r>
            <a:endParaRPr lang="it-IT" dirty="0"/>
          </a:p>
        </p:txBody>
      </p:sp>
    </p:spTree>
    <p:extLst>
      <p:ext uri="{BB962C8B-B14F-4D97-AF65-F5344CB8AC3E}">
        <p14:creationId xmlns:p14="http://schemas.microsoft.com/office/powerpoint/2010/main" val="344546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In this case, I am not suggesting you read the details… this is just the link to the set of indicators that have been worked out in the project + the estimated impact values in terms for instance of energy saved or payback time. These indicators are also calculated distinguishing roughly between the geographical situations in north, central or southern europe. It goes without saying the photovoltaic panels may offer different performances depending on weather between Lapponia and Sicily</a:t>
            </a:r>
            <a:endParaRPr lang="it-IT" dirty="0"/>
          </a:p>
        </p:txBody>
      </p:sp>
    </p:spTree>
    <p:extLst>
      <p:ext uri="{BB962C8B-B14F-4D97-AF65-F5344CB8AC3E}">
        <p14:creationId xmlns:p14="http://schemas.microsoft.com/office/powerpoint/2010/main" val="41070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 ensure the analysis reflects real-world implementation, the attributes of each measure were drawn, where applicable, from both the energy audits (WP3) and the performance surveys (WP8). Because these two sources use different naming conventions to describe similar measures, a </a:t>
            </a:r>
            <a:r>
              <a:rPr lang="en-GB" noProof="0"/>
              <a:t>standardisation</a:t>
            </a:r>
            <a:r>
              <a:rPr lang="en-US"/>
              <a:t> process was carried out to create a </a:t>
            </a:r>
            <a:r>
              <a:rPr lang="en-US" err="1"/>
              <a:t>harmonised</a:t>
            </a:r>
            <a:r>
              <a:rPr lang="en-US"/>
              <a:t> list that could be used consistently for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350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30694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Not everyone likes going through data sheets of course, so we did some effort to identify interesting case studies that could be of inspiration. We came up with 14 of those, out of the 160 analysed and we summarised them in a leaflet which was one of the key communication tools we have used to disseminate information about the project and amplify its impact</a:t>
            </a:r>
            <a:endParaRPr lang="it-IT" dirty="0"/>
          </a:p>
        </p:txBody>
      </p:sp>
    </p:spTree>
    <p:extLst>
      <p:ext uri="{BB962C8B-B14F-4D97-AF65-F5344CB8AC3E}">
        <p14:creationId xmlns:p14="http://schemas.microsoft.com/office/powerpoint/2010/main" val="351794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A7DB3-8566-6023-1DE3-5C5FDCE6B80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C71F469-2009-30DE-1C4D-15335DD4687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D3D656-B78C-DB10-0F9D-3DF3C07895EC}"/>
              </a:ext>
            </a:extLst>
          </p:cNvPr>
          <p:cNvSpPr>
            <a:spLocks noGrp="1"/>
          </p:cNvSpPr>
          <p:nvPr>
            <p:ph type="body" idx="1"/>
          </p:nvPr>
        </p:nvSpPr>
        <p:spPr/>
        <p:txBody>
          <a:bodyPr/>
          <a:lstStyle/>
          <a:p>
            <a:r>
              <a:rPr lang="it-IT"/>
              <a:t>Not everyone likes going through data sheets of course, so we did some effort to identify interesting case studies that could be of inspiration. We came up with 14 of those, out of the 160 analysed and we summarised them in a leaflet which was one of the key communication tools we have used to disseminate information about the project and amplify its impact</a:t>
            </a:r>
            <a:endParaRPr lang="it-IT" dirty="0"/>
          </a:p>
        </p:txBody>
      </p:sp>
    </p:spTree>
    <p:extLst>
      <p:ext uri="{BB962C8B-B14F-4D97-AF65-F5344CB8AC3E}">
        <p14:creationId xmlns:p14="http://schemas.microsoft.com/office/powerpoint/2010/main" val="220842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The idea with the leaflet was to identify practices that would be applicable in different countries and contexts </a:t>
            </a:r>
          </a:p>
        </p:txBody>
      </p:sp>
    </p:spTree>
    <p:extLst>
      <p:ext uri="{BB962C8B-B14F-4D97-AF65-F5344CB8AC3E}">
        <p14:creationId xmlns:p14="http://schemas.microsoft.com/office/powerpoint/2010/main" val="3199881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8BC19-D79C-A322-D17D-88E46FF34B4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5B51BE2-3417-510A-5DC0-796F7F63151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B64C862-4FC3-101A-7B21-2E8F47B8BFA4}"/>
              </a:ext>
            </a:extLst>
          </p:cNvPr>
          <p:cNvSpPr>
            <a:spLocks noGrp="1"/>
          </p:cNvSpPr>
          <p:nvPr>
            <p:ph type="body" idx="1"/>
          </p:nvPr>
        </p:nvSpPr>
        <p:spPr/>
        <p:txBody>
          <a:bodyPr/>
          <a:lstStyle/>
          <a:p>
            <a:r>
              <a:rPr lang="it-IT" dirty="0">
                <a:solidFill>
                  <a:srgbClr val="FF0000"/>
                </a:solidFill>
              </a:rPr>
              <a:t>@luca do I </a:t>
            </a:r>
            <a:r>
              <a:rPr lang="it-IT" dirty="0" err="1">
                <a:solidFill>
                  <a:srgbClr val="FF0000"/>
                </a:solidFill>
              </a:rPr>
              <a:t>have</a:t>
            </a:r>
            <a:r>
              <a:rPr lang="it-IT" dirty="0">
                <a:solidFill>
                  <a:srgbClr val="FF0000"/>
                </a:solidFill>
              </a:rPr>
              <a:t> to </a:t>
            </a:r>
            <a:r>
              <a:rPr lang="it-IT" dirty="0" err="1">
                <a:solidFill>
                  <a:srgbClr val="FF0000"/>
                </a:solidFill>
              </a:rPr>
              <a:t>say</a:t>
            </a:r>
            <a:r>
              <a:rPr lang="it-IT" dirty="0">
                <a:solidFill>
                  <a:srgbClr val="FF0000"/>
                </a:solidFill>
              </a:rPr>
              <a:t> </a:t>
            </a:r>
            <a:r>
              <a:rPr lang="it-IT" dirty="0" err="1">
                <a:solidFill>
                  <a:srgbClr val="FF0000"/>
                </a:solidFill>
              </a:rPr>
              <a:t>something</a:t>
            </a:r>
            <a:r>
              <a:rPr lang="it-IT" dirty="0">
                <a:solidFill>
                  <a:srgbClr val="FF0000"/>
                </a:solidFill>
              </a:rPr>
              <a:t> </a:t>
            </a:r>
            <a:r>
              <a:rPr lang="it-IT" dirty="0" err="1">
                <a:solidFill>
                  <a:srgbClr val="FF0000"/>
                </a:solidFill>
              </a:rPr>
              <a:t>about</a:t>
            </a:r>
            <a:r>
              <a:rPr lang="it-IT" dirty="0">
                <a:solidFill>
                  <a:srgbClr val="FF0000"/>
                </a:solidFill>
              </a:rPr>
              <a:t> the </a:t>
            </a:r>
            <a:r>
              <a:rPr lang="it-IT" dirty="0" err="1">
                <a:solidFill>
                  <a:srgbClr val="FF0000"/>
                </a:solidFill>
              </a:rPr>
              <a:t>implementation</a:t>
            </a:r>
            <a:r>
              <a:rPr lang="it-IT" dirty="0">
                <a:solidFill>
                  <a:srgbClr val="FF0000"/>
                </a:solidFill>
              </a:rPr>
              <a:t> of the energy audits?</a:t>
            </a:r>
          </a:p>
          <a:p>
            <a:r>
              <a:rPr lang="it-IT" dirty="0">
                <a:solidFill>
                  <a:srgbClr val="FF0000"/>
                </a:solidFill>
              </a:rPr>
              <a:t>Energy audits are </a:t>
            </a:r>
            <a:r>
              <a:rPr lang="it-IT" dirty="0" err="1">
                <a:solidFill>
                  <a:srgbClr val="FF0000"/>
                </a:solidFill>
              </a:rPr>
              <a:t>anyway</a:t>
            </a:r>
            <a:r>
              <a:rPr lang="it-IT" dirty="0">
                <a:solidFill>
                  <a:srgbClr val="FF0000"/>
                </a:solidFill>
              </a:rPr>
              <a:t> </a:t>
            </a:r>
            <a:r>
              <a:rPr lang="it-IT" dirty="0" err="1">
                <a:solidFill>
                  <a:srgbClr val="FF0000"/>
                </a:solidFill>
              </a:rPr>
              <a:t>very</a:t>
            </a:r>
            <a:r>
              <a:rPr lang="it-IT" dirty="0">
                <a:solidFill>
                  <a:srgbClr val="FF0000"/>
                </a:solidFill>
              </a:rPr>
              <a:t> </a:t>
            </a:r>
            <a:r>
              <a:rPr lang="it-IT" dirty="0" err="1">
                <a:solidFill>
                  <a:srgbClr val="FF0000"/>
                </a:solidFill>
              </a:rPr>
              <a:t>useful</a:t>
            </a:r>
            <a:r>
              <a:rPr lang="it-IT" dirty="0">
                <a:solidFill>
                  <a:srgbClr val="FF0000"/>
                </a:solidFill>
              </a:rPr>
              <a:t> tools, </a:t>
            </a:r>
            <a:r>
              <a:rPr lang="it-IT" dirty="0" err="1">
                <a:solidFill>
                  <a:srgbClr val="FF0000"/>
                </a:solidFill>
              </a:rPr>
              <a:t>even</a:t>
            </a:r>
            <a:r>
              <a:rPr lang="it-IT" dirty="0">
                <a:solidFill>
                  <a:srgbClr val="FF0000"/>
                </a:solidFill>
              </a:rPr>
              <a:t> </a:t>
            </a:r>
            <a:r>
              <a:rPr lang="it-IT" dirty="0" err="1">
                <a:solidFill>
                  <a:srgbClr val="FF0000"/>
                </a:solidFill>
              </a:rPr>
              <a:t>if</a:t>
            </a:r>
            <a:r>
              <a:rPr lang="it-IT" dirty="0">
                <a:solidFill>
                  <a:srgbClr val="FF0000"/>
                </a:solidFill>
              </a:rPr>
              <a:t> no immediate action </a:t>
            </a:r>
            <a:r>
              <a:rPr lang="it-IT" dirty="0" err="1">
                <a:solidFill>
                  <a:srgbClr val="FF0000"/>
                </a:solidFill>
              </a:rPr>
              <a:t>is</a:t>
            </a:r>
            <a:r>
              <a:rPr lang="it-IT" dirty="0">
                <a:solidFill>
                  <a:srgbClr val="FF0000"/>
                </a:solidFill>
              </a:rPr>
              <a:t> </a:t>
            </a:r>
            <a:r>
              <a:rPr lang="it-IT" dirty="0" err="1">
                <a:solidFill>
                  <a:srgbClr val="FF0000"/>
                </a:solidFill>
              </a:rPr>
              <a:t>taken</a:t>
            </a:r>
            <a:r>
              <a:rPr lang="it-IT" dirty="0">
                <a:solidFill>
                  <a:srgbClr val="FF0000"/>
                </a:solidFill>
              </a:rPr>
              <a:t>, to point companies and managers to </a:t>
            </a:r>
            <a:r>
              <a:rPr lang="it-IT" dirty="0" err="1">
                <a:solidFill>
                  <a:srgbClr val="FF0000"/>
                </a:solidFill>
              </a:rPr>
              <a:t>inefficiencies</a:t>
            </a:r>
            <a:r>
              <a:rPr lang="it-IT" dirty="0">
                <a:solidFill>
                  <a:srgbClr val="FF0000"/>
                </a:solidFill>
              </a:rPr>
              <a:t> and more </a:t>
            </a:r>
            <a:r>
              <a:rPr lang="it-IT" dirty="0" err="1">
                <a:solidFill>
                  <a:srgbClr val="FF0000"/>
                </a:solidFill>
              </a:rPr>
              <a:t>importantly</a:t>
            </a:r>
            <a:r>
              <a:rPr lang="it-IT" dirty="0">
                <a:solidFill>
                  <a:srgbClr val="FF0000"/>
                </a:solidFill>
              </a:rPr>
              <a:t> to </a:t>
            </a:r>
            <a:r>
              <a:rPr lang="it-IT" dirty="0" err="1">
                <a:solidFill>
                  <a:srgbClr val="FF0000"/>
                </a:solidFill>
              </a:rPr>
              <a:t>solutions</a:t>
            </a:r>
            <a:r>
              <a:rPr lang="it-IT" dirty="0">
                <a:solidFill>
                  <a:srgbClr val="FF0000"/>
                </a:solidFill>
              </a:rPr>
              <a:t> </a:t>
            </a:r>
            <a:r>
              <a:rPr lang="it-IT" dirty="0" err="1">
                <a:solidFill>
                  <a:srgbClr val="FF0000"/>
                </a:solidFill>
              </a:rPr>
              <a:t>that</a:t>
            </a:r>
            <a:r>
              <a:rPr lang="it-IT" dirty="0">
                <a:solidFill>
                  <a:srgbClr val="FF0000"/>
                </a:solidFill>
              </a:rPr>
              <a:t> </a:t>
            </a:r>
            <a:r>
              <a:rPr lang="it-IT" dirty="0" err="1">
                <a:solidFill>
                  <a:srgbClr val="FF0000"/>
                </a:solidFill>
              </a:rPr>
              <a:t>could</a:t>
            </a:r>
            <a:r>
              <a:rPr lang="it-IT" dirty="0">
                <a:solidFill>
                  <a:srgbClr val="FF0000"/>
                </a:solidFill>
              </a:rPr>
              <a:t> </a:t>
            </a:r>
            <a:r>
              <a:rPr lang="it-IT" dirty="0" err="1">
                <a:solidFill>
                  <a:srgbClr val="FF0000"/>
                </a:solidFill>
              </a:rPr>
              <a:t>improve</a:t>
            </a:r>
            <a:r>
              <a:rPr lang="it-IT" dirty="0">
                <a:solidFill>
                  <a:srgbClr val="FF0000"/>
                </a:solidFill>
              </a:rPr>
              <a:t> </a:t>
            </a:r>
            <a:r>
              <a:rPr lang="it-IT" dirty="0" err="1">
                <a:solidFill>
                  <a:srgbClr val="FF0000"/>
                </a:solidFill>
              </a:rPr>
              <a:t>their</a:t>
            </a:r>
            <a:r>
              <a:rPr lang="it-IT" dirty="0">
                <a:solidFill>
                  <a:srgbClr val="FF0000"/>
                </a:solidFill>
              </a:rPr>
              <a:t> </a:t>
            </a:r>
          </a:p>
          <a:p>
            <a:r>
              <a:rPr lang="it-IT" dirty="0">
                <a:solidFill>
                  <a:srgbClr val="FF0000"/>
                </a:solidFill>
              </a:rPr>
              <a:t>EPI – </a:t>
            </a:r>
            <a:r>
              <a:rPr lang="it-IT" dirty="0" err="1">
                <a:solidFill>
                  <a:srgbClr val="FF0000"/>
                </a:solidFill>
              </a:rPr>
              <a:t>very</a:t>
            </a:r>
            <a:r>
              <a:rPr lang="it-IT" dirty="0">
                <a:solidFill>
                  <a:srgbClr val="FF0000"/>
                </a:solidFill>
              </a:rPr>
              <a:t> </a:t>
            </a:r>
            <a:r>
              <a:rPr lang="it-IT" dirty="0" err="1">
                <a:solidFill>
                  <a:srgbClr val="FF0000"/>
                </a:solidFill>
              </a:rPr>
              <a:t>important</a:t>
            </a:r>
            <a:r>
              <a:rPr lang="it-IT" dirty="0">
                <a:solidFill>
                  <a:srgbClr val="FF0000"/>
                </a:solidFill>
              </a:rPr>
              <a:t> to </a:t>
            </a:r>
            <a:r>
              <a:rPr lang="it-IT" dirty="0" err="1">
                <a:solidFill>
                  <a:srgbClr val="FF0000"/>
                </a:solidFill>
              </a:rPr>
              <a:t>provide</a:t>
            </a:r>
            <a:r>
              <a:rPr lang="it-IT" dirty="0">
                <a:solidFill>
                  <a:srgbClr val="FF0000"/>
                </a:solidFill>
              </a:rPr>
              <a:t> </a:t>
            </a:r>
            <a:r>
              <a:rPr lang="it-IT" dirty="0" err="1">
                <a:solidFill>
                  <a:srgbClr val="FF0000"/>
                </a:solidFill>
              </a:rPr>
              <a:t>examples</a:t>
            </a:r>
            <a:r>
              <a:rPr lang="it-IT" dirty="0">
                <a:solidFill>
                  <a:srgbClr val="FF0000"/>
                </a:solidFill>
              </a:rPr>
              <a:t> of </a:t>
            </a:r>
            <a:r>
              <a:rPr lang="it-IT" dirty="0" err="1">
                <a:solidFill>
                  <a:srgbClr val="FF0000"/>
                </a:solidFill>
              </a:rPr>
              <a:t>what</a:t>
            </a:r>
            <a:r>
              <a:rPr lang="it-IT" dirty="0">
                <a:solidFill>
                  <a:srgbClr val="FF0000"/>
                </a:solidFill>
              </a:rPr>
              <a:t> works or works best and </a:t>
            </a:r>
            <a:r>
              <a:rPr lang="it-IT" dirty="0" err="1">
                <a:solidFill>
                  <a:srgbClr val="FF0000"/>
                </a:solidFill>
              </a:rPr>
              <a:t>what</a:t>
            </a:r>
            <a:r>
              <a:rPr lang="it-IT" dirty="0">
                <a:solidFill>
                  <a:srgbClr val="FF0000"/>
                </a:solidFill>
              </a:rPr>
              <a:t> </a:t>
            </a:r>
            <a:r>
              <a:rPr lang="it-IT" dirty="0" err="1">
                <a:solidFill>
                  <a:srgbClr val="FF0000"/>
                </a:solidFill>
              </a:rPr>
              <a:t>does</a:t>
            </a:r>
            <a:r>
              <a:rPr lang="it-IT" dirty="0">
                <a:solidFill>
                  <a:srgbClr val="FF0000"/>
                </a:solidFill>
              </a:rPr>
              <a:t> </a:t>
            </a:r>
            <a:r>
              <a:rPr lang="it-IT" dirty="0" err="1">
                <a:solidFill>
                  <a:srgbClr val="FF0000"/>
                </a:solidFill>
              </a:rPr>
              <a:t>not</a:t>
            </a:r>
            <a:r>
              <a:rPr lang="it-IT" dirty="0">
                <a:solidFill>
                  <a:srgbClr val="FF0000"/>
                </a:solidFill>
              </a:rPr>
              <a:t> </a:t>
            </a:r>
            <a:r>
              <a:rPr lang="it-IT" dirty="0" err="1">
                <a:solidFill>
                  <a:srgbClr val="FF0000"/>
                </a:solidFill>
              </a:rPr>
              <a:t>also</a:t>
            </a:r>
            <a:r>
              <a:rPr lang="it-IT" dirty="0">
                <a:solidFill>
                  <a:srgbClr val="FF0000"/>
                </a:solidFill>
              </a:rPr>
              <a:t> per </a:t>
            </a:r>
            <a:r>
              <a:rPr lang="it-IT" dirty="0" err="1">
                <a:solidFill>
                  <a:srgbClr val="FF0000"/>
                </a:solidFill>
              </a:rPr>
              <a:t>type</a:t>
            </a:r>
            <a:r>
              <a:rPr lang="it-IT" dirty="0">
                <a:solidFill>
                  <a:srgbClr val="FF0000"/>
                </a:solidFill>
              </a:rPr>
              <a:t> of </a:t>
            </a:r>
            <a:r>
              <a:rPr lang="it-IT" dirty="0" err="1">
                <a:solidFill>
                  <a:srgbClr val="FF0000"/>
                </a:solidFill>
              </a:rPr>
              <a:t>sector</a:t>
            </a:r>
            <a:r>
              <a:rPr lang="it-IT" dirty="0">
                <a:solidFill>
                  <a:srgbClr val="FF0000"/>
                </a:solidFill>
              </a:rPr>
              <a:t> or </a:t>
            </a:r>
            <a:r>
              <a:rPr lang="it-IT" dirty="0" err="1">
                <a:solidFill>
                  <a:srgbClr val="FF0000"/>
                </a:solidFill>
              </a:rPr>
              <a:t>geographical</a:t>
            </a:r>
            <a:r>
              <a:rPr lang="it-IT" dirty="0">
                <a:solidFill>
                  <a:srgbClr val="FF0000"/>
                </a:solidFill>
              </a:rPr>
              <a:t> area, </a:t>
            </a:r>
            <a:r>
              <a:rPr lang="it-IT" dirty="0" err="1">
                <a:solidFill>
                  <a:srgbClr val="FF0000"/>
                </a:solidFill>
              </a:rPr>
              <a:t>including</a:t>
            </a:r>
            <a:r>
              <a:rPr lang="it-IT" dirty="0">
                <a:solidFill>
                  <a:srgbClr val="FF0000"/>
                </a:solidFill>
              </a:rPr>
              <a:t> </a:t>
            </a:r>
            <a:r>
              <a:rPr lang="it-IT" dirty="0" err="1">
                <a:solidFill>
                  <a:srgbClr val="FF0000"/>
                </a:solidFill>
              </a:rPr>
              <a:t>examples</a:t>
            </a:r>
            <a:r>
              <a:rPr lang="it-IT" dirty="0">
                <a:solidFill>
                  <a:srgbClr val="FF0000"/>
                </a:solidFill>
              </a:rPr>
              <a:t> coming from best practices</a:t>
            </a:r>
          </a:p>
          <a:p>
            <a:r>
              <a:rPr lang="it-IT" dirty="0">
                <a:solidFill>
                  <a:srgbClr val="FF0000"/>
                </a:solidFill>
              </a:rPr>
              <a:t>IMPAWATT </a:t>
            </a:r>
            <a:r>
              <a:rPr lang="it-IT" dirty="0" err="1">
                <a:solidFill>
                  <a:srgbClr val="FF0000"/>
                </a:solidFill>
              </a:rPr>
              <a:t>we</a:t>
            </a:r>
            <a:r>
              <a:rPr lang="it-IT" dirty="0">
                <a:solidFill>
                  <a:srgbClr val="FF0000"/>
                </a:solidFill>
              </a:rPr>
              <a:t> </a:t>
            </a:r>
            <a:r>
              <a:rPr lang="it-IT" dirty="0" err="1">
                <a:solidFill>
                  <a:srgbClr val="FF0000"/>
                </a:solidFill>
              </a:rPr>
              <a:t>will</a:t>
            </a:r>
            <a:r>
              <a:rPr lang="it-IT" dirty="0">
                <a:solidFill>
                  <a:srgbClr val="FF0000"/>
                </a:solidFill>
              </a:rPr>
              <a:t> </a:t>
            </a:r>
            <a:r>
              <a:rPr lang="it-IT" dirty="0" err="1">
                <a:solidFill>
                  <a:srgbClr val="FF0000"/>
                </a:solidFill>
              </a:rPr>
              <a:t>have</a:t>
            </a:r>
            <a:r>
              <a:rPr lang="it-IT" dirty="0">
                <a:solidFill>
                  <a:srgbClr val="FF0000"/>
                </a:solidFill>
              </a:rPr>
              <a:t> </a:t>
            </a:r>
            <a:r>
              <a:rPr lang="it-IT" dirty="0" err="1">
                <a:solidFill>
                  <a:srgbClr val="FF0000"/>
                </a:solidFill>
              </a:rPr>
              <a:t>another</a:t>
            </a:r>
            <a:r>
              <a:rPr lang="it-IT" dirty="0">
                <a:solidFill>
                  <a:srgbClr val="FF0000"/>
                </a:solidFill>
              </a:rPr>
              <a:t> </a:t>
            </a:r>
            <a:r>
              <a:rPr lang="it-IT" dirty="0" err="1">
                <a:solidFill>
                  <a:srgbClr val="FF0000"/>
                </a:solidFill>
              </a:rPr>
              <a:t>distinguished</a:t>
            </a:r>
            <a:r>
              <a:rPr lang="it-IT" dirty="0">
                <a:solidFill>
                  <a:srgbClr val="FF0000"/>
                </a:solidFill>
              </a:rPr>
              <a:t> speaker </a:t>
            </a:r>
            <a:r>
              <a:rPr lang="it-IT" dirty="0" err="1">
                <a:solidFill>
                  <a:srgbClr val="FF0000"/>
                </a:solidFill>
              </a:rPr>
              <a:t>illustrating</a:t>
            </a:r>
            <a:r>
              <a:rPr lang="it-IT" dirty="0">
                <a:solidFill>
                  <a:srgbClr val="FF0000"/>
                </a:solidFill>
              </a:rPr>
              <a:t> the </a:t>
            </a:r>
            <a:r>
              <a:rPr lang="it-IT" dirty="0" err="1">
                <a:solidFill>
                  <a:srgbClr val="FF0000"/>
                </a:solidFill>
              </a:rPr>
              <a:t>details</a:t>
            </a:r>
            <a:r>
              <a:rPr lang="it-IT" dirty="0">
                <a:solidFill>
                  <a:srgbClr val="FF0000"/>
                </a:solidFill>
              </a:rPr>
              <a:t> and the </a:t>
            </a:r>
            <a:r>
              <a:rPr lang="it-IT" dirty="0" err="1">
                <a:solidFill>
                  <a:srgbClr val="FF0000"/>
                </a:solidFill>
              </a:rPr>
              <a:t>most</a:t>
            </a:r>
            <a:r>
              <a:rPr lang="it-IT" dirty="0">
                <a:solidFill>
                  <a:srgbClr val="FF0000"/>
                </a:solidFill>
              </a:rPr>
              <a:t> </a:t>
            </a:r>
            <a:r>
              <a:rPr lang="it-IT" dirty="0" err="1">
                <a:solidFill>
                  <a:srgbClr val="FF0000"/>
                </a:solidFill>
              </a:rPr>
              <a:t>recent</a:t>
            </a:r>
            <a:r>
              <a:rPr lang="it-IT" dirty="0">
                <a:solidFill>
                  <a:srgbClr val="FF0000"/>
                </a:solidFill>
              </a:rPr>
              <a:t> updates</a:t>
            </a:r>
          </a:p>
        </p:txBody>
      </p:sp>
    </p:spTree>
    <p:extLst>
      <p:ext uri="{BB962C8B-B14F-4D97-AF65-F5344CB8AC3E}">
        <p14:creationId xmlns:p14="http://schemas.microsoft.com/office/powerpoint/2010/main" val="2385847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A8D5-FF53-1D36-5CAE-4E27C513ADA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B24793-E1A9-B2A4-1777-626757A0A30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A420E18-DBF4-A8C6-4501-0C6B8AD17C73}"/>
              </a:ext>
            </a:extLst>
          </p:cNvPr>
          <p:cNvSpPr>
            <a:spLocks noGrp="1"/>
          </p:cNvSpPr>
          <p:nvPr>
            <p:ph type="body" idx="1"/>
          </p:nvPr>
        </p:nvSpPr>
        <p:spPr/>
        <p:txBody>
          <a:bodyPr/>
          <a:lstStyle/>
          <a:p>
            <a:r>
              <a:rPr lang="it-IT" dirty="0">
                <a:solidFill>
                  <a:srgbClr val="FF0000"/>
                </a:solidFill>
              </a:rPr>
              <a:t>@luca do I </a:t>
            </a:r>
            <a:r>
              <a:rPr lang="it-IT" dirty="0" err="1">
                <a:solidFill>
                  <a:srgbClr val="FF0000"/>
                </a:solidFill>
              </a:rPr>
              <a:t>have</a:t>
            </a:r>
            <a:r>
              <a:rPr lang="it-IT" dirty="0">
                <a:solidFill>
                  <a:srgbClr val="FF0000"/>
                </a:solidFill>
              </a:rPr>
              <a:t> to </a:t>
            </a:r>
            <a:r>
              <a:rPr lang="it-IT" dirty="0" err="1">
                <a:solidFill>
                  <a:srgbClr val="FF0000"/>
                </a:solidFill>
              </a:rPr>
              <a:t>say</a:t>
            </a:r>
            <a:r>
              <a:rPr lang="it-IT" dirty="0">
                <a:solidFill>
                  <a:srgbClr val="FF0000"/>
                </a:solidFill>
              </a:rPr>
              <a:t> </a:t>
            </a:r>
            <a:r>
              <a:rPr lang="it-IT" dirty="0" err="1">
                <a:solidFill>
                  <a:srgbClr val="FF0000"/>
                </a:solidFill>
              </a:rPr>
              <a:t>something</a:t>
            </a:r>
            <a:r>
              <a:rPr lang="it-IT" dirty="0">
                <a:solidFill>
                  <a:srgbClr val="FF0000"/>
                </a:solidFill>
              </a:rPr>
              <a:t> </a:t>
            </a:r>
            <a:r>
              <a:rPr lang="it-IT" dirty="0" err="1">
                <a:solidFill>
                  <a:srgbClr val="FF0000"/>
                </a:solidFill>
              </a:rPr>
              <a:t>about</a:t>
            </a:r>
            <a:r>
              <a:rPr lang="it-IT" dirty="0">
                <a:solidFill>
                  <a:srgbClr val="FF0000"/>
                </a:solidFill>
              </a:rPr>
              <a:t> the </a:t>
            </a:r>
            <a:r>
              <a:rPr lang="it-IT" dirty="0" err="1">
                <a:solidFill>
                  <a:srgbClr val="FF0000"/>
                </a:solidFill>
              </a:rPr>
              <a:t>implementation</a:t>
            </a:r>
            <a:r>
              <a:rPr lang="it-IT" dirty="0">
                <a:solidFill>
                  <a:srgbClr val="FF0000"/>
                </a:solidFill>
              </a:rPr>
              <a:t> of the energy audits?</a:t>
            </a:r>
          </a:p>
          <a:p>
            <a:r>
              <a:rPr lang="it-IT" dirty="0">
                <a:solidFill>
                  <a:srgbClr val="FF0000"/>
                </a:solidFill>
              </a:rPr>
              <a:t>Energy audits are </a:t>
            </a:r>
            <a:r>
              <a:rPr lang="it-IT" dirty="0" err="1">
                <a:solidFill>
                  <a:srgbClr val="FF0000"/>
                </a:solidFill>
              </a:rPr>
              <a:t>anyway</a:t>
            </a:r>
            <a:r>
              <a:rPr lang="it-IT" dirty="0">
                <a:solidFill>
                  <a:srgbClr val="FF0000"/>
                </a:solidFill>
              </a:rPr>
              <a:t> </a:t>
            </a:r>
            <a:r>
              <a:rPr lang="it-IT" dirty="0" err="1">
                <a:solidFill>
                  <a:srgbClr val="FF0000"/>
                </a:solidFill>
              </a:rPr>
              <a:t>very</a:t>
            </a:r>
            <a:r>
              <a:rPr lang="it-IT" dirty="0">
                <a:solidFill>
                  <a:srgbClr val="FF0000"/>
                </a:solidFill>
              </a:rPr>
              <a:t> </a:t>
            </a:r>
            <a:r>
              <a:rPr lang="it-IT" dirty="0" err="1">
                <a:solidFill>
                  <a:srgbClr val="FF0000"/>
                </a:solidFill>
              </a:rPr>
              <a:t>useful</a:t>
            </a:r>
            <a:r>
              <a:rPr lang="it-IT" dirty="0">
                <a:solidFill>
                  <a:srgbClr val="FF0000"/>
                </a:solidFill>
              </a:rPr>
              <a:t> tools, </a:t>
            </a:r>
            <a:r>
              <a:rPr lang="it-IT" dirty="0" err="1">
                <a:solidFill>
                  <a:srgbClr val="FF0000"/>
                </a:solidFill>
              </a:rPr>
              <a:t>even</a:t>
            </a:r>
            <a:r>
              <a:rPr lang="it-IT" dirty="0">
                <a:solidFill>
                  <a:srgbClr val="FF0000"/>
                </a:solidFill>
              </a:rPr>
              <a:t> </a:t>
            </a:r>
            <a:r>
              <a:rPr lang="it-IT" dirty="0" err="1">
                <a:solidFill>
                  <a:srgbClr val="FF0000"/>
                </a:solidFill>
              </a:rPr>
              <a:t>if</a:t>
            </a:r>
            <a:r>
              <a:rPr lang="it-IT" dirty="0">
                <a:solidFill>
                  <a:srgbClr val="FF0000"/>
                </a:solidFill>
              </a:rPr>
              <a:t> no immediate action </a:t>
            </a:r>
            <a:r>
              <a:rPr lang="it-IT" dirty="0" err="1">
                <a:solidFill>
                  <a:srgbClr val="FF0000"/>
                </a:solidFill>
              </a:rPr>
              <a:t>is</a:t>
            </a:r>
            <a:r>
              <a:rPr lang="it-IT" dirty="0">
                <a:solidFill>
                  <a:srgbClr val="FF0000"/>
                </a:solidFill>
              </a:rPr>
              <a:t> </a:t>
            </a:r>
            <a:r>
              <a:rPr lang="it-IT" dirty="0" err="1">
                <a:solidFill>
                  <a:srgbClr val="FF0000"/>
                </a:solidFill>
              </a:rPr>
              <a:t>taken</a:t>
            </a:r>
            <a:r>
              <a:rPr lang="it-IT" dirty="0">
                <a:solidFill>
                  <a:srgbClr val="FF0000"/>
                </a:solidFill>
              </a:rPr>
              <a:t>, to point companies and managers to </a:t>
            </a:r>
            <a:r>
              <a:rPr lang="it-IT" dirty="0" err="1">
                <a:solidFill>
                  <a:srgbClr val="FF0000"/>
                </a:solidFill>
              </a:rPr>
              <a:t>inefficiencies</a:t>
            </a:r>
            <a:r>
              <a:rPr lang="it-IT" dirty="0">
                <a:solidFill>
                  <a:srgbClr val="FF0000"/>
                </a:solidFill>
              </a:rPr>
              <a:t> and more </a:t>
            </a:r>
            <a:r>
              <a:rPr lang="it-IT" dirty="0" err="1">
                <a:solidFill>
                  <a:srgbClr val="FF0000"/>
                </a:solidFill>
              </a:rPr>
              <a:t>importantly</a:t>
            </a:r>
            <a:r>
              <a:rPr lang="it-IT" dirty="0">
                <a:solidFill>
                  <a:srgbClr val="FF0000"/>
                </a:solidFill>
              </a:rPr>
              <a:t> to </a:t>
            </a:r>
            <a:r>
              <a:rPr lang="it-IT" dirty="0" err="1">
                <a:solidFill>
                  <a:srgbClr val="FF0000"/>
                </a:solidFill>
              </a:rPr>
              <a:t>solutions</a:t>
            </a:r>
            <a:r>
              <a:rPr lang="it-IT" dirty="0">
                <a:solidFill>
                  <a:srgbClr val="FF0000"/>
                </a:solidFill>
              </a:rPr>
              <a:t> </a:t>
            </a:r>
            <a:r>
              <a:rPr lang="it-IT" dirty="0" err="1">
                <a:solidFill>
                  <a:srgbClr val="FF0000"/>
                </a:solidFill>
              </a:rPr>
              <a:t>that</a:t>
            </a:r>
            <a:r>
              <a:rPr lang="it-IT" dirty="0">
                <a:solidFill>
                  <a:srgbClr val="FF0000"/>
                </a:solidFill>
              </a:rPr>
              <a:t> </a:t>
            </a:r>
            <a:r>
              <a:rPr lang="it-IT" dirty="0" err="1">
                <a:solidFill>
                  <a:srgbClr val="FF0000"/>
                </a:solidFill>
              </a:rPr>
              <a:t>could</a:t>
            </a:r>
            <a:r>
              <a:rPr lang="it-IT" dirty="0">
                <a:solidFill>
                  <a:srgbClr val="FF0000"/>
                </a:solidFill>
              </a:rPr>
              <a:t> </a:t>
            </a:r>
            <a:r>
              <a:rPr lang="it-IT" dirty="0" err="1">
                <a:solidFill>
                  <a:srgbClr val="FF0000"/>
                </a:solidFill>
              </a:rPr>
              <a:t>improve</a:t>
            </a:r>
            <a:r>
              <a:rPr lang="it-IT" dirty="0">
                <a:solidFill>
                  <a:srgbClr val="FF0000"/>
                </a:solidFill>
              </a:rPr>
              <a:t> </a:t>
            </a:r>
            <a:r>
              <a:rPr lang="it-IT" dirty="0" err="1">
                <a:solidFill>
                  <a:srgbClr val="FF0000"/>
                </a:solidFill>
              </a:rPr>
              <a:t>their</a:t>
            </a:r>
            <a:r>
              <a:rPr lang="it-IT" dirty="0">
                <a:solidFill>
                  <a:srgbClr val="FF0000"/>
                </a:solidFill>
              </a:rPr>
              <a:t> </a:t>
            </a:r>
          </a:p>
          <a:p>
            <a:r>
              <a:rPr lang="it-IT" dirty="0">
                <a:solidFill>
                  <a:srgbClr val="FF0000"/>
                </a:solidFill>
              </a:rPr>
              <a:t>EPI – </a:t>
            </a:r>
            <a:r>
              <a:rPr lang="it-IT" dirty="0" err="1">
                <a:solidFill>
                  <a:srgbClr val="FF0000"/>
                </a:solidFill>
              </a:rPr>
              <a:t>very</a:t>
            </a:r>
            <a:r>
              <a:rPr lang="it-IT" dirty="0">
                <a:solidFill>
                  <a:srgbClr val="FF0000"/>
                </a:solidFill>
              </a:rPr>
              <a:t> </a:t>
            </a:r>
            <a:r>
              <a:rPr lang="it-IT" dirty="0" err="1">
                <a:solidFill>
                  <a:srgbClr val="FF0000"/>
                </a:solidFill>
              </a:rPr>
              <a:t>important</a:t>
            </a:r>
            <a:r>
              <a:rPr lang="it-IT" dirty="0">
                <a:solidFill>
                  <a:srgbClr val="FF0000"/>
                </a:solidFill>
              </a:rPr>
              <a:t> to </a:t>
            </a:r>
            <a:r>
              <a:rPr lang="it-IT" dirty="0" err="1">
                <a:solidFill>
                  <a:srgbClr val="FF0000"/>
                </a:solidFill>
              </a:rPr>
              <a:t>provide</a:t>
            </a:r>
            <a:r>
              <a:rPr lang="it-IT" dirty="0">
                <a:solidFill>
                  <a:srgbClr val="FF0000"/>
                </a:solidFill>
              </a:rPr>
              <a:t> </a:t>
            </a:r>
            <a:r>
              <a:rPr lang="it-IT" dirty="0" err="1">
                <a:solidFill>
                  <a:srgbClr val="FF0000"/>
                </a:solidFill>
              </a:rPr>
              <a:t>examples</a:t>
            </a:r>
            <a:r>
              <a:rPr lang="it-IT" dirty="0">
                <a:solidFill>
                  <a:srgbClr val="FF0000"/>
                </a:solidFill>
              </a:rPr>
              <a:t> of </a:t>
            </a:r>
            <a:r>
              <a:rPr lang="it-IT" dirty="0" err="1">
                <a:solidFill>
                  <a:srgbClr val="FF0000"/>
                </a:solidFill>
              </a:rPr>
              <a:t>what</a:t>
            </a:r>
            <a:r>
              <a:rPr lang="it-IT" dirty="0">
                <a:solidFill>
                  <a:srgbClr val="FF0000"/>
                </a:solidFill>
              </a:rPr>
              <a:t> works or works best and </a:t>
            </a:r>
            <a:r>
              <a:rPr lang="it-IT" dirty="0" err="1">
                <a:solidFill>
                  <a:srgbClr val="FF0000"/>
                </a:solidFill>
              </a:rPr>
              <a:t>what</a:t>
            </a:r>
            <a:r>
              <a:rPr lang="it-IT" dirty="0">
                <a:solidFill>
                  <a:srgbClr val="FF0000"/>
                </a:solidFill>
              </a:rPr>
              <a:t> </a:t>
            </a:r>
            <a:r>
              <a:rPr lang="it-IT" dirty="0" err="1">
                <a:solidFill>
                  <a:srgbClr val="FF0000"/>
                </a:solidFill>
              </a:rPr>
              <a:t>does</a:t>
            </a:r>
            <a:r>
              <a:rPr lang="it-IT" dirty="0">
                <a:solidFill>
                  <a:srgbClr val="FF0000"/>
                </a:solidFill>
              </a:rPr>
              <a:t> </a:t>
            </a:r>
            <a:r>
              <a:rPr lang="it-IT" dirty="0" err="1">
                <a:solidFill>
                  <a:srgbClr val="FF0000"/>
                </a:solidFill>
              </a:rPr>
              <a:t>not</a:t>
            </a:r>
            <a:r>
              <a:rPr lang="it-IT" dirty="0">
                <a:solidFill>
                  <a:srgbClr val="FF0000"/>
                </a:solidFill>
              </a:rPr>
              <a:t> </a:t>
            </a:r>
            <a:r>
              <a:rPr lang="it-IT" dirty="0" err="1">
                <a:solidFill>
                  <a:srgbClr val="FF0000"/>
                </a:solidFill>
              </a:rPr>
              <a:t>also</a:t>
            </a:r>
            <a:r>
              <a:rPr lang="it-IT" dirty="0">
                <a:solidFill>
                  <a:srgbClr val="FF0000"/>
                </a:solidFill>
              </a:rPr>
              <a:t> per </a:t>
            </a:r>
            <a:r>
              <a:rPr lang="it-IT" dirty="0" err="1">
                <a:solidFill>
                  <a:srgbClr val="FF0000"/>
                </a:solidFill>
              </a:rPr>
              <a:t>type</a:t>
            </a:r>
            <a:r>
              <a:rPr lang="it-IT" dirty="0">
                <a:solidFill>
                  <a:srgbClr val="FF0000"/>
                </a:solidFill>
              </a:rPr>
              <a:t> of </a:t>
            </a:r>
            <a:r>
              <a:rPr lang="it-IT" dirty="0" err="1">
                <a:solidFill>
                  <a:srgbClr val="FF0000"/>
                </a:solidFill>
              </a:rPr>
              <a:t>sector</a:t>
            </a:r>
            <a:r>
              <a:rPr lang="it-IT" dirty="0">
                <a:solidFill>
                  <a:srgbClr val="FF0000"/>
                </a:solidFill>
              </a:rPr>
              <a:t> or </a:t>
            </a:r>
            <a:r>
              <a:rPr lang="it-IT" dirty="0" err="1">
                <a:solidFill>
                  <a:srgbClr val="FF0000"/>
                </a:solidFill>
              </a:rPr>
              <a:t>geographical</a:t>
            </a:r>
            <a:r>
              <a:rPr lang="it-IT" dirty="0">
                <a:solidFill>
                  <a:srgbClr val="FF0000"/>
                </a:solidFill>
              </a:rPr>
              <a:t> area, </a:t>
            </a:r>
            <a:r>
              <a:rPr lang="it-IT" dirty="0" err="1">
                <a:solidFill>
                  <a:srgbClr val="FF0000"/>
                </a:solidFill>
              </a:rPr>
              <a:t>including</a:t>
            </a:r>
            <a:r>
              <a:rPr lang="it-IT" dirty="0">
                <a:solidFill>
                  <a:srgbClr val="FF0000"/>
                </a:solidFill>
              </a:rPr>
              <a:t> </a:t>
            </a:r>
            <a:r>
              <a:rPr lang="it-IT" dirty="0" err="1">
                <a:solidFill>
                  <a:srgbClr val="FF0000"/>
                </a:solidFill>
              </a:rPr>
              <a:t>examples</a:t>
            </a:r>
            <a:r>
              <a:rPr lang="it-IT" dirty="0">
                <a:solidFill>
                  <a:srgbClr val="FF0000"/>
                </a:solidFill>
              </a:rPr>
              <a:t> coming from best practices</a:t>
            </a:r>
          </a:p>
          <a:p>
            <a:r>
              <a:rPr lang="it-IT" dirty="0">
                <a:solidFill>
                  <a:srgbClr val="FF0000"/>
                </a:solidFill>
              </a:rPr>
              <a:t>IMPAWATT </a:t>
            </a:r>
            <a:r>
              <a:rPr lang="it-IT" dirty="0" err="1">
                <a:solidFill>
                  <a:srgbClr val="FF0000"/>
                </a:solidFill>
              </a:rPr>
              <a:t>we</a:t>
            </a:r>
            <a:r>
              <a:rPr lang="it-IT" dirty="0">
                <a:solidFill>
                  <a:srgbClr val="FF0000"/>
                </a:solidFill>
              </a:rPr>
              <a:t> </a:t>
            </a:r>
            <a:r>
              <a:rPr lang="it-IT" dirty="0" err="1">
                <a:solidFill>
                  <a:srgbClr val="FF0000"/>
                </a:solidFill>
              </a:rPr>
              <a:t>will</a:t>
            </a:r>
            <a:r>
              <a:rPr lang="it-IT" dirty="0">
                <a:solidFill>
                  <a:srgbClr val="FF0000"/>
                </a:solidFill>
              </a:rPr>
              <a:t> </a:t>
            </a:r>
            <a:r>
              <a:rPr lang="it-IT" dirty="0" err="1">
                <a:solidFill>
                  <a:srgbClr val="FF0000"/>
                </a:solidFill>
              </a:rPr>
              <a:t>have</a:t>
            </a:r>
            <a:r>
              <a:rPr lang="it-IT" dirty="0">
                <a:solidFill>
                  <a:srgbClr val="FF0000"/>
                </a:solidFill>
              </a:rPr>
              <a:t> </a:t>
            </a:r>
            <a:r>
              <a:rPr lang="it-IT" dirty="0" err="1">
                <a:solidFill>
                  <a:srgbClr val="FF0000"/>
                </a:solidFill>
              </a:rPr>
              <a:t>another</a:t>
            </a:r>
            <a:r>
              <a:rPr lang="it-IT" dirty="0">
                <a:solidFill>
                  <a:srgbClr val="FF0000"/>
                </a:solidFill>
              </a:rPr>
              <a:t> </a:t>
            </a:r>
            <a:r>
              <a:rPr lang="it-IT" dirty="0" err="1">
                <a:solidFill>
                  <a:srgbClr val="FF0000"/>
                </a:solidFill>
              </a:rPr>
              <a:t>distinguished</a:t>
            </a:r>
            <a:r>
              <a:rPr lang="it-IT" dirty="0">
                <a:solidFill>
                  <a:srgbClr val="FF0000"/>
                </a:solidFill>
              </a:rPr>
              <a:t> speaker </a:t>
            </a:r>
            <a:r>
              <a:rPr lang="it-IT" dirty="0" err="1">
                <a:solidFill>
                  <a:srgbClr val="FF0000"/>
                </a:solidFill>
              </a:rPr>
              <a:t>illustrating</a:t>
            </a:r>
            <a:r>
              <a:rPr lang="it-IT" dirty="0">
                <a:solidFill>
                  <a:srgbClr val="FF0000"/>
                </a:solidFill>
              </a:rPr>
              <a:t> the </a:t>
            </a:r>
            <a:r>
              <a:rPr lang="it-IT" dirty="0" err="1">
                <a:solidFill>
                  <a:srgbClr val="FF0000"/>
                </a:solidFill>
              </a:rPr>
              <a:t>details</a:t>
            </a:r>
            <a:r>
              <a:rPr lang="it-IT" dirty="0">
                <a:solidFill>
                  <a:srgbClr val="FF0000"/>
                </a:solidFill>
              </a:rPr>
              <a:t> and the </a:t>
            </a:r>
            <a:r>
              <a:rPr lang="it-IT" dirty="0" err="1">
                <a:solidFill>
                  <a:srgbClr val="FF0000"/>
                </a:solidFill>
              </a:rPr>
              <a:t>most</a:t>
            </a:r>
            <a:r>
              <a:rPr lang="it-IT" dirty="0">
                <a:solidFill>
                  <a:srgbClr val="FF0000"/>
                </a:solidFill>
              </a:rPr>
              <a:t> </a:t>
            </a:r>
            <a:r>
              <a:rPr lang="it-IT" dirty="0" err="1">
                <a:solidFill>
                  <a:srgbClr val="FF0000"/>
                </a:solidFill>
              </a:rPr>
              <a:t>recent</a:t>
            </a:r>
            <a:r>
              <a:rPr lang="it-IT" dirty="0">
                <a:solidFill>
                  <a:srgbClr val="FF0000"/>
                </a:solidFill>
              </a:rPr>
              <a:t> updates</a:t>
            </a:r>
          </a:p>
        </p:txBody>
      </p:sp>
    </p:spTree>
    <p:extLst>
      <p:ext uri="{BB962C8B-B14F-4D97-AF65-F5344CB8AC3E}">
        <p14:creationId xmlns:p14="http://schemas.microsoft.com/office/powerpoint/2010/main" val="3959999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6D2D-736A-0148-9128-A949E50FA12A}"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2578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6D2D-736A-0148-9128-A949E50FA12A}"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974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a:extLst>
            <a:ext uri="{FF2B5EF4-FFF2-40B4-BE49-F238E27FC236}">
              <a16:creationId xmlns:a16="http://schemas.microsoft.com/office/drawing/2014/main" id="{635C452F-0DAE-004A-5780-3A70E90DDE06}"/>
            </a:ext>
          </a:extLst>
        </p:cNvPr>
        <p:cNvGrpSpPr/>
        <p:nvPr/>
      </p:nvGrpSpPr>
      <p:grpSpPr>
        <a:xfrm>
          <a:off x="0" y="0"/>
          <a:ext cx="0" cy="0"/>
          <a:chOff x="0" y="0"/>
          <a:chExt cx="0" cy="0"/>
        </a:xfrm>
      </p:grpSpPr>
      <p:sp>
        <p:nvSpPr>
          <p:cNvPr id="939" name="Google Shape;939;p82:notes">
            <a:extLst>
              <a:ext uri="{FF2B5EF4-FFF2-40B4-BE49-F238E27FC236}">
                <a16:creationId xmlns:a16="http://schemas.microsoft.com/office/drawing/2014/main" id="{B020E8D8-EB8C-F466-A3C4-0A3DE8FE98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0" name="Google Shape;940;p82:notes">
            <a:extLst>
              <a:ext uri="{FF2B5EF4-FFF2-40B4-BE49-F238E27FC236}">
                <a16:creationId xmlns:a16="http://schemas.microsoft.com/office/drawing/2014/main" id="{169F1750-44E6-BA69-1274-3380B7F39D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75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2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1" name="Google Shape;2051;p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130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2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6" name="Google Shape;2056;p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data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CBAF-2689-6F47-97B3-6AB7942C02D9}"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502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CBAF-2689-6F47-97B3-6AB7942C02D9}"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885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Moving</a:t>
            </a:r>
            <a:r>
              <a:rPr lang="it-IT"/>
              <a:t> to the </a:t>
            </a:r>
            <a:r>
              <a:rPr lang="it-IT" sz="1200" kern="1200">
                <a:solidFill>
                  <a:schemeClr val="tx1"/>
                </a:solidFill>
                <a:latin typeface="+mn-lt"/>
                <a:ea typeface="+mn-ea"/>
                <a:cs typeface="+mn-cs"/>
              </a:rPr>
              <a:t>policy </a:t>
            </a:r>
            <a:r>
              <a:rPr lang="it-IT" sz="1200" kern="1200" err="1">
                <a:solidFill>
                  <a:schemeClr val="tx1"/>
                </a:solidFill>
                <a:latin typeface="+mn-lt"/>
                <a:ea typeface="+mn-ea"/>
                <a:cs typeface="+mn-cs"/>
              </a:rPr>
              <a:t>assessment</a:t>
            </a:r>
            <a:r>
              <a:rPr lang="it-IT" sz="1200" kern="1200">
                <a:solidFill>
                  <a:schemeClr val="tx1"/>
                </a:solidFill>
                <a:latin typeface="+mn-lt"/>
                <a:ea typeface="+mn-ea"/>
                <a:cs typeface="+mn-cs"/>
              </a:rPr>
              <a:t> </a:t>
            </a:r>
            <a:r>
              <a:rPr lang="en-US" sz="1200" kern="1200">
                <a:solidFill>
                  <a:schemeClr val="tx1"/>
                </a:solidFill>
                <a:latin typeface="+mn-lt"/>
                <a:ea typeface="+mn-ea"/>
                <a:cs typeface="+mn-cs"/>
              </a:rPr>
              <a:t>21 policies and </a:t>
            </a:r>
            <a:r>
              <a:rPr lang="en-US" sz="1200" kern="1200" err="1">
                <a:solidFill>
                  <a:schemeClr val="tx1"/>
                </a:solidFill>
                <a:latin typeface="+mn-lt"/>
                <a:ea typeface="+mn-ea"/>
                <a:cs typeface="+mn-cs"/>
              </a:rPr>
              <a:t>programmes</a:t>
            </a:r>
            <a:r>
              <a:rPr lang="en-US" sz="1200" kern="1200">
                <a:solidFill>
                  <a:schemeClr val="tx1"/>
                </a:solidFill>
                <a:latin typeface="+mn-lt"/>
                <a:ea typeface="+mn-ea"/>
                <a:cs typeface="+mn-cs"/>
              </a:rPr>
              <a:t> have been identified as good practices during the project, categorized in the graph on the left and </a:t>
            </a:r>
            <a:r>
              <a:rPr lang="en-US" sz="1200" kern="1200" err="1">
                <a:solidFill>
                  <a:schemeClr val="tx1"/>
                </a:solidFill>
                <a:latin typeface="+mn-lt"/>
                <a:ea typeface="+mn-ea"/>
                <a:cs typeface="+mn-cs"/>
              </a:rPr>
              <a:t>analysed</a:t>
            </a:r>
            <a:r>
              <a:rPr lang="en-US" sz="1200" kern="1200">
                <a:solidFill>
                  <a:schemeClr val="tx1"/>
                </a:solidFill>
                <a:latin typeface="+mn-lt"/>
                <a:ea typeface="+mn-ea"/>
                <a:cs typeface="+mn-cs"/>
              </a:rPr>
              <a:t> on a detailed basis. </a:t>
            </a:r>
          </a:p>
          <a:p>
            <a:r>
              <a:rPr lang="en-US" sz="1200" kern="1200">
                <a:solidFill>
                  <a:schemeClr val="tx1"/>
                </a:solidFill>
                <a:latin typeface="+mn-lt"/>
                <a:ea typeface="+mn-ea"/>
                <a:cs typeface="+mn-cs"/>
              </a:rPr>
              <a:t>Each good practice has been assessed focusing on its performance related to six features shown in the radar chart:</a:t>
            </a:r>
          </a:p>
          <a:p>
            <a:r>
              <a:rPr lang="en-US" sz="1200" kern="1200">
                <a:solidFill>
                  <a:schemeClr val="tx1"/>
                </a:solidFill>
                <a:latin typeface="+mn-lt"/>
                <a:ea typeface="+mn-ea"/>
                <a:cs typeface="+mn-cs"/>
              </a:rPr>
              <a:t>quality of the audits, implementation of EPIAs, replicability, multiple benefits, EU or National/local funds and Energy Performance Contracts</a:t>
            </a:r>
          </a:p>
          <a:p>
            <a:endParaRPr lang="en-US" sz="1200" kern="1200">
              <a:solidFill>
                <a:schemeClr val="tx1"/>
              </a:solidFill>
              <a:latin typeface="+mn-lt"/>
              <a:ea typeface="+mn-ea"/>
              <a:cs typeface="+mn-cs"/>
            </a:endParaRPr>
          </a:p>
        </p:txBody>
      </p:sp>
      <p:sp>
        <p:nvSpPr>
          <p:cNvPr id="4" name="Segnaposto data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CBAF-2689-6F47-97B3-6AB7942C02D9}"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egnaposto numero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20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CBAF-2689-6F47-97B3-6AB7942C02D9}"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948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CBAF-2689-6F47-97B3-6AB7942C02D9}"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436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52944-E850-7D4A-AD0E-6CC9D7645AE1}"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312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52944-E850-7D4A-AD0E-6CC9D7645AE1}"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75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CBAF-2689-6F47-97B3-6AB7942C02D9}" type="datetime1">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ECE3-4FF3-E743-AEAB-B05CFE66F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40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80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534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094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2D6F-5946-C0EE-720A-97F556364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E6F60-74C3-0C8E-FFE2-E30BD3D32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25C81-5C99-221E-1DC6-6DE0638F0B41}"/>
              </a:ext>
            </a:extLst>
          </p:cNvPr>
          <p:cNvSpPr>
            <a:spLocks noGrp="1"/>
          </p:cNvSpPr>
          <p:nvPr>
            <p:ph type="body" idx="1"/>
          </p:nvPr>
        </p:nvSpPr>
        <p:spPr/>
        <p:txBody>
          <a:bodyPr/>
          <a:lstStyle/>
          <a:p>
            <a:pPr marL="0" marR="0" lvl="0" indent="0" algn="just" defTabSz="914400" rtl="0" eaLnBrk="1" fontAlgn="auto" latinLnBrk="0" hangingPunct="1">
              <a:lnSpc>
                <a:spcPts val="2520"/>
              </a:lnSpc>
              <a:spcBef>
                <a:spcPct val="0"/>
              </a:spcBef>
              <a:spcAft>
                <a:spcPts val="1200"/>
              </a:spcAft>
              <a:buClrTx/>
              <a:buSzTx/>
              <a:buFont typeface="Wingdings" panose="05000000000000000000" pitchFamily="2" charset="2"/>
              <a:buNone/>
              <a:tabLst/>
              <a:defRPr/>
            </a:pPr>
            <a:r>
              <a:rPr lang="en-US" dirty="0">
                <a:highlight>
                  <a:srgbClr val="C0504D"/>
                </a:highlight>
              </a:rPr>
              <a:t>The variation across countries mainly reflects differences in </a:t>
            </a:r>
            <a:r>
              <a:rPr lang="en-US" b="1" dirty="0">
                <a:highlight>
                  <a:srgbClr val="C0504D"/>
                </a:highlight>
              </a:rPr>
              <a:t>policy frameworks, industrial profiles, financial incentives, and levels of awareness</a:t>
            </a:r>
            <a:r>
              <a:rPr lang="en-US" dirty="0">
                <a:highlight>
                  <a:srgbClr val="C0504D"/>
                </a:highlight>
              </a:rPr>
              <a:t>. France and Italy lead due to </a:t>
            </a:r>
            <a:r>
              <a:rPr lang="en-US" b="1" dirty="0">
                <a:highlight>
                  <a:srgbClr val="C0504D"/>
                </a:highlight>
              </a:rPr>
              <a:t>strong regulatory support and mature energy efficiency programs</a:t>
            </a:r>
            <a:r>
              <a:rPr lang="en-US" dirty="0">
                <a:highlight>
                  <a:srgbClr val="C0504D"/>
                </a:highlight>
              </a:rPr>
              <a:t>, while other countries are </a:t>
            </a:r>
            <a:r>
              <a:rPr lang="en-US" b="1" dirty="0">
                <a:highlight>
                  <a:srgbClr val="C0504D"/>
                </a:highlight>
              </a:rPr>
              <a:t>still developing their national frameworks or have smaller markets</a:t>
            </a:r>
            <a:r>
              <a:rPr lang="en-US" dirty="0">
                <a:highlight>
                  <a:srgbClr val="C0504D"/>
                </a:highlight>
              </a:rPr>
              <a:t> for EEM implementation.</a:t>
            </a:r>
          </a:p>
          <a:p>
            <a:pPr marL="0" marR="0" lvl="0" indent="0" algn="just" defTabSz="914400" rtl="0" eaLnBrk="1" fontAlgn="auto" latinLnBrk="0" hangingPunct="1">
              <a:lnSpc>
                <a:spcPts val="2520"/>
              </a:lnSpc>
              <a:spcBef>
                <a:spcPct val="0"/>
              </a:spcBef>
              <a:spcAft>
                <a:spcPts val="1200"/>
              </a:spcAft>
              <a:buClrTx/>
              <a:buSzTx/>
              <a:buFont typeface="Wingdings" panose="05000000000000000000" pitchFamily="2" charset="2"/>
              <a:buNone/>
              <a:tabLst/>
              <a:defRPr/>
            </a:pPr>
            <a:endParaRPr lang="en-US" b="1" dirty="0">
              <a:solidFill>
                <a:srgbClr val="FFD800"/>
              </a:solidFill>
              <a:highlight>
                <a:srgbClr val="C0504D"/>
              </a:highlight>
              <a:latin typeface="Montserrat Bold"/>
              <a:ea typeface="Montserrat Bold"/>
              <a:cs typeface="Montserrat Bold"/>
              <a:sym typeface="Montserrat Bold"/>
            </a:endParaRPr>
          </a:p>
          <a:p>
            <a:pPr marL="0" marR="0" lvl="0" indent="0" algn="just" defTabSz="914400" rtl="0" eaLnBrk="1" fontAlgn="auto" latinLnBrk="0" hangingPunct="1">
              <a:lnSpc>
                <a:spcPts val="2520"/>
              </a:lnSpc>
              <a:spcBef>
                <a:spcPct val="0"/>
              </a:spcBef>
              <a:spcAft>
                <a:spcPts val="1200"/>
              </a:spcAft>
              <a:buClrTx/>
              <a:buSzTx/>
              <a:buFont typeface="Wingdings" panose="05000000000000000000" pitchFamily="2" charset="2"/>
              <a:buNone/>
              <a:tabLst/>
              <a:defRPr/>
            </a:pPr>
            <a:r>
              <a:rPr lang="en-US" dirty="0"/>
              <a:t>It would also be </a:t>
            </a:r>
            <a:r>
              <a:rPr lang="en-US" b="1" dirty="0"/>
              <a:t>interesting to analyze the average or median number of measures implemented per company in each country</a:t>
            </a:r>
            <a:r>
              <a:rPr lang="en-US" dirty="0"/>
              <a:t> to better understand whether the high shares (like in France and Italy) result from a </a:t>
            </a:r>
            <a:r>
              <a:rPr lang="en-US" b="1" dirty="0"/>
              <a:t>large number of active companies</a:t>
            </a:r>
            <a:r>
              <a:rPr lang="en-US" dirty="0"/>
              <a:t> or from </a:t>
            </a:r>
            <a:r>
              <a:rPr lang="en-US" b="1" dirty="0"/>
              <a:t>a few firms implementing many measures</a:t>
            </a:r>
            <a:r>
              <a:rPr lang="en-US" dirty="0"/>
              <a:t>.</a:t>
            </a:r>
            <a:endParaRPr lang="en-US" b="1" dirty="0">
              <a:solidFill>
                <a:srgbClr val="FFD800"/>
              </a:solidFill>
              <a:highlight>
                <a:srgbClr val="C0504D"/>
              </a:highlight>
              <a:latin typeface="Montserrat Bold"/>
              <a:ea typeface="Montserrat Bold"/>
              <a:cs typeface="Montserrat Bold"/>
              <a:sym typeface="Montserrat Bold"/>
            </a:endParaRPr>
          </a:p>
        </p:txBody>
      </p:sp>
      <p:sp>
        <p:nvSpPr>
          <p:cNvPr id="4" name="Slide Number Placeholder 3">
            <a:extLst>
              <a:ext uri="{FF2B5EF4-FFF2-40B4-BE49-F238E27FC236}">
                <a16:creationId xmlns:a16="http://schemas.microsoft.com/office/drawing/2014/main" id="{A7588DC3-E832-451B-47F3-A362D94E8C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1047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10DCC-25DB-CFE7-F2B3-C06C749B5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93B2D-500B-EA43-B46A-5AD1FC1F1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49915-359A-EFCB-4CF6-03DA11C634C0}"/>
              </a:ext>
            </a:extLst>
          </p:cNvPr>
          <p:cNvSpPr>
            <a:spLocks noGrp="1"/>
          </p:cNvSpPr>
          <p:nvPr>
            <p:ph type="body" idx="1"/>
          </p:nvPr>
        </p:nvSpPr>
        <p:spPr/>
        <p:txBody>
          <a:bodyPr/>
          <a:lstStyle/>
          <a:p>
            <a:r>
              <a:rPr lang="fr-FR" dirty="0"/>
              <a:t>Base réponses pour Audit : 106 dont 83 avec </a:t>
            </a:r>
            <a:r>
              <a:rPr lang="fr-FR" dirty="0" err="1"/>
              <a:t>EEMs</a:t>
            </a:r>
            <a:endParaRPr lang="fr-FR" dirty="0"/>
          </a:p>
          <a:p>
            <a:r>
              <a:rPr lang="fr-FR" dirty="0"/>
              <a:t>Base réponses pour </a:t>
            </a:r>
            <a:r>
              <a:rPr lang="fr-FR" dirty="0" err="1"/>
              <a:t>Trained</a:t>
            </a:r>
            <a:r>
              <a:rPr lang="fr-FR" dirty="0"/>
              <a:t> : 58 dont 52 avec </a:t>
            </a:r>
            <a:r>
              <a:rPr lang="fr-FR" dirty="0" err="1"/>
              <a:t>EEMs</a:t>
            </a:r>
            <a:endParaRPr lang="en-US" dirty="0"/>
          </a:p>
        </p:txBody>
      </p:sp>
      <p:sp>
        <p:nvSpPr>
          <p:cNvPr id="4" name="Slide Number Placeholder 3">
            <a:extLst>
              <a:ext uri="{FF2B5EF4-FFF2-40B4-BE49-F238E27FC236}">
                <a16:creationId xmlns:a16="http://schemas.microsoft.com/office/drawing/2014/main" id="{989F4374-119F-5AA8-B291-9AFC10DBC0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336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When</a:t>
            </a:r>
            <a:r>
              <a:rPr lang="fr-FR" dirty="0"/>
              <a:t> </a:t>
            </a:r>
            <a:r>
              <a:rPr lang="fr-FR" dirty="0" err="1"/>
              <a:t>we</a:t>
            </a:r>
            <a:r>
              <a:rPr lang="fr-FR" dirty="0"/>
              <a:t> talk about Energy Management, </a:t>
            </a:r>
            <a:r>
              <a:rPr lang="fr-FR" dirty="0" err="1"/>
              <a:t>we</a:t>
            </a:r>
            <a:r>
              <a:rPr lang="fr-FR" dirty="0"/>
              <a:t> are </a:t>
            </a:r>
            <a:r>
              <a:rPr lang="fr-FR" dirty="0" err="1"/>
              <a:t>talking</a:t>
            </a:r>
            <a:r>
              <a:rPr lang="fr-FR" dirty="0"/>
              <a:t> about </a:t>
            </a:r>
          </a:p>
          <a:p>
            <a:r>
              <a:rPr lang="en-US" dirty="0"/>
              <a:t>Energy Management (automated systems and data analysis tools to monitor, control, and </a:t>
            </a:r>
            <a:r>
              <a:rPr lang="en-US" dirty="0" err="1"/>
              <a:t>optimise</a:t>
            </a:r>
            <a:r>
              <a:rPr lang="en-US" dirty="0"/>
              <a:t> energy use)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C7CE-72F9-4893-A998-6A6DFCEFCA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350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792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421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120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7767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767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477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164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25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6047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307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009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2BC7-690B-D5CF-64F6-60065DCBAE68}"/>
              </a:ext>
            </a:extLst>
          </p:cNvPr>
          <p:cNvSpPr>
            <a:spLocks noGrp="1"/>
          </p:cNvSpPr>
          <p:nvPr>
            <p:ph type="ctrTitle"/>
          </p:nvPr>
        </p:nvSpPr>
        <p:spPr>
          <a:xfrm>
            <a:off x="2286000" y="1683545"/>
            <a:ext cx="13716000" cy="3581400"/>
          </a:xfrm>
        </p:spPr>
        <p:txBody>
          <a:bodyPr anchor="b"/>
          <a:lstStyle>
            <a:lvl1pPr algn="ctr">
              <a:defRPr sz="8100"/>
            </a:lvl1pPr>
          </a:lstStyle>
          <a:p>
            <a:r>
              <a:rPr lang="en-US"/>
              <a:t>Click to edit Master title style</a:t>
            </a:r>
            <a:endParaRPr lang="en-BE"/>
          </a:p>
        </p:txBody>
      </p:sp>
      <p:sp>
        <p:nvSpPr>
          <p:cNvPr id="3" name="Subtitle 2">
            <a:extLst>
              <a:ext uri="{FF2B5EF4-FFF2-40B4-BE49-F238E27FC236}">
                <a16:creationId xmlns:a16="http://schemas.microsoft.com/office/drawing/2014/main" id="{B63F9E1A-3267-9BBD-932E-9F565318DFA4}"/>
              </a:ext>
            </a:extLst>
          </p:cNvPr>
          <p:cNvSpPr>
            <a:spLocks noGrp="1"/>
          </p:cNvSpPr>
          <p:nvPr>
            <p:ph type="subTitle" idx="1"/>
          </p:nvPr>
        </p:nvSpPr>
        <p:spPr>
          <a:xfrm>
            <a:off x="2286000" y="5403056"/>
            <a:ext cx="13716000" cy="2483644"/>
          </a:xfrm>
        </p:spPr>
        <p:txBody>
          <a:bodyPr/>
          <a:lstStyle>
            <a:lvl1pPr marL="0" indent="0" algn="ctr">
              <a:buNone/>
              <a:defRPr sz="3240"/>
            </a:lvl1pPr>
            <a:lvl2pPr marL="617220" indent="0" algn="ctr">
              <a:buNone/>
              <a:defRPr sz="2700"/>
            </a:lvl2pPr>
            <a:lvl3pPr marL="1234440" indent="0" algn="ctr">
              <a:buNone/>
              <a:defRPr sz="2430"/>
            </a:lvl3pPr>
            <a:lvl4pPr marL="1851660" indent="0" algn="ctr">
              <a:buNone/>
              <a:defRPr sz="2160"/>
            </a:lvl4pPr>
            <a:lvl5pPr marL="2468880" indent="0" algn="ctr">
              <a:buNone/>
              <a:defRPr sz="2160"/>
            </a:lvl5pPr>
            <a:lvl6pPr marL="3086100" indent="0" algn="ctr">
              <a:buNone/>
              <a:defRPr sz="2160"/>
            </a:lvl6pPr>
            <a:lvl7pPr marL="3703320" indent="0" algn="ctr">
              <a:buNone/>
              <a:defRPr sz="2160"/>
            </a:lvl7pPr>
            <a:lvl8pPr marL="4320540" indent="0" algn="ctr">
              <a:buNone/>
              <a:defRPr sz="2160"/>
            </a:lvl8pPr>
            <a:lvl9pPr marL="4937760" indent="0" algn="ctr">
              <a:buNone/>
              <a:defRPr sz="216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CCB24669-2A77-7555-B98E-56384F1A93BA}"/>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5" name="Footer Placeholder 4">
            <a:extLst>
              <a:ext uri="{FF2B5EF4-FFF2-40B4-BE49-F238E27FC236}">
                <a16:creationId xmlns:a16="http://schemas.microsoft.com/office/drawing/2014/main" id="{5A0898F7-8DD6-503D-6169-6633B3B8E20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F07BF0F-7CF4-5DAA-C1DB-F4755D969E3A}"/>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2883263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32B99-D6A5-22CF-1438-3A66D2F1340F}"/>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1AF7EB89-FC27-2EC5-0B52-645EDC480C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B83199E1-235B-73E0-F8B6-2BE15E1C3168}"/>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5" name="Footer Placeholder 4">
            <a:extLst>
              <a:ext uri="{FF2B5EF4-FFF2-40B4-BE49-F238E27FC236}">
                <a16:creationId xmlns:a16="http://schemas.microsoft.com/office/drawing/2014/main" id="{9D0C3E4E-A805-E4AD-1CD3-870C6EBF3A6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74A64B8-A111-6696-572D-86CD39889266}"/>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4587633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867D-FF0B-BBDC-A10B-921584840523}"/>
              </a:ext>
            </a:extLst>
          </p:cNvPr>
          <p:cNvSpPr>
            <a:spLocks noGrp="1"/>
          </p:cNvSpPr>
          <p:nvPr>
            <p:ph type="title"/>
          </p:nvPr>
        </p:nvSpPr>
        <p:spPr>
          <a:xfrm>
            <a:off x="1247775" y="2564607"/>
            <a:ext cx="15773400" cy="4279106"/>
          </a:xfrm>
        </p:spPr>
        <p:txBody>
          <a:bodyPr anchor="b"/>
          <a:lstStyle>
            <a:lvl1pPr>
              <a:defRPr sz="81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7254DFDE-6DD3-1A8E-764D-64E4A32ED4B9}"/>
              </a:ext>
            </a:extLst>
          </p:cNvPr>
          <p:cNvSpPr>
            <a:spLocks noGrp="1"/>
          </p:cNvSpPr>
          <p:nvPr>
            <p:ph type="body" idx="1"/>
          </p:nvPr>
        </p:nvSpPr>
        <p:spPr>
          <a:xfrm>
            <a:off x="1247775" y="6884195"/>
            <a:ext cx="15773400" cy="2250280"/>
          </a:xfrm>
        </p:spPr>
        <p:txBody>
          <a:bodyPr/>
          <a:lstStyle>
            <a:lvl1pPr marL="0" indent="0">
              <a:buNone/>
              <a:defRPr sz="3240">
                <a:solidFill>
                  <a:schemeClr val="tx1">
                    <a:tint val="75000"/>
                  </a:schemeClr>
                </a:solidFill>
              </a:defRPr>
            </a:lvl1pPr>
            <a:lvl2pPr marL="617220" indent="0">
              <a:buNone/>
              <a:defRPr sz="2700">
                <a:solidFill>
                  <a:schemeClr val="tx1">
                    <a:tint val="75000"/>
                  </a:schemeClr>
                </a:solidFill>
              </a:defRPr>
            </a:lvl2pPr>
            <a:lvl3pPr marL="1234440" indent="0">
              <a:buNone/>
              <a:defRPr sz="2430">
                <a:solidFill>
                  <a:schemeClr val="tx1">
                    <a:tint val="75000"/>
                  </a:schemeClr>
                </a:solidFill>
              </a:defRPr>
            </a:lvl3pPr>
            <a:lvl4pPr marL="1851660" indent="0">
              <a:buNone/>
              <a:defRPr sz="2160">
                <a:solidFill>
                  <a:schemeClr val="tx1">
                    <a:tint val="75000"/>
                  </a:schemeClr>
                </a:solidFill>
              </a:defRPr>
            </a:lvl4pPr>
            <a:lvl5pPr marL="2468880" indent="0">
              <a:buNone/>
              <a:defRPr sz="2160">
                <a:solidFill>
                  <a:schemeClr val="tx1">
                    <a:tint val="75000"/>
                  </a:schemeClr>
                </a:solidFill>
              </a:defRPr>
            </a:lvl5pPr>
            <a:lvl6pPr marL="3086100" indent="0">
              <a:buNone/>
              <a:defRPr sz="2160">
                <a:solidFill>
                  <a:schemeClr val="tx1">
                    <a:tint val="75000"/>
                  </a:schemeClr>
                </a:solidFill>
              </a:defRPr>
            </a:lvl6pPr>
            <a:lvl7pPr marL="3703320" indent="0">
              <a:buNone/>
              <a:defRPr sz="2160">
                <a:solidFill>
                  <a:schemeClr val="tx1">
                    <a:tint val="75000"/>
                  </a:schemeClr>
                </a:solidFill>
              </a:defRPr>
            </a:lvl7pPr>
            <a:lvl8pPr marL="4320540" indent="0">
              <a:buNone/>
              <a:defRPr sz="2160">
                <a:solidFill>
                  <a:schemeClr val="tx1">
                    <a:tint val="75000"/>
                  </a:schemeClr>
                </a:solidFill>
              </a:defRPr>
            </a:lvl8pPr>
            <a:lvl9pPr marL="4937760" indent="0">
              <a:buNone/>
              <a:defRPr sz="21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F9ACF-02E9-19D9-4377-AE8CE9901242}"/>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5" name="Footer Placeholder 4">
            <a:extLst>
              <a:ext uri="{FF2B5EF4-FFF2-40B4-BE49-F238E27FC236}">
                <a16:creationId xmlns:a16="http://schemas.microsoft.com/office/drawing/2014/main" id="{288628B6-50A4-F3E8-73CE-0EC2F96AD44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5B523D8-3158-325B-ECB7-EA048357B5B2}"/>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4512626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CB1D-BAAE-6838-02F8-2497663D54D5}"/>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901010C6-81A9-20CC-A3FC-D793A75E8DCF}"/>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589FF861-37AE-5A12-53DB-FCFFD97D5B18}"/>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A10B54F0-557C-4CAC-183E-82F7FEAE26F1}"/>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6" name="Footer Placeholder 5">
            <a:extLst>
              <a:ext uri="{FF2B5EF4-FFF2-40B4-BE49-F238E27FC236}">
                <a16:creationId xmlns:a16="http://schemas.microsoft.com/office/drawing/2014/main" id="{22F4EA33-41CB-AA31-C565-2BAF566E897F}"/>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E56B705-339B-9415-66C0-355C1FD704F5}"/>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5999088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A706C-2C51-6C67-8A49-A44552A1140C}"/>
              </a:ext>
            </a:extLst>
          </p:cNvPr>
          <p:cNvSpPr>
            <a:spLocks noGrp="1"/>
          </p:cNvSpPr>
          <p:nvPr>
            <p:ph type="title"/>
          </p:nvPr>
        </p:nvSpPr>
        <p:spPr>
          <a:xfrm>
            <a:off x="1259682" y="547688"/>
            <a:ext cx="15773400" cy="1988345"/>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A424E12B-8975-03D3-FD16-65724E9B2A46}"/>
              </a:ext>
            </a:extLst>
          </p:cNvPr>
          <p:cNvSpPr>
            <a:spLocks noGrp="1"/>
          </p:cNvSpPr>
          <p:nvPr>
            <p:ph type="body" idx="1"/>
          </p:nvPr>
        </p:nvSpPr>
        <p:spPr>
          <a:xfrm>
            <a:off x="1259684" y="2521745"/>
            <a:ext cx="7736681" cy="1235868"/>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4" name="Content Placeholder 3">
            <a:extLst>
              <a:ext uri="{FF2B5EF4-FFF2-40B4-BE49-F238E27FC236}">
                <a16:creationId xmlns:a16="http://schemas.microsoft.com/office/drawing/2014/main" id="{16403290-4A17-E7D4-8B47-90D0739E9D05}"/>
              </a:ext>
            </a:extLst>
          </p:cNvPr>
          <p:cNvSpPr>
            <a:spLocks noGrp="1"/>
          </p:cNvSpPr>
          <p:nvPr>
            <p:ph sz="half" idx="2"/>
          </p:nvPr>
        </p:nvSpPr>
        <p:spPr>
          <a:xfrm>
            <a:off x="1259684" y="3757614"/>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2414DCF3-462D-1C23-9814-0E224D4401F7}"/>
              </a:ext>
            </a:extLst>
          </p:cNvPr>
          <p:cNvSpPr>
            <a:spLocks noGrp="1"/>
          </p:cNvSpPr>
          <p:nvPr>
            <p:ph type="body" sz="quarter" idx="3"/>
          </p:nvPr>
        </p:nvSpPr>
        <p:spPr>
          <a:xfrm>
            <a:off x="9258300" y="2521745"/>
            <a:ext cx="7774782" cy="1235868"/>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6" name="Content Placeholder 5">
            <a:extLst>
              <a:ext uri="{FF2B5EF4-FFF2-40B4-BE49-F238E27FC236}">
                <a16:creationId xmlns:a16="http://schemas.microsoft.com/office/drawing/2014/main" id="{3A756AB6-6748-5285-B495-581776549CFD}"/>
              </a:ext>
            </a:extLst>
          </p:cNvPr>
          <p:cNvSpPr>
            <a:spLocks noGrp="1"/>
          </p:cNvSpPr>
          <p:nvPr>
            <p:ph sz="quarter" idx="4"/>
          </p:nvPr>
        </p:nvSpPr>
        <p:spPr>
          <a:xfrm>
            <a:off x="9258300" y="3757614"/>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A10B21A0-5423-BD93-C72D-67C0498CFB2D}"/>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8" name="Footer Placeholder 7">
            <a:extLst>
              <a:ext uri="{FF2B5EF4-FFF2-40B4-BE49-F238E27FC236}">
                <a16:creationId xmlns:a16="http://schemas.microsoft.com/office/drawing/2014/main" id="{B92803D4-F226-EB12-152F-E80331AE74B9}"/>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8BC9F4BB-C6D4-252C-F825-2A635EE008CE}"/>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1865737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1B99-0213-4220-F4D3-F3BEDEEE9E0F}"/>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F7A9F515-37CE-1100-4808-8F4601946F78}"/>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4" name="Footer Placeholder 3">
            <a:extLst>
              <a:ext uri="{FF2B5EF4-FFF2-40B4-BE49-F238E27FC236}">
                <a16:creationId xmlns:a16="http://schemas.microsoft.com/office/drawing/2014/main" id="{5804E094-1ABF-A8DE-E425-DEA6CA1514D2}"/>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9FBBFEBB-4CA9-8FF7-BFB7-464967408BC5}"/>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61735744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CE383C-1378-A4EA-EA07-9B59A0AEE460}"/>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3" name="Footer Placeholder 2">
            <a:extLst>
              <a:ext uri="{FF2B5EF4-FFF2-40B4-BE49-F238E27FC236}">
                <a16:creationId xmlns:a16="http://schemas.microsoft.com/office/drawing/2014/main" id="{29A6884D-6C57-8506-8864-86464B13916A}"/>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D9545DC3-FF4A-5CB0-915D-C42EDA508252}"/>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2079837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32AD-D846-52C9-8239-D67C3803BB3F}"/>
              </a:ext>
            </a:extLst>
          </p:cNvPr>
          <p:cNvSpPr>
            <a:spLocks noGrp="1"/>
          </p:cNvSpPr>
          <p:nvPr>
            <p:ph type="title"/>
          </p:nvPr>
        </p:nvSpPr>
        <p:spPr>
          <a:xfrm>
            <a:off x="1259684" y="685800"/>
            <a:ext cx="5898356" cy="2400300"/>
          </a:xfrm>
        </p:spPr>
        <p:txBody>
          <a:bodyPr anchor="b"/>
          <a:lstStyle>
            <a:lvl1pPr>
              <a:defRPr sz="432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724503C0-28CD-4CF9-BD73-F3803C910D58}"/>
              </a:ext>
            </a:extLst>
          </p:cNvPr>
          <p:cNvSpPr>
            <a:spLocks noGrp="1"/>
          </p:cNvSpPr>
          <p:nvPr>
            <p:ph idx="1"/>
          </p:nvPr>
        </p:nvSpPr>
        <p:spPr>
          <a:xfrm>
            <a:off x="7774782" y="1481138"/>
            <a:ext cx="9258300" cy="7310438"/>
          </a:xfrm>
        </p:spPr>
        <p:txBody>
          <a:bodyPr/>
          <a:lstStyle>
            <a:lvl1pPr>
              <a:defRPr sz="4320"/>
            </a:lvl1pPr>
            <a:lvl2pPr>
              <a:defRPr sz="3780"/>
            </a:lvl2pPr>
            <a:lvl3pPr>
              <a:defRPr sz="324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488C6712-443F-D803-BCAC-6A4902BF48A0}"/>
              </a:ext>
            </a:extLst>
          </p:cNvPr>
          <p:cNvSpPr>
            <a:spLocks noGrp="1"/>
          </p:cNvSpPr>
          <p:nvPr>
            <p:ph type="body" sz="half" idx="2"/>
          </p:nvPr>
        </p:nvSpPr>
        <p:spPr>
          <a:xfrm>
            <a:off x="1259684" y="3086100"/>
            <a:ext cx="5898356" cy="5717382"/>
          </a:xfrm>
        </p:spPr>
        <p:txBody>
          <a:bodyPr/>
          <a:lstStyle>
            <a:lvl1pPr marL="0" indent="0">
              <a:buNone/>
              <a:defRPr sz="2160"/>
            </a:lvl1pPr>
            <a:lvl2pPr marL="617220" indent="0">
              <a:buNone/>
              <a:defRPr sz="1890"/>
            </a:lvl2pPr>
            <a:lvl3pPr marL="1234440" indent="0">
              <a:buNone/>
              <a:defRPr sz="1620"/>
            </a:lvl3pPr>
            <a:lvl4pPr marL="1851660" indent="0">
              <a:buNone/>
              <a:defRPr sz="1350"/>
            </a:lvl4pPr>
            <a:lvl5pPr marL="2468880" indent="0">
              <a:buNone/>
              <a:defRPr sz="1350"/>
            </a:lvl5pPr>
            <a:lvl6pPr marL="3086100" indent="0">
              <a:buNone/>
              <a:defRPr sz="1350"/>
            </a:lvl6pPr>
            <a:lvl7pPr marL="3703320" indent="0">
              <a:buNone/>
              <a:defRPr sz="1350"/>
            </a:lvl7pPr>
            <a:lvl8pPr marL="4320540" indent="0">
              <a:buNone/>
              <a:defRPr sz="1350"/>
            </a:lvl8pPr>
            <a:lvl9pPr marL="4937760" indent="0">
              <a:buNone/>
              <a:defRPr sz="1350"/>
            </a:lvl9pPr>
          </a:lstStyle>
          <a:p>
            <a:pPr lvl="0"/>
            <a:r>
              <a:rPr lang="en-US"/>
              <a:t>Click to edit Master text styles</a:t>
            </a:r>
          </a:p>
        </p:txBody>
      </p:sp>
      <p:sp>
        <p:nvSpPr>
          <p:cNvPr id="5" name="Date Placeholder 4">
            <a:extLst>
              <a:ext uri="{FF2B5EF4-FFF2-40B4-BE49-F238E27FC236}">
                <a16:creationId xmlns:a16="http://schemas.microsoft.com/office/drawing/2014/main" id="{152BFC49-EAFA-E21E-8D0F-308D040D4F4A}"/>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6" name="Footer Placeholder 5">
            <a:extLst>
              <a:ext uri="{FF2B5EF4-FFF2-40B4-BE49-F238E27FC236}">
                <a16:creationId xmlns:a16="http://schemas.microsoft.com/office/drawing/2014/main" id="{196DD1B3-F284-AFE4-70B9-53FCE2510109}"/>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65A00FD-AC1E-8D1B-CAF1-F8BC4CEE99A1}"/>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7662417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BFD3-102D-B7B5-6672-1376DC5FF90E}"/>
              </a:ext>
            </a:extLst>
          </p:cNvPr>
          <p:cNvSpPr>
            <a:spLocks noGrp="1"/>
          </p:cNvSpPr>
          <p:nvPr>
            <p:ph type="title"/>
          </p:nvPr>
        </p:nvSpPr>
        <p:spPr>
          <a:xfrm>
            <a:off x="1259684" y="685800"/>
            <a:ext cx="5898356" cy="2400300"/>
          </a:xfrm>
        </p:spPr>
        <p:txBody>
          <a:bodyPr anchor="b"/>
          <a:lstStyle>
            <a:lvl1pPr>
              <a:defRPr sz="432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3E402FD5-1449-1835-4D7D-B913C5DF1B8E}"/>
              </a:ext>
            </a:extLst>
          </p:cNvPr>
          <p:cNvSpPr>
            <a:spLocks noGrp="1"/>
          </p:cNvSpPr>
          <p:nvPr>
            <p:ph type="pic" idx="1"/>
          </p:nvPr>
        </p:nvSpPr>
        <p:spPr>
          <a:xfrm>
            <a:off x="7774782" y="1481138"/>
            <a:ext cx="9258300" cy="7310438"/>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BE"/>
          </a:p>
        </p:txBody>
      </p:sp>
      <p:sp>
        <p:nvSpPr>
          <p:cNvPr id="4" name="Text Placeholder 3">
            <a:extLst>
              <a:ext uri="{FF2B5EF4-FFF2-40B4-BE49-F238E27FC236}">
                <a16:creationId xmlns:a16="http://schemas.microsoft.com/office/drawing/2014/main" id="{49B724A0-C6FD-F7DB-02C7-871C52C5F2A4}"/>
              </a:ext>
            </a:extLst>
          </p:cNvPr>
          <p:cNvSpPr>
            <a:spLocks noGrp="1"/>
          </p:cNvSpPr>
          <p:nvPr>
            <p:ph type="body" sz="half" idx="2"/>
          </p:nvPr>
        </p:nvSpPr>
        <p:spPr>
          <a:xfrm>
            <a:off x="1259684" y="3086100"/>
            <a:ext cx="5898356" cy="5717382"/>
          </a:xfrm>
        </p:spPr>
        <p:txBody>
          <a:bodyPr/>
          <a:lstStyle>
            <a:lvl1pPr marL="0" indent="0">
              <a:buNone/>
              <a:defRPr sz="2160"/>
            </a:lvl1pPr>
            <a:lvl2pPr marL="617220" indent="0">
              <a:buNone/>
              <a:defRPr sz="1890"/>
            </a:lvl2pPr>
            <a:lvl3pPr marL="1234440" indent="0">
              <a:buNone/>
              <a:defRPr sz="1620"/>
            </a:lvl3pPr>
            <a:lvl4pPr marL="1851660" indent="0">
              <a:buNone/>
              <a:defRPr sz="1350"/>
            </a:lvl4pPr>
            <a:lvl5pPr marL="2468880" indent="0">
              <a:buNone/>
              <a:defRPr sz="1350"/>
            </a:lvl5pPr>
            <a:lvl6pPr marL="3086100" indent="0">
              <a:buNone/>
              <a:defRPr sz="1350"/>
            </a:lvl6pPr>
            <a:lvl7pPr marL="3703320" indent="0">
              <a:buNone/>
              <a:defRPr sz="1350"/>
            </a:lvl7pPr>
            <a:lvl8pPr marL="4320540" indent="0">
              <a:buNone/>
              <a:defRPr sz="1350"/>
            </a:lvl8pPr>
            <a:lvl9pPr marL="4937760" indent="0">
              <a:buNone/>
              <a:defRPr sz="1350"/>
            </a:lvl9pPr>
          </a:lstStyle>
          <a:p>
            <a:pPr lvl="0"/>
            <a:r>
              <a:rPr lang="en-US"/>
              <a:t>Click to edit Master text styles</a:t>
            </a:r>
          </a:p>
        </p:txBody>
      </p:sp>
      <p:sp>
        <p:nvSpPr>
          <p:cNvPr id="5" name="Date Placeholder 4">
            <a:extLst>
              <a:ext uri="{FF2B5EF4-FFF2-40B4-BE49-F238E27FC236}">
                <a16:creationId xmlns:a16="http://schemas.microsoft.com/office/drawing/2014/main" id="{508E338B-8DD0-BC32-FF0F-A48FEB91DF81}"/>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6" name="Footer Placeholder 5">
            <a:extLst>
              <a:ext uri="{FF2B5EF4-FFF2-40B4-BE49-F238E27FC236}">
                <a16:creationId xmlns:a16="http://schemas.microsoft.com/office/drawing/2014/main" id="{DA6FE055-2A44-6CBC-F9DE-181F887C0180}"/>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E096B168-4995-A16A-CBC3-18DE649F4FE8}"/>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4621427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7D2F-DBBA-25CC-C116-44D0F2E0DCC5}"/>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A0320CE3-EB7C-8A59-3BE6-6C85CA3C1D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CC1583B1-A223-71DB-BEA3-4C366973BFB3}"/>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5" name="Footer Placeholder 4">
            <a:extLst>
              <a:ext uri="{FF2B5EF4-FFF2-40B4-BE49-F238E27FC236}">
                <a16:creationId xmlns:a16="http://schemas.microsoft.com/office/drawing/2014/main" id="{07D235BD-5CC5-CDE7-C11B-1F187FF2DFC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223DD32-2ECF-3CA5-DA46-AF7443A29E3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1907145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BC756-C07B-D58A-0ED4-AA68879B85A3}"/>
              </a:ext>
            </a:extLst>
          </p:cNvPr>
          <p:cNvSpPr>
            <a:spLocks noGrp="1"/>
          </p:cNvSpPr>
          <p:nvPr>
            <p:ph type="title" orient="vert"/>
          </p:nvPr>
        </p:nvSpPr>
        <p:spPr>
          <a:xfrm>
            <a:off x="13087350" y="547687"/>
            <a:ext cx="3943350" cy="8717757"/>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628C9F13-9580-DF5D-5AD8-B63DFE71216A}"/>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4462937F-EC48-9195-9BBB-FE13D097E00B}"/>
              </a:ext>
            </a:extLst>
          </p:cNvPr>
          <p:cNvSpPr>
            <a:spLocks noGrp="1"/>
          </p:cNvSpPr>
          <p:nvPr>
            <p:ph type="dt" sz="half" idx="10"/>
          </p:nvPr>
        </p:nvSpPr>
        <p:spPr/>
        <p:txBody>
          <a:bodyPr/>
          <a:lstStyle/>
          <a:p>
            <a:fld id="{AD9E4056-6141-4350-9B5C-26E42E785DC0}" type="datetimeFigureOut">
              <a:rPr lang="en-BE" smtClean="0"/>
              <a:t>16/10/2025</a:t>
            </a:fld>
            <a:endParaRPr lang="en-BE"/>
          </a:p>
        </p:txBody>
      </p:sp>
      <p:sp>
        <p:nvSpPr>
          <p:cNvPr id="5" name="Footer Placeholder 4">
            <a:extLst>
              <a:ext uri="{FF2B5EF4-FFF2-40B4-BE49-F238E27FC236}">
                <a16:creationId xmlns:a16="http://schemas.microsoft.com/office/drawing/2014/main" id="{9802C83C-9EFF-76CA-29CA-65E462278B8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1619911-6F2E-8A5B-8B6F-9CB6221382CC}"/>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4690258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_Slide_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4DA3CFA-D567-5BE4-0073-39483CAABBD3}"/>
              </a:ext>
            </a:extLst>
          </p:cNvPr>
          <p:cNvSpPr/>
          <p:nvPr userDrawn="1"/>
        </p:nvSpPr>
        <p:spPr>
          <a:xfrm>
            <a:off x="0" y="0"/>
            <a:ext cx="18288000" cy="102999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29" name="Rechteck 28">
            <a:extLst>
              <a:ext uri="{FF2B5EF4-FFF2-40B4-BE49-F238E27FC236}">
                <a16:creationId xmlns:a16="http://schemas.microsoft.com/office/drawing/2014/main" id="{B16A7E0E-0F00-A86C-FEAC-57B71CB85AAE}"/>
              </a:ext>
            </a:extLst>
          </p:cNvPr>
          <p:cNvSpPr/>
          <p:nvPr userDrawn="1"/>
        </p:nvSpPr>
        <p:spPr>
          <a:xfrm>
            <a:off x="0" y="0"/>
            <a:ext cx="18288000" cy="10299939"/>
          </a:xfrm>
          <a:prstGeom prst="rect">
            <a:avLst/>
          </a:prstGeom>
          <a:solidFill>
            <a:schemeClr val="bg2">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6" name="Rechteck 5">
            <a:extLst>
              <a:ext uri="{FF2B5EF4-FFF2-40B4-BE49-F238E27FC236}">
                <a16:creationId xmlns:a16="http://schemas.microsoft.com/office/drawing/2014/main" id="{7FE52E63-B20E-6411-6A7C-DE456F76ED2C}"/>
              </a:ext>
            </a:extLst>
          </p:cNvPr>
          <p:cNvSpPr/>
          <p:nvPr userDrawn="1"/>
        </p:nvSpPr>
        <p:spPr>
          <a:xfrm>
            <a:off x="0" y="1"/>
            <a:ext cx="18288000" cy="208386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p>
        </p:txBody>
      </p:sp>
      <p:pic>
        <p:nvPicPr>
          <p:cNvPr id="4" name="Grafik 3">
            <a:extLst>
              <a:ext uri="{FF2B5EF4-FFF2-40B4-BE49-F238E27FC236}">
                <a16:creationId xmlns:a16="http://schemas.microsoft.com/office/drawing/2014/main" id="{1123462A-B8F3-25E5-443E-46A6CF69BC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773" y="530848"/>
            <a:ext cx="3277208" cy="963884"/>
          </a:xfrm>
          <a:prstGeom prst="rect">
            <a:avLst/>
          </a:prstGeom>
        </p:spPr>
      </p:pic>
      <p:sp>
        <p:nvSpPr>
          <p:cNvPr id="2" name="Titel 1">
            <a:extLst>
              <a:ext uri="{FF2B5EF4-FFF2-40B4-BE49-F238E27FC236}">
                <a16:creationId xmlns:a16="http://schemas.microsoft.com/office/drawing/2014/main" id="{86381579-4302-31CE-F584-7A4FDE5253D0}"/>
              </a:ext>
            </a:extLst>
          </p:cNvPr>
          <p:cNvSpPr>
            <a:spLocks noGrp="1"/>
          </p:cNvSpPr>
          <p:nvPr>
            <p:ph type="ctrTitle"/>
          </p:nvPr>
        </p:nvSpPr>
        <p:spPr>
          <a:xfrm>
            <a:off x="348773" y="2178574"/>
            <a:ext cx="15418215" cy="3807620"/>
          </a:xfrm>
        </p:spPr>
        <p:txBody>
          <a:bodyPr anchor="b">
            <a:normAutofit/>
          </a:bodyPr>
          <a:lstStyle>
            <a:lvl1pPr algn="l">
              <a:defRPr sz="6000" b="1">
                <a:solidFill>
                  <a:schemeClr val="accent1"/>
                </a:solidFill>
                <a:latin typeface="Verdana" panose="020B0604030504040204" pitchFamily="34" charset="0"/>
                <a:ea typeface="Verdana" panose="020B0604030504040204" pitchFamily="34" charset="0"/>
              </a:defRPr>
            </a:lvl1pPr>
          </a:lstStyle>
          <a:p>
            <a:endParaRPr lang="de-AT"/>
          </a:p>
        </p:txBody>
      </p:sp>
      <p:sp>
        <p:nvSpPr>
          <p:cNvPr id="3" name="Untertitel 2">
            <a:extLst>
              <a:ext uri="{FF2B5EF4-FFF2-40B4-BE49-F238E27FC236}">
                <a16:creationId xmlns:a16="http://schemas.microsoft.com/office/drawing/2014/main" id="{C6E0E9F6-D077-375F-DD09-4105285DF707}"/>
              </a:ext>
            </a:extLst>
          </p:cNvPr>
          <p:cNvSpPr>
            <a:spLocks noGrp="1"/>
          </p:cNvSpPr>
          <p:nvPr>
            <p:ph type="subTitle" idx="1"/>
          </p:nvPr>
        </p:nvSpPr>
        <p:spPr>
          <a:xfrm>
            <a:off x="348773" y="6967268"/>
            <a:ext cx="15418215" cy="2450306"/>
          </a:xfrm>
        </p:spPr>
        <p:txBody>
          <a:bodyPr>
            <a:noAutofit/>
          </a:bodyPr>
          <a:lstStyle>
            <a:lvl1pPr marL="0" indent="0" algn="l">
              <a:buNone/>
              <a:defRPr sz="3000">
                <a:solidFill>
                  <a:schemeClr val="tx1"/>
                </a:solidFill>
                <a:latin typeface="Verdana" panose="020B0604030504040204" pitchFamily="34" charset="0"/>
                <a:ea typeface="Verdana" panose="020B060403050404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de-DE"/>
          </a:p>
        </p:txBody>
      </p:sp>
      <p:cxnSp>
        <p:nvCxnSpPr>
          <p:cNvPr id="19" name="Gerader Verbinder 18">
            <a:extLst>
              <a:ext uri="{FF2B5EF4-FFF2-40B4-BE49-F238E27FC236}">
                <a16:creationId xmlns:a16="http://schemas.microsoft.com/office/drawing/2014/main" id="{42F09161-7112-A071-C9EA-9586933FDC3F}"/>
              </a:ext>
            </a:extLst>
          </p:cNvPr>
          <p:cNvCxnSpPr>
            <a:cxnSpLocks/>
          </p:cNvCxnSpPr>
          <p:nvPr userDrawn="1"/>
        </p:nvCxnSpPr>
        <p:spPr>
          <a:xfrm>
            <a:off x="348773" y="6464823"/>
            <a:ext cx="1541821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oogle Shape;18;p20">
            <a:extLst>
              <a:ext uri="{FF2B5EF4-FFF2-40B4-BE49-F238E27FC236}">
                <a16:creationId xmlns:a16="http://schemas.microsoft.com/office/drawing/2014/main" id="{15804363-C86F-AC2D-C9CD-74C58FB44774}"/>
              </a:ext>
            </a:extLst>
          </p:cNvPr>
          <p:cNvPicPr/>
          <p:nvPr userDrawn="1"/>
        </p:nvPicPr>
        <p:blipFill>
          <a:blip r:embed="rId5" cstate="screen">
            <a:extLst>
              <a:ext uri="{28A0092B-C50C-407E-A947-70E740481C1C}">
                <a14:useLocalDpi xmlns:a14="http://schemas.microsoft.com/office/drawing/2010/main"/>
              </a:ext>
            </a:extLst>
          </a:blip>
          <a:srcRect/>
          <a:stretch/>
        </p:blipFill>
        <p:spPr>
          <a:xfrm>
            <a:off x="11001240" y="596471"/>
            <a:ext cx="993570" cy="735330"/>
          </a:xfrm>
          <a:prstGeom prst="rect">
            <a:avLst/>
          </a:prstGeom>
          <a:noFill/>
          <a:ln>
            <a:noFill/>
          </a:ln>
        </p:spPr>
      </p:pic>
      <p:sp>
        <p:nvSpPr>
          <p:cNvPr id="8" name="Google Shape;19;p20">
            <a:extLst>
              <a:ext uri="{FF2B5EF4-FFF2-40B4-BE49-F238E27FC236}">
                <a16:creationId xmlns:a16="http://schemas.microsoft.com/office/drawing/2014/main" id="{95AE43D4-49AB-994F-090D-50F34FED2312}"/>
              </a:ext>
            </a:extLst>
          </p:cNvPr>
          <p:cNvSpPr txBox="1"/>
          <p:nvPr userDrawn="1"/>
        </p:nvSpPr>
        <p:spPr>
          <a:xfrm>
            <a:off x="12261931" y="420591"/>
            <a:ext cx="5677298" cy="1107358"/>
          </a:xfrm>
          <a:prstGeom prst="rect">
            <a:avLst/>
          </a:prstGeom>
          <a:noFill/>
          <a:ln>
            <a:noFill/>
          </a:ln>
        </p:spPr>
        <p:txBody>
          <a:bodyPr spcFirstLastPara="1" wrap="square" lIns="137138" tIns="68550" rIns="137138" bIns="68550" anchor="t" anchorCtr="0">
            <a:spAutoFit/>
          </a:bodyPr>
          <a:lstStyle>
            <a:defPPr>
              <a:defRPr lang="de-DE"/>
            </a:defPPr>
            <a:lvl1pPr lvl="0" algn="just">
              <a:lnSpc>
                <a:spcPct val="107000"/>
              </a:lnSpc>
              <a:spcBef>
                <a:spcPts val="600"/>
              </a:spcBef>
              <a:spcAft>
                <a:spcPts val="600"/>
              </a:spcAft>
              <a:defRPr sz="1100">
                <a:solidFill>
                  <a:schemeClr val="bg1"/>
                </a:solidFill>
                <a:effectLst/>
                <a:latin typeface="Verdana" panose="020B0604030504040204" pitchFamily="34" charset="0"/>
                <a:ea typeface="Calibri" panose="020F0502020204030204" pitchFamily="34" charset="0"/>
                <a:cs typeface="Open Sans" panose="020B0606030504020204" pitchFamily="34" charset="0"/>
              </a:defRPr>
            </a:lvl1pPr>
          </a:lstStyle>
          <a:p>
            <a:pPr lvl="0"/>
            <a:r>
              <a:rPr lang="en-GB" sz="1650" err="1">
                <a:solidFill>
                  <a:schemeClr val="tx1"/>
                </a:solidFill>
              </a:rPr>
              <a:t>KNOWnNEBs</a:t>
            </a:r>
            <a:r>
              <a:rPr lang="en-GB" sz="1650">
                <a:solidFill>
                  <a:schemeClr val="tx1"/>
                </a:solidFill>
              </a:rPr>
              <a:t> has received funding from the European Union’s LIFE21-CET-AUDITS programme under grant agreement no. 101076494.</a:t>
            </a:r>
            <a:endParaRPr lang="de-AT" sz="1650">
              <a:solidFill>
                <a:schemeClr val="tx1"/>
              </a:solidFill>
            </a:endParaRPr>
          </a:p>
        </p:txBody>
      </p:sp>
    </p:spTree>
    <p:extLst>
      <p:ext uri="{BB962C8B-B14F-4D97-AF65-F5344CB8AC3E}">
        <p14:creationId xmlns:p14="http://schemas.microsoft.com/office/powerpoint/2010/main" val="2870198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_Slide_2">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B7546B-0E18-DD8C-F32F-B63791BBED61}"/>
              </a:ext>
            </a:extLst>
          </p:cNvPr>
          <p:cNvSpPr/>
          <p:nvPr userDrawn="1"/>
        </p:nvSpPr>
        <p:spPr>
          <a:xfrm>
            <a:off x="0" y="0"/>
            <a:ext cx="18288000" cy="102999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29" name="Rechteck 28">
            <a:extLst>
              <a:ext uri="{FF2B5EF4-FFF2-40B4-BE49-F238E27FC236}">
                <a16:creationId xmlns:a16="http://schemas.microsoft.com/office/drawing/2014/main" id="{B16A7E0E-0F00-A86C-FEAC-57B71CB85AAE}"/>
              </a:ext>
            </a:extLst>
          </p:cNvPr>
          <p:cNvSpPr/>
          <p:nvPr userDrawn="1"/>
        </p:nvSpPr>
        <p:spPr>
          <a:xfrm>
            <a:off x="0" y="0"/>
            <a:ext cx="18288000" cy="10299939"/>
          </a:xfrm>
          <a:prstGeom prst="rect">
            <a:avLst/>
          </a:prstGeom>
          <a:solidFill>
            <a:schemeClr val="bg2">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6" name="Rechteck 5">
            <a:extLst>
              <a:ext uri="{FF2B5EF4-FFF2-40B4-BE49-F238E27FC236}">
                <a16:creationId xmlns:a16="http://schemas.microsoft.com/office/drawing/2014/main" id="{7FE52E63-B20E-6411-6A7C-DE456F76ED2C}"/>
              </a:ext>
            </a:extLst>
          </p:cNvPr>
          <p:cNvSpPr/>
          <p:nvPr userDrawn="1"/>
        </p:nvSpPr>
        <p:spPr>
          <a:xfrm>
            <a:off x="0" y="1"/>
            <a:ext cx="18288000" cy="208386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p>
        </p:txBody>
      </p:sp>
      <p:pic>
        <p:nvPicPr>
          <p:cNvPr id="4" name="Grafik 3">
            <a:extLst>
              <a:ext uri="{FF2B5EF4-FFF2-40B4-BE49-F238E27FC236}">
                <a16:creationId xmlns:a16="http://schemas.microsoft.com/office/drawing/2014/main" id="{1123462A-B8F3-25E5-443E-46A6CF69BC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773" y="530848"/>
            <a:ext cx="3277208" cy="963884"/>
          </a:xfrm>
          <a:prstGeom prst="rect">
            <a:avLst/>
          </a:prstGeom>
        </p:spPr>
      </p:pic>
      <p:sp>
        <p:nvSpPr>
          <p:cNvPr id="2" name="Titel 1">
            <a:extLst>
              <a:ext uri="{FF2B5EF4-FFF2-40B4-BE49-F238E27FC236}">
                <a16:creationId xmlns:a16="http://schemas.microsoft.com/office/drawing/2014/main" id="{86381579-4302-31CE-F584-7A4FDE5253D0}"/>
              </a:ext>
            </a:extLst>
          </p:cNvPr>
          <p:cNvSpPr>
            <a:spLocks noGrp="1"/>
          </p:cNvSpPr>
          <p:nvPr>
            <p:ph type="ctrTitle"/>
          </p:nvPr>
        </p:nvSpPr>
        <p:spPr>
          <a:xfrm>
            <a:off x="348773" y="2178574"/>
            <a:ext cx="15418215" cy="3807620"/>
          </a:xfrm>
        </p:spPr>
        <p:txBody>
          <a:bodyPr anchor="b">
            <a:normAutofit/>
          </a:bodyPr>
          <a:lstStyle>
            <a:lvl1pPr algn="l">
              <a:defRPr sz="6000" b="1">
                <a:solidFill>
                  <a:schemeClr val="accent1"/>
                </a:solidFill>
                <a:latin typeface="Verdana" panose="020B0604030504040204" pitchFamily="34" charset="0"/>
                <a:ea typeface="Verdana" panose="020B0604030504040204" pitchFamily="34" charset="0"/>
              </a:defRPr>
            </a:lvl1pPr>
          </a:lstStyle>
          <a:p>
            <a:endParaRPr lang="de-AT"/>
          </a:p>
        </p:txBody>
      </p:sp>
      <p:sp>
        <p:nvSpPr>
          <p:cNvPr id="3" name="Untertitel 2">
            <a:extLst>
              <a:ext uri="{FF2B5EF4-FFF2-40B4-BE49-F238E27FC236}">
                <a16:creationId xmlns:a16="http://schemas.microsoft.com/office/drawing/2014/main" id="{C6E0E9F6-D077-375F-DD09-4105285DF707}"/>
              </a:ext>
            </a:extLst>
          </p:cNvPr>
          <p:cNvSpPr>
            <a:spLocks noGrp="1"/>
          </p:cNvSpPr>
          <p:nvPr>
            <p:ph type="subTitle" idx="1"/>
          </p:nvPr>
        </p:nvSpPr>
        <p:spPr>
          <a:xfrm>
            <a:off x="348773" y="6967268"/>
            <a:ext cx="15418215" cy="2450306"/>
          </a:xfrm>
        </p:spPr>
        <p:txBody>
          <a:bodyPr>
            <a:noAutofit/>
          </a:bodyPr>
          <a:lstStyle>
            <a:lvl1pPr marL="0" indent="0" algn="l">
              <a:buNone/>
              <a:defRPr sz="3000">
                <a:solidFill>
                  <a:schemeClr val="tx1"/>
                </a:solidFill>
                <a:latin typeface="Verdana" panose="020B0604030504040204" pitchFamily="34" charset="0"/>
                <a:ea typeface="Verdana" panose="020B060403050404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de-DE"/>
          </a:p>
        </p:txBody>
      </p:sp>
      <p:cxnSp>
        <p:nvCxnSpPr>
          <p:cNvPr id="19" name="Gerader Verbinder 18">
            <a:extLst>
              <a:ext uri="{FF2B5EF4-FFF2-40B4-BE49-F238E27FC236}">
                <a16:creationId xmlns:a16="http://schemas.microsoft.com/office/drawing/2014/main" id="{42F09161-7112-A071-C9EA-9586933FDC3F}"/>
              </a:ext>
            </a:extLst>
          </p:cNvPr>
          <p:cNvCxnSpPr>
            <a:cxnSpLocks/>
          </p:cNvCxnSpPr>
          <p:nvPr userDrawn="1"/>
        </p:nvCxnSpPr>
        <p:spPr>
          <a:xfrm>
            <a:off x="348773" y="6464823"/>
            <a:ext cx="1541821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oogle Shape;18;p20">
            <a:extLst>
              <a:ext uri="{FF2B5EF4-FFF2-40B4-BE49-F238E27FC236}">
                <a16:creationId xmlns:a16="http://schemas.microsoft.com/office/drawing/2014/main" id="{15804363-C86F-AC2D-C9CD-74C58FB44774}"/>
              </a:ext>
            </a:extLst>
          </p:cNvPr>
          <p:cNvPicPr/>
          <p:nvPr userDrawn="1"/>
        </p:nvPicPr>
        <p:blipFill>
          <a:blip r:embed="rId5" cstate="screen">
            <a:extLst>
              <a:ext uri="{28A0092B-C50C-407E-A947-70E740481C1C}">
                <a14:useLocalDpi xmlns:a14="http://schemas.microsoft.com/office/drawing/2010/main"/>
              </a:ext>
            </a:extLst>
          </a:blip>
          <a:srcRect/>
          <a:stretch/>
        </p:blipFill>
        <p:spPr>
          <a:xfrm>
            <a:off x="11001240" y="596471"/>
            <a:ext cx="993570" cy="735330"/>
          </a:xfrm>
          <a:prstGeom prst="rect">
            <a:avLst/>
          </a:prstGeom>
          <a:noFill/>
          <a:ln>
            <a:noFill/>
          </a:ln>
        </p:spPr>
      </p:pic>
      <p:sp>
        <p:nvSpPr>
          <p:cNvPr id="8" name="Google Shape;19;p20">
            <a:extLst>
              <a:ext uri="{FF2B5EF4-FFF2-40B4-BE49-F238E27FC236}">
                <a16:creationId xmlns:a16="http://schemas.microsoft.com/office/drawing/2014/main" id="{95AE43D4-49AB-994F-090D-50F34FED2312}"/>
              </a:ext>
            </a:extLst>
          </p:cNvPr>
          <p:cNvSpPr txBox="1"/>
          <p:nvPr userDrawn="1"/>
        </p:nvSpPr>
        <p:spPr>
          <a:xfrm>
            <a:off x="12261931" y="420591"/>
            <a:ext cx="5677298" cy="1107358"/>
          </a:xfrm>
          <a:prstGeom prst="rect">
            <a:avLst/>
          </a:prstGeom>
          <a:noFill/>
          <a:ln>
            <a:noFill/>
          </a:ln>
        </p:spPr>
        <p:txBody>
          <a:bodyPr spcFirstLastPara="1" wrap="square" lIns="137138" tIns="68550" rIns="137138" bIns="68550" anchor="t" anchorCtr="0">
            <a:spAutoFit/>
          </a:bodyPr>
          <a:lstStyle>
            <a:defPPr>
              <a:defRPr lang="de-DE"/>
            </a:defPPr>
            <a:lvl1pPr lvl="0" algn="just">
              <a:lnSpc>
                <a:spcPct val="107000"/>
              </a:lnSpc>
              <a:spcBef>
                <a:spcPts val="600"/>
              </a:spcBef>
              <a:spcAft>
                <a:spcPts val="600"/>
              </a:spcAft>
              <a:defRPr sz="1100">
                <a:solidFill>
                  <a:schemeClr val="bg1"/>
                </a:solidFill>
                <a:effectLst/>
                <a:latin typeface="Verdana" panose="020B0604030504040204" pitchFamily="34" charset="0"/>
                <a:ea typeface="Calibri" panose="020F0502020204030204" pitchFamily="34" charset="0"/>
                <a:cs typeface="Open Sans" panose="020B0606030504020204" pitchFamily="34" charset="0"/>
              </a:defRPr>
            </a:lvl1pPr>
          </a:lstStyle>
          <a:p>
            <a:pPr lvl="0"/>
            <a:r>
              <a:rPr lang="en-GB" sz="1650" err="1">
                <a:solidFill>
                  <a:schemeClr val="tx1"/>
                </a:solidFill>
              </a:rPr>
              <a:t>KNOWnNEBs</a:t>
            </a:r>
            <a:r>
              <a:rPr lang="en-GB" sz="1650">
                <a:solidFill>
                  <a:schemeClr val="tx1"/>
                </a:solidFill>
              </a:rPr>
              <a:t> has received funding from the European Union’s LIFE21-CET-AUDITS programme under grant agreement no. 101076494.</a:t>
            </a:r>
            <a:endParaRPr lang="de-AT" sz="1650">
              <a:solidFill>
                <a:schemeClr val="tx1"/>
              </a:solidFill>
            </a:endParaRPr>
          </a:p>
        </p:txBody>
      </p:sp>
    </p:spTree>
    <p:extLst>
      <p:ext uri="{BB962C8B-B14F-4D97-AF65-F5344CB8AC3E}">
        <p14:creationId xmlns:p14="http://schemas.microsoft.com/office/powerpoint/2010/main" val="3249422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_Slide_3">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B4180EC-E04B-E94F-7DEF-E392B2DF5E0C}"/>
              </a:ext>
            </a:extLst>
          </p:cNvPr>
          <p:cNvSpPr/>
          <p:nvPr userDrawn="1"/>
        </p:nvSpPr>
        <p:spPr>
          <a:xfrm>
            <a:off x="0" y="0"/>
            <a:ext cx="18288000" cy="102999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29" name="Rechteck 28">
            <a:extLst>
              <a:ext uri="{FF2B5EF4-FFF2-40B4-BE49-F238E27FC236}">
                <a16:creationId xmlns:a16="http://schemas.microsoft.com/office/drawing/2014/main" id="{B16A7E0E-0F00-A86C-FEAC-57B71CB85AAE}"/>
              </a:ext>
            </a:extLst>
          </p:cNvPr>
          <p:cNvSpPr/>
          <p:nvPr userDrawn="1"/>
        </p:nvSpPr>
        <p:spPr>
          <a:xfrm>
            <a:off x="0" y="0"/>
            <a:ext cx="18288000" cy="10299939"/>
          </a:xfrm>
          <a:prstGeom prst="rect">
            <a:avLst/>
          </a:prstGeom>
          <a:solidFill>
            <a:schemeClr val="bg2">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6" name="Rechteck 5">
            <a:extLst>
              <a:ext uri="{FF2B5EF4-FFF2-40B4-BE49-F238E27FC236}">
                <a16:creationId xmlns:a16="http://schemas.microsoft.com/office/drawing/2014/main" id="{7FE52E63-B20E-6411-6A7C-DE456F76ED2C}"/>
              </a:ext>
            </a:extLst>
          </p:cNvPr>
          <p:cNvSpPr/>
          <p:nvPr userDrawn="1"/>
        </p:nvSpPr>
        <p:spPr>
          <a:xfrm>
            <a:off x="0" y="1"/>
            <a:ext cx="18288000" cy="208386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p>
        </p:txBody>
      </p:sp>
      <p:pic>
        <p:nvPicPr>
          <p:cNvPr id="4" name="Grafik 3">
            <a:extLst>
              <a:ext uri="{FF2B5EF4-FFF2-40B4-BE49-F238E27FC236}">
                <a16:creationId xmlns:a16="http://schemas.microsoft.com/office/drawing/2014/main" id="{1123462A-B8F3-25E5-443E-46A6CF69BC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773" y="530848"/>
            <a:ext cx="3277208" cy="963884"/>
          </a:xfrm>
          <a:prstGeom prst="rect">
            <a:avLst/>
          </a:prstGeom>
        </p:spPr>
      </p:pic>
      <p:sp>
        <p:nvSpPr>
          <p:cNvPr id="2" name="Titel 1">
            <a:extLst>
              <a:ext uri="{FF2B5EF4-FFF2-40B4-BE49-F238E27FC236}">
                <a16:creationId xmlns:a16="http://schemas.microsoft.com/office/drawing/2014/main" id="{86381579-4302-31CE-F584-7A4FDE5253D0}"/>
              </a:ext>
            </a:extLst>
          </p:cNvPr>
          <p:cNvSpPr>
            <a:spLocks noGrp="1"/>
          </p:cNvSpPr>
          <p:nvPr>
            <p:ph type="ctrTitle"/>
          </p:nvPr>
        </p:nvSpPr>
        <p:spPr>
          <a:xfrm>
            <a:off x="348773" y="2178574"/>
            <a:ext cx="15418215" cy="3807620"/>
          </a:xfrm>
        </p:spPr>
        <p:txBody>
          <a:bodyPr anchor="b">
            <a:normAutofit/>
          </a:bodyPr>
          <a:lstStyle>
            <a:lvl1pPr algn="l">
              <a:defRPr sz="6000" b="1">
                <a:solidFill>
                  <a:schemeClr val="accent1"/>
                </a:solidFill>
                <a:latin typeface="Verdana" panose="020B0604030504040204" pitchFamily="34" charset="0"/>
                <a:ea typeface="Verdana" panose="020B0604030504040204" pitchFamily="34" charset="0"/>
              </a:defRPr>
            </a:lvl1pPr>
          </a:lstStyle>
          <a:p>
            <a:endParaRPr lang="de-AT"/>
          </a:p>
        </p:txBody>
      </p:sp>
      <p:sp>
        <p:nvSpPr>
          <p:cNvPr id="3" name="Untertitel 2">
            <a:extLst>
              <a:ext uri="{FF2B5EF4-FFF2-40B4-BE49-F238E27FC236}">
                <a16:creationId xmlns:a16="http://schemas.microsoft.com/office/drawing/2014/main" id="{C6E0E9F6-D077-375F-DD09-4105285DF707}"/>
              </a:ext>
            </a:extLst>
          </p:cNvPr>
          <p:cNvSpPr>
            <a:spLocks noGrp="1"/>
          </p:cNvSpPr>
          <p:nvPr>
            <p:ph type="subTitle" idx="1"/>
          </p:nvPr>
        </p:nvSpPr>
        <p:spPr>
          <a:xfrm>
            <a:off x="348773" y="6967268"/>
            <a:ext cx="15418215" cy="2450306"/>
          </a:xfrm>
        </p:spPr>
        <p:txBody>
          <a:bodyPr>
            <a:noAutofit/>
          </a:bodyPr>
          <a:lstStyle>
            <a:lvl1pPr marL="0" indent="0" algn="l">
              <a:buNone/>
              <a:defRPr sz="3000">
                <a:solidFill>
                  <a:schemeClr val="tx1"/>
                </a:solidFill>
                <a:latin typeface="Verdana" panose="020B0604030504040204" pitchFamily="34" charset="0"/>
                <a:ea typeface="Verdana" panose="020B060403050404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de-DE"/>
          </a:p>
        </p:txBody>
      </p:sp>
      <p:cxnSp>
        <p:nvCxnSpPr>
          <p:cNvPr id="19" name="Gerader Verbinder 18">
            <a:extLst>
              <a:ext uri="{FF2B5EF4-FFF2-40B4-BE49-F238E27FC236}">
                <a16:creationId xmlns:a16="http://schemas.microsoft.com/office/drawing/2014/main" id="{42F09161-7112-A071-C9EA-9586933FDC3F}"/>
              </a:ext>
            </a:extLst>
          </p:cNvPr>
          <p:cNvCxnSpPr>
            <a:cxnSpLocks/>
          </p:cNvCxnSpPr>
          <p:nvPr userDrawn="1"/>
        </p:nvCxnSpPr>
        <p:spPr>
          <a:xfrm>
            <a:off x="348773" y="6464823"/>
            <a:ext cx="1541821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oogle Shape;18;p20">
            <a:extLst>
              <a:ext uri="{FF2B5EF4-FFF2-40B4-BE49-F238E27FC236}">
                <a16:creationId xmlns:a16="http://schemas.microsoft.com/office/drawing/2014/main" id="{15804363-C86F-AC2D-C9CD-74C58FB44774}"/>
              </a:ext>
            </a:extLst>
          </p:cNvPr>
          <p:cNvPicPr/>
          <p:nvPr userDrawn="1"/>
        </p:nvPicPr>
        <p:blipFill>
          <a:blip r:embed="rId5" cstate="screen">
            <a:extLst>
              <a:ext uri="{28A0092B-C50C-407E-A947-70E740481C1C}">
                <a14:useLocalDpi xmlns:a14="http://schemas.microsoft.com/office/drawing/2010/main"/>
              </a:ext>
            </a:extLst>
          </a:blip>
          <a:srcRect/>
          <a:stretch/>
        </p:blipFill>
        <p:spPr>
          <a:xfrm>
            <a:off x="11001240" y="596471"/>
            <a:ext cx="993570" cy="735330"/>
          </a:xfrm>
          <a:prstGeom prst="rect">
            <a:avLst/>
          </a:prstGeom>
          <a:noFill/>
          <a:ln>
            <a:noFill/>
          </a:ln>
        </p:spPr>
      </p:pic>
      <p:sp>
        <p:nvSpPr>
          <p:cNvPr id="8" name="Google Shape;19;p20">
            <a:extLst>
              <a:ext uri="{FF2B5EF4-FFF2-40B4-BE49-F238E27FC236}">
                <a16:creationId xmlns:a16="http://schemas.microsoft.com/office/drawing/2014/main" id="{95AE43D4-49AB-994F-090D-50F34FED2312}"/>
              </a:ext>
            </a:extLst>
          </p:cNvPr>
          <p:cNvSpPr txBox="1"/>
          <p:nvPr userDrawn="1"/>
        </p:nvSpPr>
        <p:spPr>
          <a:xfrm>
            <a:off x="12261931" y="420591"/>
            <a:ext cx="5677298" cy="1107358"/>
          </a:xfrm>
          <a:prstGeom prst="rect">
            <a:avLst/>
          </a:prstGeom>
          <a:noFill/>
          <a:ln>
            <a:noFill/>
          </a:ln>
        </p:spPr>
        <p:txBody>
          <a:bodyPr spcFirstLastPara="1" wrap="square" lIns="137138" tIns="68550" rIns="137138" bIns="68550" anchor="t" anchorCtr="0">
            <a:spAutoFit/>
          </a:bodyPr>
          <a:lstStyle>
            <a:defPPr>
              <a:defRPr lang="de-DE"/>
            </a:defPPr>
            <a:lvl1pPr lvl="0" algn="just">
              <a:lnSpc>
                <a:spcPct val="107000"/>
              </a:lnSpc>
              <a:spcBef>
                <a:spcPts val="600"/>
              </a:spcBef>
              <a:spcAft>
                <a:spcPts val="600"/>
              </a:spcAft>
              <a:defRPr sz="1100">
                <a:solidFill>
                  <a:schemeClr val="bg1"/>
                </a:solidFill>
                <a:effectLst/>
                <a:latin typeface="Verdana" panose="020B0604030504040204" pitchFamily="34" charset="0"/>
                <a:ea typeface="Calibri" panose="020F0502020204030204" pitchFamily="34" charset="0"/>
                <a:cs typeface="Open Sans" panose="020B0606030504020204" pitchFamily="34" charset="0"/>
              </a:defRPr>
            </a:lvl1pPr>
          </a:lstStyle>
          <a:p>
            <a:pPr lvl="0"/>
            <a:r>
              <a:rPr lang="en-GB" sz="1650" err="1">
                <a:solidFill>
                  <a:schemeClr val="tx1"/>
                </a:solidFill>
              </a:rPr>
              <a:t>KNOWnNEBs</a:t>
            </a:r>
            <a:r>
              <a:rPr lang="en-GB" sz="1650">
                <a:solidFill>
                  <a:schemeClr val="tx1"/>
                </a:solidFill>
              </a:rPr>
              <a:t> has received funding from the European Union’s LIFE21-CET-AUDITS programme under grant agreement no. 101076494.</a:t>
            </a:r>
            <a:endParaRPr lang="de-AT" sz="1650">
              <a:solidFill>
                <a:schemeClr val="tx1"/>
              </a:solidFill>
            </a:endParaRPr>
          </a:p>
        </p:txBody>
      </p:sp>
    </p:spTree>
    <p:extLst>
      <p:ext uri="{BB962C8B-B14F-4D97-AF65-F5344CB8AC3E}">
        <p14:creationId xmlns:p14="http://schemas.microsoft.com/office/powerpoint/2010/main" val="1884783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_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9D495-E3D7-9D5F-1377-71CFE0CB2A8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7E9B821-E313-2AF4-5487-F5A78666707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014636A7-53B7-29B7-B384-E41372599D80}"/>
              </a:ext>
            </a:extLst>
          </p:cNvPr>
          <p:cNvSpPr>
            <a:spLocks noGrp="1"/>
          </p:cNvSpPr>
          <p:nvPr>
            <p:ph type="dt" sz="half" idx="10"/>
          </p:nvPr>
        </p:nvSpPr>
        <p:spPr/>
        <p:txBody>
          <a:bodyPr/>
          <a:lstStyle/>
          <a:p>
            <a:fld id="{E19DDAA4-AC4C-4D90-92C8-4A7FF02C4B87}" type="datetimeFigureOut">
              <a:rPr lang="de-AT" smtClean="0"/>
              <a:t>16.10.2025</a:t>
            </a:fld>
            <a:endParaRPr lang="de-AT"/>
          </a:p>
        </p:txBody>
      </p:sp>
      <p:sp>
        <p:nvSpPr>
          <p:cNvPr id="5" name="Fußzeilenplatzhalter 4">
            <a:extLst>
              <a:ext uri="{FF2B5EF4-FFF2-40B4-BE49-F238E27FC236}">
                <a16:creationId xmlns:a16="http://schemas.microsoft.com/office/drawing/2014/main" id="{9E362C48-4FEA-5088-4FC3-E080B92C404D}"/>
              </a:ext>
            </a:extLst>
          </p:cNvPr>
          <p:cNvSpPr>
            <a:spLocks noGrp="1"/>
          </p:cNvSpPr>
          <p:nvPr>
            <p:ph type="ftr" sz="quarter" idx="11"/>
          </p:nvPr>
        </p:nvSpPr>
        <p:spPr/>
        <p:txBody>
          <a:bodyPr/>
          <a:lstStyle/>
          <a:p>
            <a:r>
              <a:rPr lang="de-DE"/>
              <a:t>FINAL CONFERENCE EE4SMEs (</a:t>
            </a:r>
            <a:r>
              <a:rPr lang="de-DE" err="1"/>
              <a:t>Oct</a:t>
            </a:r>
            <a:r>
              <a:rPr lang="de-DE"/>
              <a:t>. 16th 2025 / </a:t>
            </a:r>
            <a:r>
              <a:rPr lang="de-DE" err="1"/>
              <a:t>Bruessel</a:t>
            </a:r>
            <a:r>
              <a:rPr lang="de-DE"/>
              <a:t>) </a:t>
            </a:r>
            <a:endParaRPr lang="de-AT"/>
          </a:p>
          <a:p>
            <a:endParaRPr lang="de-AT"/>
          </a:p>
        </p:txBody>
      </p:sp>
      <p:sp>
        <p:nvSpPr>
          <p:cNvPr id="6" name="Foliennummernplatzhalter 5">
            <a:extLst>
              <a:ext uri="{FF2B5EF4-FFF2-40B4-BE49-F238E27FC236}">
                <a16:creationId xmlns:a16="http://schemas.microsoft.com/office/drawing/2014/main" id="{2FDD61EA-D5FF-C6DC-095A-A7EA6BF76F35}"/>
              </a:ext>
            </a:extLst>
          </p:cNvPr>
          <p:cNvSpPr>
            <a:spLocks noGrp="1"/>
          </p:cNvSpPr>
          <p:nvPr>
            <p:ph type="sldNum" sz="quarter" idx="12"/>
          </p:nvPr>
        </p:nvSpPr>
        <p:spPr/>
        <p:txBody>
          <a:bodyPr/>
          <a:lstStyle/>
          <a:p>
            <a:fld id="{C474770E-193D-4931-BB0D-02C9501FDD8E}" type="slidenum">
              <a:rPr lang="de-AT" smtClean="0"/>
              <a:t>‹#›</a:t>
            </a:fld>
            <a:endParaRPr lang="de-AT"/>
          </a:p>
        </p:txBody>
      </p:sp>
    </p:spTree>
    <p:extLst>
      <p:ext uri="{BB962C8B-B14F-4D97-AF65-F5344CB8AC3E}">
        <p14:creationId xmlns:p14="http://schemas.microsoft.com/office/powerpoint/2010/main" val="804351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uble_Contnet_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9D495-E3D7-9D5F-1377-71CFE0CB2A8C}"/>
              </a:ext>
            </a:extLst>
          </p:cNvPr>
          <p:cNvSpPr>
            <a:spLocks noGrp="1"/>
          </p:cNvSpPr>
          <p:nvPr>
            <p:ph type="title"/>
          </p:nvPr>
        </p:nvSpPr>
        <p:spPr>
          <a:xfrm>
            <a:off x="485775" y="270275"/>
            <a:ext cx="17316450" cy="1238249"/>
          </a:xfrm>
        </p:spPr>
        <p:txBody>
          <a:bodyPr/>
          <a:lstStyle>
            <a:lvl1pPr>
              <a:defRPr b="1">
                <a:solidFill>
                  <a:schemeClr val="accent1"/>
                </a:solidFill>
              </a:defRPr>
            </a:lvl1pPr>
          </a:lstStyle>
          <a:p>
            <a:r>
              <a:rPr lang="de-DE"/>
              <a:t>Mastertitelformat bearbeiten</a:t>
            </a:r>
            <a:endParaRPr lang="de-AT"/>
          </a:p>
        </p:txBody>
      </p:sp>
      <p:sp>
        <p:nvSpPr>
          <p:cNvPr id="3" name="Inhaltsplatzhalter 2">
            <a:extLst>
              <a:ext uri="{FF2B5EF4-FFF2-40B4-BE49-F238E27FC236}">
                <a16:creationId xmlns:a16="http://schemas.microsoft.com/office/drawing/2014/main" id="{D7E9B821-E313-2AF4-5487-F5A78666707D}"/>
              </a:ext>
            </a:extLst>
          </p:cNvPr>
          <p:cNvSpPr>
            <a:spLocks noGrp="1"/>
          </p:cNvSpPr>
          <p:nvPr>
            <p:ph idx="1"/>
          </p:nvPr>
        </p:nvSpPr>
        <p:spPr>
          <a:xfrm>
            <a:off x="485775" y="2041926"/>
            <a:ext cx="8401050" cy="7223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014636A7-53B7-29B7-B384-E41372599D80}"/>
              </a:ext>
            </a:extLst>
          </p:cNvPr>
          <p:cNvSpPr>
            <a:spLocks noGrp="1"/>
          </p:cNvSpPr>
          <p:nvPr>
            <p:ph type="dt" sz="half" idx="10"/>
          </p:nvPr>
        </p:nvSpPr>
        <p:spPr/>
        <p:txBody>
          <a:bodyPr/>
          <a:lstStyle/>
          <a:p>
            <a:fld id="{E19DDAA4-AC4C-4D90-92C8-4A7FF02C4B87}" type="datetimeFigureOut">
              <a:rPr lang="de-AT" smtClean="0"/>
              <a:t>16.10.2025</a:t>
            </a:fld>
            <a:endParaRPr lang="de-AT"/>
          </a:p>
        </p:txBody>
      </p:sp>
      <p:sp>
        <p:nvSpPr>
          <p:cNvPr id="5" name="Fußzeilenplatzhalter 4">
            <a:extLst>
              <a:ext uri="{FF2B5EF4-FFF2-40B4-BE49-F238E27FC236}">
                <a16:creationId xmlns:a16="http://schemas.microsoft.com/office/drawing/2014/main" id="{9E362C48-4FEA-5088-4FC3-E080B92C404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FDD61EA-D5FF-C6DC-095A-A7EA6BF76F35}"/>
              </a:ext>
            </a:extLst>
          </p:cNvPr>
          <p:cNvSpPr>
            <a:spLocks noGrp="1"/>
          </p:cNvSpPr>
          <p:nvPr>
            <p:ph type="sldNum" sz="quarter" idx="12"/>
          </p:nvPr>
        </p:nvSpPr>
        <p:spPr/>
        <p:txBody>
          <a:bodyPr/>
          <a:lstStyle/>
          <a:p>
            <a:fld id="{C474770E-193D-4931-BB0D-02C9501FDD8E}" type="slidenum">
              <a:rPr lang="de-AT" smtClean="0"/>
              <a:t>‹#›</a:t>
            </a:fld>
            <a:endParaRPr lang="de-AT"/>
          </a:p>
        </p:txBody>
      </p:sp>
      <p:sp>
        <p:nvSpPr>
          <p:cNvPr id="8" name="Inhaltsplatzhalter 2">
            <a:extLst>
              <a:ext uri="{FF2B5EF4-FFF2-40B4-BE49-F238E27FC236}">
                <a16:creationId xmlns:a16="http://schemas.microsoft.com/office/drawing/2014/main" id="{6BF89646-00A8-9857-3D7F-96BAC28D180E}"/>
              </a:ext>
            </a:extLst>
          </p:cNvPr>
          <p:cNvSpPr>
            <a:spLocks noGrp="1"/>
          </p:cNvSpPr>
          <p:nvPr>
            <p:ph idx="13"/>
          </p:nvPr>
        </p:nvSpPr>
        <p:spPr>
          <a:xfrm>
            <a:off x="9401175" y="2041926"/>
            <a:ext cx="8401050" cy="7223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920663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ly_Logo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08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07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lide_Photo_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9D495-E3D7-9D5F-1377-71CFE0CB2A8C}"/>
              </a:ext>
            </a:extLst>
          </p:cNvPr>
          <p:cNvSpPr>
            <a:spLocks noGrp="1"/>
          </p:cNvSpPr>
          <p:nvPr>
            <p:ph type="title"/>
          </p:nvPr>
        </p:nvSpPr>
        <p:spPr>
          <a:xfrm>
            <a:off x="7383567" y="270275"/>
            <a:ext cx="10418658" cy="1238249"/>
          </a:xfrm>
        </p:spPr>
        <p:txBody>
          <a:bodyPr>
            <a:normAutofit/>
          </a:bodyPr>
          <a:lstStyle>
            <a:lvl1pPr>
              <a:defRPr sz="3600" b="1"/>
            </a:lvl1pPr>
          </a:lstStyle>
          <a:p>
            <a:r>
              <a:rPr lang="de-DE"/>
              <a:t>Mastertitelformat bearbeiten</a:t>
            </a:r>
            <a:endParaRPr lang="de-AT"/>
          </a:p>
        </p:txBody>
      </p:sp>
      <p:sp>
        <p:nvSpPr>
          <p:cNvPr id="9" name="Textplatzhalter 8">
            <a:extLst>
              <a:ext uri="{FF2B5EF4-FFF2-40B4-BE49-F238E27FC236}">
                <a16:creationId xmlns:a16="http://schemas.microsoft.com/office/drawing/2014/main" id="{38ECDCFC-9E75-D625-1440-F013C62DF1F5}"/>
              </a:ext>
            </a:extLst>
          </p:cNvPr>
          <p:cNvSpPr>
            <a:spLocks noGrp="1"/>
          </p:cNvSpPr>
          <p:nvPr>
            <p:ph type="body" sz="quarter" idx="14"/>
          </p:nvPr>
        </p:nvSpPr>
        <p:spPr>
          <a:xfrm>
            <a:off x="7384257" y="1897167"/>
            <a:ext cx="10417968" cy="7306653"/>
          </a:xfrm>
        </p:spPr>
        <p:txBody>
          <a:bodyPr>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bg2"/>
                </a:solidFill>
              </a:defRPr>
            </a:lvl4pPr>
            <a:lvl5pPr>
              <a:defRPr sz="2400">
                <a:solidFill>
                  <a:schemeClr val="bg2"/>
                </a:solidFill>
              </a:defRPr>
            </a:lvl5pPr>
          </a:lstStyle>
          <a:p>
            <a:pPr lvl="0"/>
            <a:r>
              <a:rPr lang="de-DE"/>
              <a:t>Mastertextformat bearbeiten</a:t>
            </a:r>
          </a:p>
          <a:p>
            <a:pPr lvl="1"/>
            <a:r>
              <a:rPr lang="de-DE"/>
              <a:t>Zweite Ebene</a:t>
            </a:r>
          </a:p>
          <a:p>
            <a:pPr lvl="2"/>
            <a:r>
              <a:rPr lang="de-DE"/>
              <a:t>Dritte Ebene</a:t>
            </a:r>
          </a:p>
        </p:txBody>
      </p:sp>
      <p:sp>
        <p:nvSpPr>
          <p:cNvPr id="17" name="Bildplatzhalter 16">
            <a:extLst>
              <a:ext uri="{FF2B5EF4-FFF2-40B4-BE49-F238E27FC236}">
                <a16:creationId xmlns:a16="http://schemas.microsoft.com/office/drawing/2014/main" id="{92BE0115-4069-B443-07FE-C158F50C54FD}"/>
              </a:ext>
            </a:extLst>
          </p:cNvPr>
          <p:cNvSpPr>
            <a:spLocks noGrp="1"/>
          </p:cNvSpPr>
          <p:nvPr>
            <p:ph type="pic" sz="quarter" idx="16"/>
          </p:nvPr>
        </p:nvSpPr>
        <p:spPr>
          <a:xfrm>
            <a:off x="485776" y="271463"/>
            <a:ext cx="6167126" cy="8932358"/>
          </a:xfrm>
          <a:solidFill>
            <a:schemeClr val="bg2">
              <a:lumMod val="95000"/>
            </a:schemeClr>
          </a:solidFill>
        </p:spPr>
        <p:txBody>
          <a:bodyPr wrap="square"/>
          <a:lstStyle>
            <a:lvl1pPr marL="0" indent="0">
              <a:buNone/>
              <a:defRPr>
                <a:noFill/>
              </a:defRPr>
            </a:lvl1pPr>
          </a:lstStyle>
          <a:p>
            <a:endParaRPr lang="de-AT"/>
          </a:p>
        </p:txBody>
      </p:sp>
      <p:sp>
        <p:nvSpPr>
          <p:cNvPr id="8" name="Datumsplatzhalter 7">
            <a:extLst>
              <a:ext uri="{FF2B5EF4-FFF2-40B4-BE49-F238E27FC236}">
                <a16:creationId xmlns:a16="http://schemas.microsoft.com/office/drawing/2014/main" id="{BAE76F02-561A-D3C4-B1F2-B80893C4A80B}"/>
              </a:ext>
            </a:extLst>
          </p:cNvPr>
          <p:cNvSpPr>
            <a:spLocks noGrp="1"/>
          </p:cNvSpPr>
          <p:nvPr>
            <p:ph type="dt" sz="half" idx="17"/>
          </p:nvPr>
        </p:nvSpPr>
        <p:spPr/>
        <p:txBody>
          <a:bodyPr/>
          <a:lstStyle/>
          <a:p>
            <a:fld id="{E19DDAA4-AC4C-4D90-92C8-4A7FF02C4B87}" type="datetimeFigureOut">
              <a:rPr lang="de-AT" smtClean="0"/>
              <a:pPr/>
              <a:t>16.10.2025</a:t>
            </a:fld>
            <a:r>
              <a:rPr lang="de-AT"/>
              <a:t>   |</a:t>
            </a:r>
          </a:p>
        </p:txBody>
      </p:sp>
      <p:sp>
        <p:nvSpPr>
          <p:cNvPr id="11" name="Fußzeilenplatzhalter 10">
            <a:extLst>
              <a:ext uri="{FF2B5EF4-FFF2-40B4-BE49-F238E27FC236}">
                <a16:creationId xmlns:a16="http://schemas.microsoft.com/office/drawing/2014/main" id="{6F26494E-1CD4-DA08-FD97-DC4923EF1816}"/>
              </a:ext>
            </a:extLst>
          </p:cNvPr>
          <p:cNvSpPr>
            <a:spLocks noGrp="1"/>
          </p:cNvSpPr>
          <p:nvPr>
            <p:ph type="ftr" sz="quarter" idx="18"/>
          </p:nvPr>
        </p:nvSpPr>
        <p:spPr/>
        <p:txBody>
          <a:bodyPr/>
          <a:lstStyle/>
          <a:p>
            <a:endParaRPr lang="de-AT"/>
          </a:p>
        </p:txBody>
      </p:sp>
      <p:sp>
        <p:nvSpPr>
          <p:cNvPr id="12" name="Foliennummernplatzhalter 11">
            <a:extLst>
              <a:ext uri="{FF2B5EF4-FFF2-40B4-BE49-F238E27FC236}">
                <a16:creationId xmlns:a16="http://schemas.microsoft.com/office/drawing/2014/main" id="{73070A9E-8149-13D0-6698-D66F4977E8DB}"/>
              </a:ext>
            </a:extLst>
          </p:cNvPr>
          <p:cNvSpPr>
            <a:spLocks noGrp="1"/>
          </p:cNvSpPr>
          <p:nvPr>
            <p:ph type="sldNum" sz="quarter" idx="19"/>
          </p:nvPr>
        </p:nvSpPr>
        <p:spPr/>
        <p:txBody>
          <a:bodyPr/>
          <a:lstStyle/>
          <a:p>
            <a:fld id="{C474770E-193D-4931-BB0D-02C9501FDD8E}" type="slidenum">
              <a:rPr lang="de-AT" smtClean="0"/>
              <a:pPr/>
              <a:t>‹#›</a:t>
            </a:fld>
            <a:endParaRPr lang="de-AT"/>
          </a:p>
        </p:txBody>
      </p:sp>
    </p:spTree>
    <p:extLst>
      <p:ext uri="{BB962C8B-B14F-4D97-AF65-F5344CB8AC3E}">
        <p14:creationId xmlns:p14="http://schemas.microsoft.com/office/powerpoint/2010/main" val="2744483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lide_Photo_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9D495-E3D7-9D5F-1377-71CFE0CB2A8C}"/>
              </a:ext>
            </a:extLst>
          </p:cNvPr>
          <p:cNvSpPr>
            <a:spLocks noGrp="1"/>
          </p:cNvSpPr>
          <p:nvPr>
            <p:ph type="title"/>
          </p:nvPr>
        </p:nvSpPr>
        <p:spPr>
          <a:xfrm>
            <a:off x="11985477" y="270275"/>
            <a:ext cx="5816748" cy="1238249"/>
          </a:xfrm>
        </p:spPr>
        <p:txBody>
          <a:bodyPr/>
          <a:lstStyle>
            <a:lvl1pPr>
              <a:defRPr sz="3600" b="1">
                <a:solidFill>
                  <a:schemeClr val="accent1"/>
                </a:solidFill>
              </a:defRPr>
            </a:lvl1pPr>
          </a:lstStyle>
          <a:p>
            <a:r>
              <a:rPr lang="de-DE"/>
              <a:t>Mastertitelformat bearbeiten</a:t>
            </a:r>
            <a:endParaRPr lang="de-AT"/>
          </a:p>
        </p:txBody>
      </p:sp>
      <p:sp>
        <p:nvSpPr>
          <p:cNvPr id="3" name="Inhaltsplatzhalter 2">
            <a:extLst>
              <a:ext uri="{FF2B5EF4-FFF2-40B4-BE49-F238E27FC236}">
                <a16:creationId xmlns:a16="http://schemas.microsoft.com/office/drawing/2014/main" id="{D7E9B821-E313-2AF4-5487-F5A78666707D}"/>
              </a:ext>
            </a:extLst>
          </p:cNvPr>
          <p:cNvSpPr>
            <a:spLocks noGrp="1"/>
          </p:cNvSpPr>
          <p:nvPr>
            <p:ph idx="1"/>
          </p:nvPr>
        </p:nvSpPr>
        <p:spPr>
          <a:xfrm>
            <a:off x="11985477" y="2041926"/>
            <a:ext cx="5816748" cy="7223520"/>
          </a:xfrm>
        </p:spPr>
        <p:txBody>
          <a:bodyPr>
            <a:normAutofit/>
          </a:bodyPr>
          <a:lstStyle>
            <a:lvl1pPr>
              <a:defRPr sz="2400"/>
            </a:lvl1pPr>
            <a:lvl2pPr>
              <a:defRPr sz="24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014636A7-53B7-29B7-B384-E41372599D80}"/>
              </a:ext>
            </a:extLst>
          </p:cNvPr>
          <p:cNvSpPr>
            <a:spLocks noGrp="1"/>
          </p:cNvSpPr>
          <p:nvPr>
            <p:ph type="dt" sz="half" idx="10"/>
          </p:nvPr>
        </p:nvSpPr>
        <p:spPr/>
        <p:txBody>
          <a:bodyPr/>
          <a:lstStyle/>
          <a:p>
            <a:fld id="{E19DDAA4-AC4C-4D90-92C8-4A7FF02C4B87}" type="datetimeFigureOut">
              <a:rPr lang="de-AT" smtClean="0"/>
              <a:t>16.10.2025</a:t>
            </a:fld>
            <a:endParaRPr lang="de-AT"/>
          </a:p>
        </p:txBody>
      </p:sp>
      <p:sp>
        <p:nvSpPr>
          <p:cNvPr id="5" name="Fußzeilenplatzhalter 4">
            <a:extLst>
              <a:ext uri="{FF2B5EF4-FFF2-40B4-BE49-F238E27FC236}">
                <a16:creationId xmlns:a16="http://schemas.microsoft.com/office/drawing/2014/main" id="{9E362C48-4FEA-5088-4FC3-E080B92C404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FDD61EA-D5FF-C6DC-095A-A7EA6BF76F35}"/>
              </a:ext>
            </a:extLst>
          </p:cNvPr>
          <p:cNvSpPr>
            <a:spLocks noGrp="1"/>
          </p:cNvSpPr>
          <p:nvPr>
            <p:ph type="sldNum" sz="quarter" idx="12"/>
          </p:nvPr>
        </p:nvSpPr>
        <p:spPr/>
        <p:txBody>
          <a:bodyPr/>
          <a:lstStyle/>
          <a:p>
            <a:fld id="{C474770E-193D-4931-BB0D-02C9501FDD8E}" type="slidenum">
              <a:rPr lang="de-AT" smtClean="0"/>
              <a:t>‹#›</a:t>
            </a:fld>
            <a:endParaRPr lang="de-AT"/>
          </a:p>
        </p:txBody>
      </p:sp>
      <p:sp>
        <p:nvSpPr>
          <p:cNvPr id="8" name="Bildplatzhalter 7">
            <a:extLst>
              <a:ext uri="{FF2B5EF4-FFF2-40B4-BE49-F238E27FC236}">
                <a16:creationId xmlns:a16="http://schemas.microsoft.com/office/drawing/2014/main" id="{C6BE1620-1BBF-DF5C-7681-D06EA2313065}"/>
              </a:ext>
            </a:extLst>
          </p:cNvPr>
          <p:cNvSpPr>
            <a:spLocks noGrp="1"/>
          </p:cNvSpPr>
          <p:nvPr>
            <p:ph type="pic" sz="quarter" idx="13"/>
          </p:nvPr>
        </p:nvSpPr>
        <p:spPr>
          <a:xfrm>
            <a:off x="485776" y="271463"/>
            <a:ext cx="10808495" cy="9034463"/>
          </a:xfrm>
          <a:solidFill>
            <a:schemeClr val="bg2">
              <a:lumMod val="95000"/>
            </a:schemeClr>
          </a:solidFill>
        </p:spPr>
        <p:txBody>
          <a:bodyPr/>
          <a:lstStyle>
            <a:lvl1pPr marL="0" indent="0">
              <a:buNone/>
              <a:defRPr>
                <a:noFill/>
              </a:defRPr>
            </a:lvl1pPr>
          </a:lstStyle>
          <a:p>
            <a:endParaRPr lang="de-AT"/>
          </a:p>
        </p:txBody>
      </p:sp>
    </p:spTree>
    <p:extLst>
      <p:ext uri="{BB962C8B-B14F-4D97-AF65-F5344CB8AC3E}">
        <p14:creationId xmlns:p14="http://schemas.microsoft.com/office/powerpoint/2010/main" val="587606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4A0A0B7-4653-D8BE-9A56-38451BD89124}"/>
              </a:ext>
            </a:extLst>
          </p:cNvPr>
          <p:cNvSpPr/>
          <p:nvPr userDrawn="1"/>
        </p:nvSpPr>
        <p:spPr>
          <a:xfrm>
            <a:off x="0" y="0"/>
            <a:ext cx="18288000" cy="102999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700">
              <a:solidFill>
                <a:schemeClr val="accent1"/>
              </a:solidFill>
            </a:endParaRPr>
          </a:p>
        </p:txBody>
      </p:sp>
      <p:sp>
        <p:nvSpPr>
          <p:cNvPr id="29" name="Rechteck 28">
            <a:extLst>
              <a:ext uri="{FF2B5EF4-FFF2-40B4-BE49-F238E27FC236}">
                <a16:creationId xmlns:a16="http://schemas.microsoft.com/office/drawing/2014/main" id="{B16A7E0E-0F00-A86C-FEAC-57B71CB85AAE}"/>
              </a:ext>
            </a:extLst>
          </p:cNvPr>
          <p:cNvSpPr/>
          <p:nvPr userDrawn="1"/>
        </p:nvSpPr>
        <p:spPr>
          <a:xfrm>
            <a:off x="0" y="1"/>
            <a:ext cx="18288000" cy="10299938"/>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600">
              <a:solidFill>
                <a:schemeClr val="accent1"/>
              </a:solidFill>
            </a:endParaRPr>
          </a:p>
        </p:txBody>
      </p:sp>
      <p:sp>
        <p:nvSpPr>
          <p:cNvPr id="3" name="Untertitel 2">
            <a:extLst>
              <a:ext uri="{FF2B5EF4-FFF2-40B4-BE49-F238E27FC236}">
                <a16:creationId xmlns:a16="http://schemas.microsoft.com/office/drawing/2014/main" id="{C6E0E9F6-D077-375F-DD09-4105285DF707}"/>
              </a:ext>
            </a:extLst>
          </p:cNvPr>
          <p:cNvSpPr>
            <a:spLocks noGrp="1"/>
          </p:cNvSpPr>
          <p:nvPr>
            <p:ph type="subTitle" idx="1"/>
          </p:nvPr>
        </p:nvSpPr>
        <p:spPr>
          <a:xfrm>
            <a:off x="4157663" y="4181206"/>
            <a:ext cx="9972675" cy="2450306"/>
          </a:xfrm>
        </p:spPr>
        <p:txBody>
          <a:bodyPr>
            <a:noAutofit/>
          </a:bodyPr>
          <a:lstStyle>
            <a:lvl1pPr marL="0" indent="0" algn="ctr">
              <a:lnSpc>
                <a:spcPct val="100000"/>
              </a:lnSpc>
              <a:spcBef>
                <a:spcPts val="0"/>
              </a:spcBef>
              <a:buNone/>
              <a:defRPr sz="3000">
                <a:solidFill>
                  <a:schemeClr val="bg1"/>
                </a:solidFill>
                <a:latin typeface="Verdana" panose="020B0604030504040204" pitchFamily="34" charset="0"/>
                <a:ea typeface="Verdana" panose="020B060403050404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de-DE"/>
          </a:p>
        </p:txBody>
      </p:sp>
      <p:cxnSp>
        <p:nvCxnSpPr>
          <p:cNvPr id="19" name="Gerader Verbinder 18">
            <a:extLst>
              <a:ext uri="{FF2B5EF4-FFF2-40B4-BE49-F238E27FC236}">
                <a16:creationId xmlns:a16="http://schemas.microsoft.com/office/drawing/2014/main" id="{42F09161-7112-A071-C9EA-9586933FDC3F}"/>
              </a:ext>
            </a:extLst>
          </p:cNvPr>
          <p:cNvCxnSpPr>
            <a:cxnSpLocks/>
          </p:cNvCxnSpPr>
          <p:nvPr userDrawn="1"/>
        </p:nvCxnSpPr>
        <p:spPr>
          <a:xfrm>
            <a:off x="5807870" y="3721623"/>
            <a:ext cx="66722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29605C2B-D0D9-9E74-AD0C-D568583412C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27094" y="2171567"/>
            <a:ext cx="3233816" cy="981074"/>
          </a:xfrm>
          <a:prstGeom prst="rect">
            <a:avLst/>
          </a:prstGeom>
        </p:spPr>
      </p:pic>
      <p:pic>
        <p:nvPicPr>
          <p:cNvPr id="8" name="Google Shape;18;p20">
            <a:extLst>
              <a:ext uri="{FF2B5EF4-FFF2-40B4-BE49-F238E27FC236}">
                <a16:creationId xmlns:a16="http://schemas.microsoft.com/office/drawing/2014/main" id="{7FB85604-1088-4DD7-A181-5C5F83356453}"/>
              </a:ext>
            </a:extLst>
          </p:cNvPr>
          <p:cNvPicPr/>
          <p:nvPr userDrawn="1"/>
        </p:nvPicPr>
        <p:blipFill>
          <a:blip r:embed="rId4" cstate="screen">
            <a:extLst>
              <a:ext uri="{28A0092B-C50C-407E-A947-70E740481C1C}">
                <a14:useLocalDpi xmlns:a14="http://schemas.microsoft.com/office/drawing/2010/main"/>
              </a:ext>
            </a:extLst>
          </a:blip>
          <a:srcRect/>
          <a:stretch/>
        </p:blipFill>
        <p:spPr>
          <a:xfrm>
            <a:off x="405788" y="9128093"/>
            <a:ext cx="993570" cy="735330"/>
          </a:xfrm>
          <a:prstGeom prst="rect">
            <a:avLst/>
          </a:prstGeom>
          <a:noFill/>
          <a:ln>
            <a:noFill/>
          </a:ln>
        </p:spPr>
      </p:pic>
      <p:sp>
        <p:nvSpPr>
          <p:cNvPr id="9" name="Google Shape;19;p20">
            <a:extLst>
              <a:ext uri="{FF2B5EF4-FFF2-40B4-BE49-F238E27FC236}">
                <a16:creationId xmlns:a16="http://schemas.microsoft.com/office/drawing/2014/main" id="{308C49BD-D3B9-4A99-96F8-1EF1C7EE99E4}"/>
              </a:ext>
            </a:extLst>
          </p:cNvPr>
          <p:cNvSpPr txBox="1"/>
          <p:nvPr userDrawn="1"/>
        </p:nvSpPr>
        <p:spPr>
          <a:xfrm>
            <a:off x="1666478" y="8952213"/>
            <a:ext cx="5677298" cy="1107358"/>
          </a:xfrm>
          <a:prstGeom prst="rect">
            <a:avLst/>
          </a:prstGeom>
          <a:noFill/>
          <a:ln>
            <a:noFill/>
          </a:ln>
        </p:spPr>
        <p:txBody>
          <a:bodyPr spcFirstLastPara="1" wrap="square" lIns="137138" tIns="68550" rIns="137138" bIns="68550" anchor="t" anchorCtr="0">
            <a:spAutoFit/>
          </a:bodyPr>
          <a:lstStyle>
            <a:defPPr>
              <a:defRPr lang="de-DE"/>
            </a:defPPr>
            <a:lvl1pPr lvl="0" algn="just">
              <a:lnSpc>
                <a:spcPct val="107000"/>
              </a:lnSpc>
              <a:spcBef>
                <a:spcPts val="600"/>
              </a:spcBef>
              <a:spcAft>
                <a:spcPts val="600"/>
              </a:spcAft>
              <a:defRPr sz="1100">
                <a:solidFill>
                  <a:schemeClr val="bg1"/>
                </a:solidFill>
                <a:effectLst/>
                <a:latin typeface="Verdana" panose="020B0604030504040204" pitchFamily="34" charset="0"/>
                <a:ea typeface="Calibri" panose="020F0502020204030204" pitchFamily="34" charset="0"/>
                <a:cs typeface="Open Sans" panose="020B0606030504020204" pitchFamily="34" charset="0"/>
              </a:defRPr>
            </a:lvl1pPr>
          </a:lstStyle>
          <a:p>
            <a:pPr lvl="0"/>
            <a:r>
              <a:rPr lang="en-GB" sz="1650" err="1"/>
              <a:t>KNOWnNEBs</a:t>
            </a:r>
            <a:r>
              <a:rPr lang="en-GB" sz="1650"/>
              <a:t> has received funding from the European Union’s LIFE21-CET-AUDITS programme under grant agreement no. 101076494.</a:t>
            </a:r>
            <a:endParaRPr lang="de-AT" sz="1650"/>
          </a:p>
        </p:txBody>
      </p:sp>
      <p:sp>
        <p:nvSpPr>
          <p:cNvPr id="13" name="Textfeld 12">
            <a:extLst>
              <a:ext uri="{FF2B5EF4-FFF2-40B4-BE49-F238E27FC236}">
                <a16:creationId xmlns:a16="http://schemas.microsoft.com/office/drawing/2014/main" id="{E45065E2-2D6C-517A-82B0-F6DC8EF8EC73}"/>
              </a:ext>
            </a:extLst>
          </p:cNvPr>
          <p:cNvSpPr txBox="1"/>
          <p:nvPr userDrawn="1"/>
        </p:nvSpPr>
        <p:spPr>
          <a:xfrm>
            <a:off x="9615489" y="8952213"/>
            <a:ext cx="8551068" cy="1107358"/>
          </a:xfrm>
          <a:prstGeom prst="rect">
            <a:avLst/>
          </a:prstGeom>
          <a:noFill/>
          <a:ln>
            <a:noFill/>
          </a:ln>
        </p:spPr>
        <p:txBody>
          <a:bodyPr spcFirstLastPara="1" wrap="square" lIns="137138" tIns="68550" rIns="137138" bIns="68550" anchor="t" anchorCtr="0">
            <a:spAutoFit/>
          </a:bodyPr>
          <a:lstStyle>
            <a:defPPr>
              <a:defRPr lang="de-DE"/>
            </a:defPPr>
            <a:lvl1pPr algn="just">
              <a:lnSpc>
                <a:spcPct val="107000"/>
              </a:lnSpc>
              <a:spcBef>
                <a:spcPts val="600"/>
              </a:spcBef>
              <a:spcAft>
                <a:spcPts val="600"/>
              </a:spcAft>
              <a:defRPr sz="1100">
                <a:solidFill>
                  <a:schemeClr val="bg1"/>
                </a:solidFill>
                <a:effectLst/>
                <a:latin typeface="Verdana" panose="020B0604030504040204" pitchFamily="34" charset="0"/>
                <a:ea typeface="Calibri" panose="020F0502020204030204" pitchFamily="34" charset="0"/>
                <a:cs typeface="Open Sans" panose="020B0606030504020204" pitchFamily="34" charset="0"/>
              </a:defRPr>
            </a:lvl1pPr>
          </a:lstStyle>
          <a:p>
            <a:pPr lvl="0"/>
            <a:r>
              <a:rPr lang="en-US" sz="1650"/>
              <a:t>The material presented and views expressed here are the responsibility of the author(s) only. Neither CINEA nor the European Commission is responsible for any use that may be made of the information contained herein.</a:t>
            </a:r>
            <a:endParaRPr lang="de-AT" sz="1650"/>
          </a:p>
        </p:txBody>
      </p:sp>
      <p:cxnSp>
        <p:nvCxnSpPr>
          <p:cNvPr id="15" name="Gerader Verbinder 14">
            <a:extLst>
              <a:ext uri="{FF2B5EF4-FFF2-40B4-BE49-F238E27FC236}">
                <a16:creationId xmlns:a16="http://schemas.microsoft.com/office/drawing/2014/main" id="{4735E0AE-14A8-3BC4-C659-9D2F18070B53}"/>
              </a:ext>
            </a:extLst>
          </p:cNvPr>
          <p:cNvCxnSpPr/>
          <p:nvPr userDrawn="1"/>
        </p:nvCxnSpPr>
        <p:spPr>
          <a:xfrm>
            <a:off x="8443913" y="9058276"/>
            <a:ext cx="0" cy="9001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920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38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95F22-8F41-0B47-88AC-76171AA71C7C}"/>
              </a:ext>
            </a:extLst>
          </p:cNvPr>
          <p:cNvSpPr/>
          <p:nvPr userDrawn="1"/>
        </p:nvSpPr>
        <p:spPr>
          <a:xfrm>
            <a:off x="0" y="0"/>
            <a:ext cx="18288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3" name="Graphique 12">
            <a:extLst>
              <a:ext uri="{FF2B5EF4-FFF2-40B4-BE49-F238E27FC236}">
                <a16:creationId xmlns:a16="http://schemas.microsoft.com/office/drawing/2014/main" id="{971D00CE-BFFB-B14D-9E38-98C3662B13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911942">
            <a:off x="13241864" y="171510"/>
            <a:ext cx="2167905" cy="2167905"/>
          </a:xfrm>
          <a:prstGeom prst="rect">
            <a:avLst/>
          </a:prstGeom>
        </p:spPr>
      </p:pic>
      <p:pic>
        <p:nvPicPr>
          <p:cNvPr id="14" name="Graphique 13">
            <a:extLst>
              <a:ext uri="{FF2B5EF4-FFF2-40B4-BE49-F238E27FC236}">
                <a16:creationId xmlns:a16="http://schemas.microsoft.com/office/drawing/2014/main" id="{BA7C0C7E-0D54-2B4B-8BF0-AD1C953C1C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523608">
            <a:off x="15410034" y="6070338"/>
            <a:ext cx="2167905" cy="2167905"/>
          </a:xfrm>
          <a:prstGeom prst="rect">
            <a:avLst/>
          </a:prstGeom>
        </p:spPr>
      </p:pic>
      <p:pic>
        <p:nvPicPr>
          <p:cNvPr id="18" name="Graphique 17">
            <a:extLst>
              <a:ext uri="{FF2B5EF4-FFF2-40B4-BE49-F238E27FC236}">
                <a16:creationId xmlns:a16="http://schemas.microsoft.com/office/drawing/2014/main" id="{CF7F0755-6576-7049-842E-884639C92D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184439">
            <a:off x="12174617" y="7751235"/>
            <a:ext cx="2167905" cy="2167905"/>
          </a:xfrm>
          <a:prstGeom prst="rect">
            <a:avLst/>
          </a:prstGeom>
        </p:spPr>
      </p:pic>
      <p:pic>
        <p:nvPicPr>
          <p:cNvPr id="19" name="Graphique 18">
            <a:extLst>
              <a:ext uri="{FF2B5EF4-FFF2-40B4-BE49-F238E27FC236}">
                <a16:creationId xmlns:a16="http://schemas.microsoft.com/office/drawing/2014/main" id="{F803434E-40EB-764B-8016-101749A2640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0328486">
            <a:off x="12586068" y="3891831"/>
            <a:ext cx="2167905" cy="2167905"/>
          </a:xfrm>
          <a:prstGeom prst="rect">
            <a:avLst/>
          </a:prstGeom>
        </p:spPr>
      </p:pic>
      <p:pic>
        <p:nvPicPr>
          <p:cNvPr id="20" name="Graphique 19">
            <a:extLst>
              <a:ext uri="{FF2B5EF4-FFF2-40B4-BE49-F238E27FC236}">
                <a16:creationId xmlns:a16="http://schemas.microsoft.com/office/drawing/2014/main" id="{5E525B98-76DD-8548-9DAC-86A4E475386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511225">
            <a:off x="15761850" y="2449634"/>
            <a:ext cx="2167905" cy="2167905"/>
          </a:xfrm>
          <a:prstGeom prst="rect">
            <a:avLst/>
          </a:prstGeom>
        </p:spPr>
      </p:pic>
      <p:pic>
        <p:nvPicPr>
          <p:cNvPr id="4" name="Graphique 3">
            <a:extLst>
              <a:ext uri="{FF2B5EF4-FFF2-40B4-BE49-F238E27FC236}">
                <a16:creationId xmlns:a16="http://schemas.microsoft.com/office/drawing/2014/main" id="{F1FFE895-CD30-034C-B65C-615F19F850E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 y="0"/>
            <a:ext cx="13285454" cy="10287000"/>
          </a:xfrm>
          <a:prstGeom prst="rect">
            <a:avLst/>
          </a:prstGeom>
        </p:spPr>
      </p:pic>
      <p:pic>
        <p:nvPicPr>
          <p:cNvPr id="6" name="Graphique 5">
            <a:extLst>
              <a:ext uri="{FF2B5EF4-FFF2-40B4-BE49-F238E27FC236}">
                <a16:creationId xmlns:a16="http://schemas.microsoft.com/office/drawing/2014/main" id="{285D7A50-8936-4E41-BC39-1B320198B54F}"/>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276231" y="-231567"/>
            <a:ext cx="7478072" cy="3580409"/>
          </a:xfrm>
          <a:prstGeom prst="rect">
            <a:avLst/>
          </a:prstGeom>
        </p:spPr>
      </p:pic>
      <p:sp>
        <p:nvSpPr>
          <p:cNvPr id="15" name="Slide Number Placeholder 5">
            <a:extLst>
              <a:ext uri="{FF2B5EF4-FFF2-40B4-BE49-F238E27FC236}">
                <a16:creationId xmlns:a16="http://schemas.microsoft.com/office/drawing/2014/main" id="{CF1E1687-22DA-264D-8C52-0B4E04A64AE1}"/>
              </a:ext>
            </a:extLst>
          </p:cNvPr>
          <p:cNvSpPr>
            <a:spLocks noGrp="1"/>
          </p:cNvSpPr>
          <p:nvPr>
            <p:ph type="sldNum" sz="quarter" idx="4"/>
          </p:nvPr>
        </p:nvSpPr>
        <p:spPr>
          <a:xfrm>
            <a:off x="17179892" y="9207976"/>
            <a:ext cx="550893" cy="547688"/>
          </a:xfrm>
          <a:prstGeom prst="rect">
            <a:avLst/>
          </a:prstGeom>
          <a:noFill/>
        </p:spPr>
        <p:txBody>
          <a:bodyPr vert="horz" lIns="0" tIns="0" rIns="0" bIns="0" rtlCol="0" anchor="ctr"/>
          <a:lstStyle>
            <a:lvl1pPr algn="ctr">
              <a:defRPr sz="1350" b="1" i="0">
                <a:solidFill>
                  <a:schemeClr val="bg2"/>
                </a:solidFill>
                <a:latin typeface="+mn-lt"/>
              </a:defRPr>
            </a:lvl1pPr>
          </a:lstStyle>
          <a:p>
            <a:fld id="{636C359F-FE12-A344-99C9-D9DE18388A22}" type="slidenum">
              <a:rPr lang="en-US" smtClean="0"/>
              <a:pPr/>
              <a:t>‹#›</a:t>
            </a:fld>
            <a:endParaRPr lang="en-US"/>
          </a:p>
        </p:txBody>
      </p:sp>
      <p:sp>
        <p:nvSpPr>
          <p:cNvPr id="16" name="Title 1">
            <a:extLst>
              <a:ext uri="{FF2B5EF4-FFF2-40B4-BE49-F238E27FC236}">
                <a16:creationId xmlns:a16="http://schemas.microsoft.com/office/drawing/2014/main" id="{9FAF312F-8D4D-F649-91F7-CD110FD1BC1D}"/>
              </a:ext>
            </a:extLst>
          </p:cNvPr>
          <p:cNvSpPr>
            <a:spLocks noGrp="1"/>
          </p:cNvSpPr>
          <p:nvPr>
            <p:ph type="ctrTitle" hasCustomPrompt="1"/>
          </p:nvPr>
        </p:nvSpPr>
        <p:spPr>
          <a:xfrm>
            <a:off x="557213" y="4275116"/>
            <a:ext cx="10290897" cy="2155373"/>
          </a:xfrm>
        </p:spPr>
        <p:txBody>
          <a:bodyPr anchor="ctr">
            <a:normAutofit/>
          </a:bodyPr>
          <a:lstStyle>
            <a:lvl1pPr algn="l">
              <a:defRPr sz="6600">
                <a:solidFill>
                  <a:schemeClr val="accent1"/>
                </a:solidFill>
              </a:defRPr>
            </a:lvl1pPr>
          </a:lstStyle>
          <a:p>
            <a:r>
              <a:rPr lang="en-GB"/>
              <a:t>Click to edit master title</a:t>
            </a:r>
            <a:endParaRPr lang="en-US"/>
          </a:p>
        </p:txBody>
      </p:sp>
      <p:sp>
        <p:nvSpPr>
          <p:cNvPr id="17" name="Subtitle 2">
            <a:extLst>
              <a:ext uri="{FF2B5EF4-FFF2-40B4-BE49-F238E27FC236}">
                <a16:creationId xmlns:a16="http://schemas.microsoft.com/office/drawing/2014/main" id="{E0BE9E33-643E-804D-803C-91D565F24DFD}"/>
              </a:ext>
            </a:extLst>
          </p:cNvPr>
          <p:cNvSpPr>
            <a:spLocks noGrp="1"/>
          </p:cNvSpPr>
          <p:nvPr>
            <p:ph type="subTitle" idx="1" hasCustomPrompt="1"/>
          </p:nvPr>
        </p:nvSpPr>
        <p:spPr>
          <a:xfrm>
            <a:off x="557213" y="6498089"/>
            <a:ext cx="10290897" cy="2155373"/>
          </a:xfrm>
        </p:spPr>
        <p:txBody>
          <a:bodyPr anchor="t"/>
          <a:lstStyle>
            <a:lvl1pPr marL="0" indent="0" algn="l">
              <a:buNone/>
              <a:defRPr sz="3600" b="0" i="0" baseline="0">
                <a:solidFill>
                  <a:schemeClr val="tx2"/>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presenter name</a:t>
            </a:r>
            <a:endParaRPr lang="en-US"/>
          </a:p>
        </p:txBody>
      </p:sp>
      <p:grpSp>
        <p:nvGrpSpPr>
          <p:cNvPr id="10" name="Groupe 9">
            <a:extLst>
              <a:ext uri="{FF2B5EF4-FFF2-40B4-BE49-F238E27FC236}">
                <a16:creationId xmlns:a16="http://schemas.microsoft.com/office/drawing/2014/main" id="{95EBE7D5-872C-5047-82EF-97DC8DE4D060}"/>
              </a:ext>
            </a:extLst>
          </p:cNvPr>
          <p:cNvGrpSpPr/>
          <p:nvPr userDrawn="1"/>
        </p:nvGrpSpPr>
        <p:grpSpPr>
          <a:xfrm>
            <a:off x="557213" y="9177816"/>
            <a:ext cx="3907553" cy="577082"/>
            <a:chOff x="3122976" y="6119575"/>
            <a:chExt cx="2709476" cy="384721"/>
          </a:xfrm>
        </p:grpSpPr>
        <p:pic>
          <p:nvPicPr>
            <p:cNvPr id="11" name="Graphique 10">
              <a:extLst>
                <a:ext uri="{FF2B5EF4-FFF2-40B4-BE49-F238E27FC236}">
                  <a16:creationId xmlns:a16="http://schemas.microsoft.com/office/drawing/2014/main" id="{0142D977-AB0B-4040-9C3D-36729775A7C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122976" y="6129338"/>
              <a:ext cx="538050" cy="365192"/>
            </a:xfrm>
            <a:prstGeom prst="rect">
              <a:avLst/>
            </a:prstGeom>
          </p:spPr>
        </p:pic>
        <p:sp>
          <p:nvSpPr>
            <p:cNvPr id="12" name="ZoneTexte 11">
              <a:extLst>
                <a:ext uri="{FF2B5EF4-FFF2-40B4-BE49-F238E27FC236}">
                  <a16:creationId xmlns:a16="http://schemas.microsoft.com/office/drawing/2014/main" id="{603323A8-06D5-3840-95B2-45E2AAE4983E}"/>
                </a:ext>
              </a:extLst>
            </p:cNvPr>
            <p:cNvSpPr txBox="1"/>
            <p:nvPr userDrawn="1"/>
          </p:nvSpPr>
          <p:spPr>
            <a:xfrm>
              <a:off x="3644166" y="6119575"/>
              <a:ext cx="2188286" cy="384721"/>
            </a:xfrm>
            <a:prstGeom prst="rect">
              <a:avLst/>
            </a:prstGeom>
            <a:noFill/>
          </p:spPr>
          <p:txBody>
            <a:bodyPr wrap="square" rtlCol="0" anchor="ctr">
              <a:spAutoFit/>
            </a:bodyPr>
            <a:lstStyle/>
            <a:p>
              <a:pPr algn="l"/>
              <a:r>
                <a:rPr lang="en-GB" sz="1050" kern="1200">
                  <a:solidFill>
                    <a:schemeClr val="tx2"/>
                  </a:solidFill>
                  <a:effectLst/>
                  <a:latin typeface="+mn-lt"/>
                  <a:ea typeface="+mn-ea"/>
                  <a:cs typeface="+mn-cs"/>
                </a:rPr>
                <a:t>This project has received funding from the EU H2020 research and innovation programme under grant agreement No 893924.</a:t>
              </a:r>
              <a:r>
                <a:rPr lang="en-GB" sz="1050" kern="1200" baseline="0">
                  <a:solidFill>
                    <a:schemeClr val="tx2"/>
                  </a:solidFill>
                  <a:effectLst/>
                  <a:latin typeface="+mn-lt"/>
                  <a:ea typeface="+mn-ea"/>
                  <a:cs typeface="+mn-cs"/>
                </a:rPr>
                <a:t> </a:t>
              </a:r>
              <a:endParaRPr lang="en-US" sz="1050" u="none">
                <a:solidFill>
                  <a:schemeClr val="tx2"/>
                </a:solidFill>
              </a:endParaRPr>
            </a:p>
          </p:txBody>
        </p:sp>
      </p:grpSp>
      <p:sp>
        <p:nvSpPr>
          <p:cNvPr id="21" name="Espace réservé pour une image  4">
            <a:extLst>
              <a:ext uri="{FF2B5EF4-FFF2-40B4-BE49-F238E27FC236}">
                <a16:creationId xmlns:a16="http://schemas.microsoft.com/office/drawing/2014/main" id="{5BF432CC-B248-C54F-AB77-8DF1B48C5F34}"/>
              </a:ext>
            </a:extLst>
          </p:cNvPr>
          <p:cNvSpPr>
            <a:spLocks noGrp="1"/>
          </p:cNvSpPr>
          <p:nvPr>
            <p:ph type="pic" sz="quarter" idx="10" hasCustomPrompt="1"/>
          </p:nvPr>
        </p:nvSpPr>
        <p:spPr>
          <a:xfrm>
            <a:off x="6308170"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2811694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p:nvPr>
        </p:nvSpPr>
        <p:spPr>
          <a:xfrm>
            <a:off x="2364971" y="3548060"/>
            <a:ext cx="13529874" cy="2552700"/>
          </a:xfrm>
        </p:spPr>
        <p:txBody>
          <a:bodyPr anchor="ctr">
            <a:normAutofit/>
          </a:bodyPr>
          <a:lstStyle>
            <a:lvl1pPr algn="ctr">
              <a:defRPr sz="6600"/>
            </a:lvl1pPr>
          </a:lstStyle>
          <a:p>
            <a:r>
              <a:rPr lang="en-GB"/>
              <a:t>Click to edit Master title style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p:nvPr>
        </p:nvSpPr>
        <p:spPr>
          <a:xfrm>
            <a:off x="2364971" y="6100761"/>
            <a:ext cx="13529874" cy="2552700"/>
          </a:xfrm>
        </p:spPr>
        <p:txBody>
          <a:bodyPr anchor="t"/>
          <a:lstStyle>
            <a:lvl1pPr marL="0" indent="0" algn="ctr">
              <a:buNone/>
              <a:defRPr sz="3600" b="0" i="0" baseline="0">
                <a:solidFill>
                  <a:schemeClr val="tx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11D6D7D-8434-E348-BC77-90E2EDF0C492}"/>
              </a:ext>
            </a:extLst>
          </p:cNvPr>
          <p:cNvSpPr>
            <a:spLocks noGrp="1"/>
          </p:cNvSpPr>
          <p:nvPr>
            <p:ph type="sldNum" sz="quarter" idx="4"/>
          </p:nvPr>
        </p:nvSpPr>
        <p:spPr>
          <a:xfrm>
            <a:off x="17179892" y="9207976"/>
            <a:ext cx="550893" cy="547688"/>
          </a:xfrm>
          <a:prstGeom prst="rect">
            <a:avLst/>
          </a:prstGeom>
          <a:noFill/>
        </p:spPr>
        <p:txBody>
          <a:bodyPr vert="horz" lIns="0" tIns="0" rIns="0" bIns="0" rtlCol="0" anchor="ctr"/>
          <a:lstStyle>
            <a:lvl1pPr algn="ctr">
              <a:defRPr sz="1350" b="1" i="0">
                <a:solidFill>
                  <a:schemeClr val="tx2"/>
                </a:solidFill>
                <a:latin typeface="+mn-lt"/>
              </a:defRPr>
            </a:lvl1pPr>
          </a:lstStyle>
          <a:p>
            <a:fld id="{636C359F-FE12-A344-99C9-D9DE18388A22}" type="slidenum">
              <a:rPr lang="en-US" smtClean="0"/>
              <a:pPr/>
              <a:t>‹#›</a:t>
            </a:fld>
            <a:endParaRPr lang="en-US"/>
          </a:p>
        </p:txBody>
      </p:sp>
      <p:sp>
        <p:nvSpPr>
          <p:cNvPr id="8" name="Espace réservé pour une image  4">
            <a:extLst>
              <a:ext uri="{FF2B5EF4-FFF2-40B4-BE49-F238E27FC236}">
                <a16:creationId xmlns:a16="http://schemas.microsoft.com/office/drawing/2014/main" id="{ED8B5D32-8D29-714A-81F2-70E86D174093}"/>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4076639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nchor="ctr"/>
          <a:lstStyle/>
          <a:p>
            <a:r>
              <a:rPr lang="en-GB"/>
              <a:t>Click to edit Master title style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29E11201-475D-4E46-9994-72108EC6B0E0}"/>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7" name="Espace réservé pour une image  4">
            <a:extLst>
              <a:ext uri="{FF2B5EF4-FFF2-40B4-BE49-F238E27FC236}">
                <a16:creationId xmlns:a16="http://schemas.microsoft.com/office/drawing/2014/main" id="{2C5EDC21-71F9-F941-8D5E-BD0FE9B5D3D4}"/>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1547648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557213" y="2738438"/>
            <a:ext cx="8472488" cy="5915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1B14694-7C81-A746-9FAA-42510245D14F}"/>
              </a:ext>
            </a:extLst>
          </p:cNvPr>
          <p:cNvSpPr>
            <a:spLocks noGrp="1"/>
          </p:cNvSpPr>
          <p:nvPr>
            <p:ph sz="half" idx="2"/>
          </p:nvPr>
        </p:nvSpPr>
        <p:spPr>
          <a:xfrm>
            <a:off x="9258300" y="2738438"/>
            <a:ext cx="8472486" cy="5915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3D898D-A466-B541-B195-46C9C015AF44}"/>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8" name="Espace réservé pour une image  4">
            <a:extLst>
              <a:ext uri="{FF2B5EF4-FFF2-40B4-BE49-F238E27FC236}">
                <a16:creationId xmlns:a16="http://schemas.microsoft.com/office/drawing/2014/main" id="{51733241-A05D-4E46-BDDB-D48F8F261A32}"/>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2725588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557213" y="547688"/>
            <a:ext cx="15337632" cy="198834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557214" y="2712245"/>
            <a:ext cx="8439150" cy="1045367"/>
          </a:xfrm>
        </p:spPr>
        <p:txBody>
          <a:bodyPr anchor="ctr"/>
          <a:lstStyle>
            <a:lvl1pPr marL="0" indent="0">
              <a:buNone/>
              <a:defRPr sz="3600" b="1" i="0" baseline="0">
                <a:solidFill>
                  <a:schemeClr val="tx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557214" y="3757612"/>
            <a:ext cx="8439150" cy="4895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9258299" y="2712245"/>
            <a:ext cx="8439149" cy="1045368"/>
          </a:xfrm>
        </p:spPr>
        <p:txBody>
          <a:bodyPr anchor="ctr"/>
          <a:lstStyle>
            <a:lvl1pPr marL="0" indent="0">
              <a:buNone/>
              <a:defRPr sz="3600" b="1" i="0" baseline="0">
                <a:solidFill>
                  <a:schemeClr val="tx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9258300" y="3757612"/>
            <a:ext cx="8439147" cy="4895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A8D7E850-4E4D-EB41-B7EB-3A101734D727}"/>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8" name="Espace réservé pour une image  4">
            <a:extLst>
              <a:ext uri="{FF2B5EF4-FFF2-40B4-BE49-F238E27FC236}">
                <a16:creationId xmlns:a16="http://schemas.microsoft.com/office/drawing/2014/main" id="{2C8D2454-B423-DF44-99C1-85B337EEC14A}"/>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401479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0DA8E821-DFA8-754C-9E1C-121023FBE49F}"/>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4" name="Espace réservé pour une image  4">
            <a:extLst>
              <a:ext uri="{FF2B5EF4-FFF2-40B4-BE49-F238E27FC236}">
                <a16:creationId xmlns:a16="http://schemas.microsoft.com/office/drawing/2014/main" id="{FCB1B4E7-A03B-FE4C-B99C-CA156774F5C2}"/>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3732782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3CFA84-215F-694C-AA92-1FE46672D94A}"/>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3" name="Espace réservé pour une image  4">
            <a:extLst>
              <a:ext uri="{FF2B5EF4-FFF2-40B4-BE49-F238E27FC236}">
                <a16:creationId xmlns:a16="http://schemas.microsoft.com/office/drawing/2014/main" id="{592C16FB-3DC7-674E-B9B4-E36E250E0A4C}"/>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2483247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3CFA84-215F-694C-AA92-1FE46672D94A}"/>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6" name="Text Placeholder 5">
            <a:extLst>
              <a:ext uri="{FF2B5EF4-FFF2-40B4-BE49-F238E27FC236}">
                <a16:creationId xmlns:a16="http://schemas.microsoft.com/office/drawing/2014/main" id="{BF1E3105-83ED-7047-98A9-3B37E86192A6}"/>
              </a:ext>
            </a:extLst>
          </p:cNvPr>
          <p:cNvSpPr>
            <a:spLocks noGrp="1"/>
          </p:cNvSpPr>
          <p:nvPr>
            <p:ph type="body" sz="quarter" idx="13" hasCustomPrompt="1"/>
          </p:nvPr>
        </p:nvSpPr>
        <p:spPr>
          <a:xfrm>
            <a:off x="3122195" y="2057399"/>
            <a:ext cx="13197890" cy="4930442"/>
          </a:xfrm>
        </p:spPr>
        <p:txBody>
          <a:bodyPr anchor="ctr">
            <a:normAutofit/>
          </a:bodyPr>
          <a:lstStyle>
            <a:lvl1pPr marL="0" indent="0">
              <a:buNone/>
              <a:defRPr sz="9000" b="1">
                <a:solidFill>
                  <a:schemeClr val="tx2"/>
                </a:solidFill>
              </a:defRPr>
            </a:lvl1pPr>
            <a:lvl2pPr marL="685800" indent="0">
              <a:buNone/>
              <a:defRPr sz="9000"/>
            </a:lvl2pPr>
            <a:lvl3pPr marL="1371600" indent="0">
              <a:buNone/>
              <a:defRPr sz="9000"/>
            </a:lvl3pPr>
            <a:lvl4pPr marL="2057400" indent="0">
              <a:buNone/>
              <a:defRPr sz="9000"/>
            </a:lvl4pPr>
            <a:lvl5pPr marL="2743200" indent="0">
              <a:buNone/>
              <a:defRPr sz="9000"/>
            </a:lvl5pPr>
          </a:lstStyle>
          <a:p>
            <a:pPr lvl="0"/>
            <a:r>
              <a:rPr lang="en-GB"/>
              <a:t>Click to insert an inspirational quotation</a:t>
            </a:r>
          </a:p>
        </p:txBody>
      </p:sp>
      <p:sp>
        <p:nvSpPr>
          <p:cNvPr id="5" name="Espace réservé pour une image  4">
            <a:extLst>
              <a:ext uri="{FF2B5EF4-FFF2-40B4-BE49-F238E27FC236}">
                <a16:creationId xmlns:a16="http://schemas.microsoft.com/office/drawing/2014/main" id="{B8728598-8C6D-1843-A9B7-28EFAD23265C}"/>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
        <p:nvSpPr>
          <p:cNvPr id="11" name="Rectangle 10">
            <a:extLst>
              <a:ext uri="{FF2B5EF4-FFF2-40B4-BE49-F238E27FC236}">
                <a16:creationId xmlns:a16="http://schemas.microsoft.com/office/drawing/2014/main" id="{C7F74F6C-364E-A64B-AB80-0FA4A4A7774D}"/>
              </a:ext>
            </a:extLst>
          </p:cNvPr>
          <p:cNvSpPr/>
          <p:nvPr userDrawn="1"/>
        </p:nvSpPr>
        <p:spPr>
          <a:xfrm>
            <a:off x="2318697" y="2057399"/>
            <a:ext cx="117699" cy="4930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48870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557213" y="552451"/>
            <a:ext cx="15337631" cy="1997870"/>
          </a:xfrm>
        </p:spPr>
        <p:txBody>
          <a:bodyPr anchor="ctr"/>
          <a:lstStyle>
            <a:lvl1pPr>
              <a:defRPr sz="4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p:nvPr>
        </p:nvSpPr>
        <p:spPr>
          <a:xfrm>
            <a:off x="7774782" y="2712246"/>
            <a:ext cx="8120064" cy="594121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p:nvPr>
        </p:nvSpPr>
        <p:spPr>
          <a:xfrm>
            <a:off x="557214" y="2712246"/>
            <a:ext cx="6600825" cy="594121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7" name="Slide Number Placeholder 6">
            <a:extLst>
              <a:ext uri="{FF2B5EF4-FFF2-40B4-BE49-F238E27FC236}">
                <a16:creationId xmlns:a16="http://schemas.microsoft.com/office/drawing/2014/main" id="{87E83AF5-ABA7-B744-A08F-D2D464E4BF77}"/>
              </a:ext>
            </a:extLst>
          </p:cNvPr>
          <p:cNvSpPr>
            <a:spLocks noGrp="1"/>
          </p:cNvSpPr>
          <p:nvPr>
            <p:ph type="sldNum" sz="quarter" idx="12"/>
          </p:nvPr>
        </p:nvSpPr>
        <p:spPr/>
        <p:txBody>
          <a:bodyPr/>
          <a:lstStyle/>
          <a:p>
            <a:fld id="{636C359F-FE12-A344-99C9-D9DE18388A22}" type="slidenum">
              <a:rPr lang="en-US" smtClean="0"/>
              <a:t>‹#›</a:t>
            </a:fld>
            <a:endParaRPr lang="en-US"/>
          </a:p>
        </p:txBody>
      </p:sp>
      <p:sp>
        <p:nvSpPr>
          <p:cNvPr id="6" name="Espace réservé pour une image  4">
            <a:extLst>
              <a:ext uri="{FF2B5EF4-FFF2-40B4-BE49-F238E27FC236}">
                <a16:creationId xmlns:a16="http://schemas.microsoft.com/office/drawing/2014/main" id="{8CF45E4B-38C0-D641-A8BD-F13B2B0B0F7C}"/>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Tree>
    <p:extLst>
      <p:ext uri="{BB962C8B-B14F-4D97-AF65-F5344CB8AC3E}">
        <p14:creationId xmlns:p14="http://schemas.microsoft.com/office/powerpoint/2010/main" val="349334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31174D79-C167-014F-8649-072C475B31A2}"/>
              </a:ext>
            </a:extLst>
          </p:cNvPr>
          <p:cNvSpPr>
            <a:spLocks noGrp="1"/>
          </p:cNvSpPr>
          <p:nvPr>
            <p:ph type="sldNum" sz="quarter" idx="12"/>
          </p:nvPr>
        </p:nvSpPr>
        <p:spPr>
          <a:xfrm>
            <a:off x="16923713" y="9275353"/>
            <a:ext cx="807075" cy="547688"/>
          </a:xfrm>
        </p:spPr>
        <p:txBody>
          <a:bodyPr/>
          <a:lstStyle/>
          <a:p>
            <a:fld id="{636C359F-FE12-A344-99C9-D9DE18388A22}" type="slidenum">
              <a:rPr lang="en-US" smtClean="0"/>
              <a:t>‹#›</a:t>
            </a:fld>
            <a:endParaRPr lang="en-US"/>
          </a:p>
        </p:txBody>
      </p:sp>
      <p:sp>
        <p:nvSpPr>
          <p:cNvPr id="3" name="Espace réservé du contenu 2">
            <a:extLst>
              <a:ext uri="{FF2B5EF4-FFF2-40B4-BE49-F238E27FC236}">
                <a16:creationId xmlns:a16="http://schemas.microsoft.com/office/drawing/2014/main" id="{9D1B602C-5245-4242-90FF-B9D24D61B7FF}"/>
              </a:ext>
            </a:extLst>
          </p:cNvPr>
          <p:cNvSpPr>
            <a:spLocks noGrp="1"/>
          </p:cNvSpPr>
          <p:nvPr>
            <p:ph sz="quarter" idx="13" hasCustomPrompt="1"/>
          </p:nvPr>
        </p:nvSpPr>
        <p:spPr>
          <a:xfrm>
            <a:off x="557213" y="2712245"/>
            <a:ext cx="17173575" cy="1997870"/>
          </a:xfrm>
        </p:spPr>
        <p:txBody>
          <a:bodyPr>
            <a:normAutofit/>
          </a:bodyPr>
          <a:lstStyle>
            <a:lvl1pPr marL="0" indent="0" algn="ctr">
              <a:buNone/>
              <a:defRPr sz="3600" b="1"/>
            </a:lvl1pPr>
          </a:lstStyle>
          <a:p>
            <a:pPr lvl="0"/>
            <a:r>
              <a:rPr lang="fr-FR" err="1"/>
              <a:t>Thank</a:t>
            </a:r>
            <a:r>
              <a:rPr lang="fr-FR"/>
              <a:t> </a:t>
            </a:r>
            <a:r>
              <a:rPr lang="fr-FR" err="1"/>
              <a:t>you</a:t>
            </a:r>
            <a:r>
              <a:rPr lang="fr-FR"/>
              <a:t> for </a:t>
            </a:r>
            <a:r>
              <a:rPr lang="fr-FR" err="1"/>
              <a:t>your</a:t>
            </a:r>
            <a:r>
              <a:rPr lang="fr-FR"/>
              <a:t> attention!</a:t>
            </a:r>
            <a:endParaRPr lang="en-US"/>
          </a:p>
        </p:txBody>
      </p:sp>
      <p:sp>
        <p:nvSpPr>
          <p:cNvPr id="5" name="Espace réservé pour une image  4">
            <a:extLst>
              <a:ext uri="{FF2B5EF4-FFF2-40B4-BE49-F238E27FC236}">
                <a16:creationId xmlns:a16="http://schemas.microsoft.com/office/drawing/2014/main" id="{D94F2150-20FA-EA44-970C-424631982F9B}"/>
              </a:ext>
            </a:extLst>
          </p:cNvPr>
          <p:cNvSpPr>
            <a:spLocks noGrp="1"/>
          </p:cNvSpPr>
          <p:nvPr>
            <p:ph type="pic" sz="quarter" idx="10" hasCustomPrompt="1"/>
          </p:nvPr>
        </p:nvSpPr>
        <p:spPr>
          <a:xfrm>
            <a:off x="7829048" y="8976492"/>
            <a:ext cx="2629904" cy="1010652"/>
          </a:xfrm>
        </p:spPr>
        <p:txBody>
          <a:bodyPr anchor="ctr">
            <a:normAutofit/>
          </a:bodyPr>
          <a:lstStyle>
            <a:lvl1pPr marL="0" indent="0" algn="ctr">
              <a:buNone/>
              <a:defRPr sz="2100"/>
            </a:lvl1pPr>
          </a:lstStyle>
          <a:p>
            <a:r>
              <a:rPr lang="en-US" sz="2100"/>
              <a:t>Insert Partner Logo</a:t>
            </a:r>
            <a:endParaRPr lang="en-US"/>
          </a:p>
        </p:txBody>
      </p:sp>
      <p:sp>
        <p:nvSpPr>
          <p:cNvPr id="6" name="Espace réservé du texte 5">
            <a:extLst>
              <a:ext uri="{FF2B5EF4-FFF2-40B4-BE49-F238E27FC236}">
                <a16:creationId xmlns:a16="http://schemas.microsoft.com/office/drawing/2014/main" id="{7D7C01D8-F3C8-684A-93B7-AE6D3375B424}"/>
              </a:ext>
            </a:extLst>
          </p:cNvPr>
          <p:cNvSpPr>
            <a:spLocks noGrp="1"/>
          </p:cNvSpPr>
          <p:nvPr>
            <p:ph type="body" sz="quarter" idx="14" hasCustomPrompt="1"/>
          </p:nvPr>
        </p:nvSpPr>
        <p:spPr>
          <a:xfrm>
            <a:off x="3790209" y="4962525"/>
            <a:ext cx="4874418" cy="433638"/>
          </a:xfrm>
        </p:spPr>
        <p:txBody>
          <a:bodyPr>
            <a:normAutofit/>
          </a:bodyPr>
          <a:lstStyle>
            <a:lvl1pPr marL="0" indent="0" algn="ctr">
              <a:buNone/>
              <a:defRPr sz="2400" b="1"/>
            </a:lvl1pPr>
          </a:lstStyle>
          <a:p>
            <a:pPr lvl="0"/>
            <a:r>
              <a:rPr lang="en-US"/>
              <a:t>Insert Title</a:t>
            </a:r>
          </a:p>
        </p:txBody>
      </p:sp>
      <p:sp>
        <p:nvSpPr>
          <p:cNvPr id="9" name="Espace réservé du texte 5">
            <a:extLst>
              <a:ext uri="{FF2B5EF4-FFF2-40B4-BE49-F238E27FC236}">
                <a16:creationId xmlns:a16="http://schemas.microsoft.com/office/drawing/2014/main" id="{4B8A9A1D-8093-684E-96E7-16FD0452D634}"/>
              </a:ext>
            </a:extLst>
          </p:cNvPr>
          <p:cNvSpPr>
            <a:spLocks noGrp="1"/>
          </p:cNvSpPr>
          <p:nvPr>
            <p:ph type="body" sz="quarter" idx="15" hasCustomPrompt="1"/>
          </p:nvPr>
        </p:nvSpPr>
        <p:spPr>
          <a:xfrm>
            <a:off x="3790209" y="5413709"/>
            <a:ext cx="4874418" cy="433638"/>
          </a:xfrm>
        </p:spPr>
        <p:txBody>
          <a:bodyPr>
            <a:normAutofit/>
          </a:bodyPr>
          <a:lstStyle>
            <a:lvl1pPr marL="0" indent="0" algn="ctr">
              <a:buNone/>
              <a:defRPr sz="2400" b="0"/>
            </a:lvl1pPr>
          </a:lstStyle>
          <a:p>
            <a:pPr lvl="0"/>
            <a:r>
              <a:rPr lang="en-US"/>
              <a:t>Insert Name</a:t>
            </a:r>
          </a:p>
        </p:txBody>
      </p:sp>
      <p:sp>
        <p:nvSpPr>
          <p:cNvPr id="10" name="Espace réservé du texte 5">
            <a:extLst>
              <a:ext uri="{FF2B5EF4-FFF2-40B4-BE49-F238E27FC236}">
                <a16:creationId xmlns:a16="http://schemas.microsoft.com/office/drawing/2014/main" id="{B750BDD5-C942-6848-9E14-9E770560E41C}"/>
              </a:ext>
            </a:extLst>
          </p:cNvPr>
          <p:cNvSpPr>
            <a:spLocks noGrp="1"/>
          </p:cNvSpPr>
          <p:nvPr>
            <p:ph type="body" sz="quarter" idx="16" hasCustomPrompt="1"/>
          </p:nvPr>
        </p:nvSpPr>
        <p:spPr>
          <a:xfrm>
            <a:off x="3790209" y="5885898"/>
            <a:ext cx="4874418" cy="433638"/>
          </a:xfrm>
        </p:spPr>
        <p:txBody>
          <a:bodyPr>
            <a:normAutofit/>
          </a:bodyPr>
          <a:lstStyle>
            <a:lvl1pPr marL="0" indent="0" algn="ctr">
              <a:buNone/>
              <a:defRPr sz="2400" b="0"/>
            </a:lvl1pPr>
          </a:lstStyle>
          <a:p>
            <a:pPr lvl="0"/>
            <a:r>
              <a:rPr lang="en-US"/>
              <a:t>Insert email with link</a:t>
            </a:r>
          </a:p>
        </p:txBody>
      </p:sp>
      <p:sp>
        <p:nvSpPr>
          <p:cNvPr id="11" name="Espace réservé du texte 5">
            <a:extLst>
              <a:ext uri="{FF2B5EF4-FFF2-40B4-BE49-F238E27FC236}">
                <a16:creationId xmlns:a16="http://schemas.microsoft.com/office/drawing/2014/main" id="{751B81D6-C88A-8D4B-8DB7-2978F6824C5B}"/>
              </a:ext>
            </a:extLst>
          </p:cNvPr>
          <p:cNvSpPr>
            <a:spLocks noGrp="1"/>
          </p:cNvSpPr>
          <p:nvPr>
            <p:ph type="body" sz="quarter" idx="17" hasCustomPrompt="1"/>
          </p:nvPr>
        </p:nvSpPr>
        <p:spPr>
          <a:xfrm>
            <a:off x="9501462" y="4962525"/>
            <a:ext cx="4874418" cy="433638"/>
          </a:xfrm>
        </p:spPr>
        <p:txBody>
          <a:bodyPr>
            <a:normAutofit/>
          </a:bodyPr>
          <a:lstStyle>
            <a:lvl1pPr marL="0" indent="0" algn="ctr">
              <a:buNone/>
              <a:defRPr sz="2400" b="1"/>
            </a:lvl1pPr>
          </a:lstStyle>
          <a:p>
            <a:pPr lvl="0"/>
            <a:r>
              <a:rPr lang="en-US"/>
              <a:t>Insert Title</a:t>
            </a:r>
          </a:p>
        </p:txBody>
      </p:sp>
      <p:sp>
        <p:nvSpPr>
          <p:cNvPr id="12" name="Espace réservé du texte 5">
            <a:extLst>
              <a:ext uri="{FF2B5EF4-FFF2-40B4-BE49-F238E27FC236}">
                <a16:creationId xmlns:a16="http://schemas.microsoft.com/office/drawing/2014/main" id="{4BFE418E-560A-A043-BF7E-460894066128}"/>
              </a:ext>
            </a:extLst>
          </p:cNvPr>
          <p:cNvSpPr>
            <a:spLocks noGrp="1"/>
          </p:cNvSpPr>
          <p:nvPr>
            <p:ph type="body" sz="quarter" idx="18" hasCustomPrompt="1"/>
          </p:nvPr>
        </p:nvSpPr>
        <p:spPr>
          <a:xfrm>
            <a:off x="9501462" y="5413709"/>
            <a:ext cx="4874418" cy="433638"/>
          </a:xfrm>
        </p:spPr>
        <p:txBody>
          <a:bodyPr>
            <a:normAutofit/>
          </a:bodyPr>
          <a:lstStyle>
            <a:lvl1pPr marL="0" indent="0" algn="ctr">
              <a:buNone/>
              <a:defRPr sz="2400" b="0"/>
            </a:lvl1pPr>
          </a:lstStyle>
          <a:p>
            <a:pPr lvl="0"/>
            <a:r>
              <a:rPr lang="en-US"/>
              <a:t>Insert Name</a:t>
            </a:r>
          </a:p>
        </p:txBody>
      </p:sp>
      <p:sp>
        <p:nvSpPr>
          <p:cNvPr id="13" name="Espace réservé du texte 5">
            <a:extLst>
              <a:ext uri="{FF2B5EF4-FFF2-40B4-BE49-F238E27FC236}">
                <a16:creationId xmlns:a16="http://schemas.microsoft.com/office/drawing/2014/main" id="{7C4BECC0-B32D-4643-94C1-A7A618ECCFFD}"/>
              </a:ext>
            </a:extLst>
          </p:cNvPr>
          <p:cNvSpPr>
            <a:spLocks noGrp="1"/>
          </p:cNvSpPr>
          <p:nvPr>
            <p:ph type="body" sz="quarter" idx="19" hasCustomPrompt="1"/>
          </p:nvPr>
        </p:nvSpPr>
        <p:spPr>
          <a:xfrm>
            <a:off x="9501462" y="5885898"/>
            <a:ext cx="4874418" cy="433638"/>
          </a:xfrm>
        </p:spPr>
        <p:txBody>
          <a:bodyPr>
            <a:normAutofit/>
          </a:bodyPr>
          <a:lstStyle>
            <a:lvl1pPr marL="0" indent="0" algn="ctr">
              <a:buNone/>
              <a:defRPr sz="2400" b="0"/>
            </a:lvl1pPr>
          </a:lstStyle>
          <a:p>
            <a:pPr lvl="0"/>
            <a:r>
              <a:rPr lang="en-US"/>
              <a:t>Insert email with link</a:t>
            </a:r>
          </a:p>
        </p:txBody>
      </p:sp>
    </p:spTree>
    <p:extLst>
      <p:ext uri="{BB962C8B-B14F-4D97-AF65-F5344CB8AC3E}">
        <p14:creationId xmlns:p14="http://schemas.microsoft.com/office/powerpoint/2010/main" val="183395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1.sv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0.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32622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DA230-298D-EF25-ADD4-86D6711FF57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C04651AE-7F57-6CE9-7D69-00A174CE2005}"/>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76EAA3D7-EA91-8930-BA53-1B745B301B14}"/>
              </a:ext>
            </a:extLst>
          </p:cNvPr>
          <p:cNvSpPr>
            <a:spLocks noGrp="1"/>
          </p:cNvSpPr>
          <p:nvPr>
            <p:ph type="dt" sz="half" idx="2"/>
          </p:nvPr>
        </p:nvSpPr>
        <p:spPr>
          <a:xfrm>
            <a:off x="1257300" y="9534526"/>
            <a:ext cx="4114800" cy="547687"/>
          </a:xfrm>
          <a:prstGeom prst="rect">
            <a:avLst/>
          </a:prstGeom>
        </p:spPr>
        <p:txBody>
          <a:bodyPr vert="horz" lIns="91440" tIns="45720" rIns="91440" bIns="45720" rtlCol="0" anchor="ctr"/>
          <a:lstStyle>
            <a:lvl1pPr algn="l">
              <a:defRPr sz="1620">
                <a:solidFill>
                  <a:schemeClr val="tx1">
                    <a:tint val="75000"/>
                  </a:schemeClr>
                </a:solidFill>
              </a:defRPr>
            </a:lvl1pPr>
          </a:lstStyle>
          <a:p>
            <a:fld id="{AD9E4056-6141-4350-9B5C-26E42E785DC0}" type="datetimeFigureOut">
              <a:rPr lang="en-BE" smtClean="0"/>
              <a:t>16/10/2025</a:t>
            </a:fld>
            <a:endParaRPr lang="en-BE"/>
          </a:p>
        </p:txBody>
      </p:sp>
      <p:sp>
        <p:nvSpPr>
          <p:cNvPr id="5" name="Footer Placeholder 4">
            <a:extLst>
              <a:ext uri="{FF2B5EF4-FFF2-40B4-BE49-F238E27FC236}">
                <a16:creationId xmlns:a16="http://schemas.microsoft.com/office/drawing/2014/main" id="{604BF3A3-BB9D-FF6C-76AE-AEDC582CFF42}"/>
              </a:ext>
            </a:extLst>
          </p:cNvPr>
          <p:cNvSpPr>
            <a:spLocks noGrp="1"/>
          </p:cNvSpPr>
          <p:nvPr>
            <p:ph type="ftr" sz="quarter" idx="3"/>
          </p:nvPr>
        </p:nvSpPr>
        <p:spPr>
          <a:xfrm>
            <a:off x="6057900" y="9534526"/>
            <a:ext cx="6172200" cy="547687"/>
          </a:xfrm>
          <a:prstGeom prst="rect">
            <a:avLst/>
          </a:prstGeom>
        </p:spPr>
        <p:txBody>
          <a:bodyPr vert="horz" lIns="91440" tIns="45720" rIns="91440" bIns="45720" rtlCol="0" anchor="ctr"/>
          <a:lstStyle>
            <a:lvl1pPr algn="ctr">
              <a:defRPr sz="162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6BA4BFC4-CBB7-BEA6-1E06-4278E8D15A09}"/>
              </a:ext>
            </a:extLst>
          </p:cNvPr>
          <p:cNvSpPr>
            <a:spLocks noGrp="1"/>
          </p:cNvSpPr>
          <p:nvPr>
            <p:ph type="sldNum" sz="quarter" idx="4"/>
          </p:nvPr>
        </p:nvSpPr>
        <p:spPr>
          <a:xfrm>
            <a:off x="12915900" y="9534526"/>
            <a:ext cx="4114800" cy="547687"/>
          </a:xfrm>
          <a:prstGeom prst="rect">
            <a:avLst/>
          </a:prstGeom>
        </p:spPr>
        <p:txBody>
          <a:bodyPr vert="horz" lIns="91440" tIns="45720" rIns="91440" bIns="45720" rtlCol="0" anchor="ctr"/>
          <a:lstStyle>
            <a:lvl1pPr algn="r">
              <a:defRPr sz="162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58252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1234440" rtl="0" eaLnBrk="1" latinLnBrk="0" hangingPunct="1">
        <a:lnSpc>
          <a:spcPct val="90000"/>
        </a:lnSpc>
        <a:spcBef>
          <a:spcPct val="0"/>
        </a:spcBef>
        <a:buNone/>
        <a:defRPr sz="5940" kern="1200">
          <a:solidFill>
            <a:schemeClr val="tx1"/>
          </a:solidFill>
          <a:latin typeface="+mj-lt"/>
          <a:ea typeface="+mj-ea"/>
          <a:cs typeface="+mj-cs"/>
        </a:defRPr>
      </a:lvl1pPr>
    </p:titleStyle>
    <p:bodyStyle>
      <a:lvl1pPr marL="308610" indent="-308610" algn="l" defTabSz="1234440" rtl="0" eaLnBrk="1" latinLnBrk="0" hangingPunct="1">
        <a:lnSpc>
          <a:spcPct val="90000"/>
        </a:lnSpc>
        <a:spcBef>
          <a:spcPts val="1350"/>
        </a:spcBef>
        <a:buFont typeface="Arial" panose="020B0604020202020204" pitchFamily="34" charset="0"/>
        <a:buChar char="•"/>
        <a:defRPr sz="3780" kern="1200">
          <a:solidFill>
            <a:schemeClr val="tx1"/>
          </a:solidFill>
          <a:latin typeface="+mn-lt"/>
          <a:ea typeface="+mn-ea"/>
          <a:cs typeface="+mn-cs"/>
        </a:defRPr>
      </a:lvl1pPr>
      <a:lvl2pPr marL="925830" indent="-308610" algn="l" defTabSz="1234440" rtl="0" eaLnBrk="1" latinLnBrk="0" hangingPunct="1">
        <a:lnSpc>
          <a:spcPct val="90000"/>
        </a:lnSpc>
        <a:spcBef>
          <a:spcPts val="675"/>
        </a:spcBef>
        <a:buFont typeface="Arial" panose="020B0604020202020204" pitchFamily="34" charset="0"/>
        <a:buChar char="•"/>
        <a:defRPr sz="3240" kern="1200">
          <a:solidFill>
            <a:schemeClr val="tx1"/>
          </a:solidFill>
          <a:latin typeface="+mn-lt"/>
          <a:ea typeface="+mn-ea"/>
          <a:cs typeface="+mn-cs"/>
        </a:defRPr>
      </a:lvl2pPr>
      <a:lvl3pPr marL="1543050" indent="-308610" algn="l" defTabSz="1234440" rtl="0" eaLnBrk="1" latinLnBrk="0" hangingPunct="1">
        <a:lnSpc>
          <a:spcPct val="90000"/>
        </a:lnSpc>
        <a:spcBef>
          <a:spcPts val="675"/>
        </a:spcBef>
        <a:buFont typeface="Arial" panose="020B0604020202020204" pitchFamily="34" charset="0"/>
        <a:buChar char="•"/>
        <a:defRPr sz="2700" kern="1200">
          <a:solidFill>
            <a:schemeClr val="tx1"/>
          </a:solidFill>
          <a:latin typeface="+mn-lt"/>
          <a:ea typeface="+mn-ea"/>
          <a:cs typeface="+mn-cs"/>
        </a:defRPr>
      </a:lvl3pPr>
      <a:lvl4pPr marL="216027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4pPr>
      <a:lvl5pPr marL="277749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5pPr>
      <a:lvl6pPr marL="339471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6pPr>
      <a:lvl7pPr marL="401193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7pPr>
      <a:lvl8pPr marL="462915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8pPr>
      <a:lvl9pPr marL="524637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9pPr>
    </p:bodyStyle>
    <p:otherStyle>
      <a:defPPr>
        <a:defRPr lang="en-BE"/>
      </a:defPPr>
      <a:lvl1pPr marL="0" algn="l" defTabSz="1234440" rtl="0" eaLnBrk="1" latinLnBrk="0" hangingPunct="1">
        <a:defRPr sz="2430" kern="1200">
          <a:solidFill>
            <a:schemeClr val="tx1"/>
          </a:solidFill>
          <a:latin typeface="+mn-lt"/>
          <a:ea typeface="+mn-ea"/>
          <a:cs typeface="+mn-cs"/>
        </a:defRPr>
      </a:lvl1pPr>
      <a:lvl2pPr marL="617220" algn="l" defTabSz="1234440" rtl="0" eaLnBrk="1" latinLnBrk="0" hangingPunct="1">
        <a:defRPr sz="2430" kern="1200">
          <a:solidFill>
            <a:schemeClr val="tx1"/>
          </a:solidFill>
          <a:latin typeface="+mn-lt"/>
          <a:ea typeface="+mn-ea"/>
          <a:cs typeface="+mn-cs"/>
        </a:defRPr>
      </a:lvl2pPr>
      <a:lvl3pPr marL="1234440" algn="l" defTabSz="1234440" rtl="0" eaLnBrk="1" latinLnBrk="0" hangingPunct="1">
        <a:defRPr sz="2430" kern="1200">
          <a:solidFill>
            <a:schemeClr val="tx1"/>
          </a:solidFill>
          <a:latin typeface="+mn-lt"/>
          <a:ea typeface="+mn-ea"/>
          <a:cs typeface="+mn-cs"/>
        </a:defRPr>
      </a:lvl3pPr>
      <a:lvl4pPr marL="1851660" algn="l" defTabSz="1234440" rtl="0" eaLnBrk="1" latinLnBrk="0" hangingPunct="1">
        <a:defRPr sz="2430" kern="1200">
          <a:solidFill>
            <a:schemeClr val="tx1"/>
          </a:solidFill>
          <a:latin typeface="+mn-lt"/>
          <a:ea typeface="+mn-ea"/>
          <a:cs typeface="+mn-cs"/>
        </a:defRPr>
      </a:lvl4pPr>
      <a:lvl5pPr marL="2468880" algn="l" defTabSz="1234440" rtl="0" eaLnBrk="1" latinLnBrk="0" hangingPunct="1">
        <a:defRPr sz="2430" kern="1200">
          <a:solidFill>
            <a:schemeClr val="tx1"/>
          </a:solidFill>
          <a:latin typeface="+mn-lt"/>
          <a:ea typeface="+mn-ea"/>
          <a:cs typeface="+mn-cs"/>
        </a:defRPr>
      </a:lvl5pPr>
      <a:lvl6pPr marL="3086100" algn="l" defTabSz="1234440" rtl="0" eaLnBrk="1" latinLnBrk="0" hangingPunct="1">
        <a:defRPr sz="2430" kern="1200">
          <a:solidFill>
            <a:schemeClr val="tx1"/>
          </a:solidFill>
          <a:latin typeface="+mn-lt"/>
          <a:ea typeface="+mn-ea"/>
          <a:cs typeface="+mn-cs"/>
        </a:defRPr>
      </a:lvl6pPr>
      <a:lvl7pPr marL="3703320" algn="l" defTabSz="1234440" rtl="0" eaLnBrk="1" latinLnBrk="0" hangingPunct="1">
        <a:defRPr sz="2430" kern="1200">
          <a:solidFill>
            <a:schemeClr val="tx1"/>
          </a:solidFill>
          <a:latin typeface="+mn-lt"/>
          <a:ea typeface="+mn-ea"/>
          <a:cs typeface="+mn-cs"/>
        </a:defRPr>
      </a:lvl7pPr>
      <a:lvl8pPr marL="4320540" algn="l" defTabSz="1234440" rtl="0" eaLnBrk="1" latinLnBrk="0" hangingPunct="1">
        <a:defRPr sz="2430" kern="1200">
          <a:solidFill>
            <a:schemeClr val="tx1"/>
          </a:solidFill>
          <a:latin typeface="+mn-lt"/>
          <a:ea typeface="+mn-ea"/>
          <a:cs typeface="+mn-cs"/>
        </a:defRPr>
      </a:lvl8pPr>
      <a:lvl9pPr marL="4937760" algn="l" defTabSz="1234440" rtl="0" eaLnBrk="1" latinLnBrk="0" hangingPunct="1">
        <a:defRPr sz="243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956A5BE-5585-DBD9-5569-046417BEBC6C}"/>
              </a:ext>
            </a:extLst>
          </p:cNvPr>
          <p:cNvSpPr>
            <a:spLocks noGrp="1"/>
          </p:cNvSpPr>
          <p:nvPr>
            <p:ph type="title"/>
          </p:nvPr>
        </p:nvSpPr>
        <p:spPr>
          <a:xfrm>
            <a:off x="485775" y="270275"/>
            <a:ext cx="17316450" cy="1238249"/>
          </a:xfrm>
          <a:prstGeom prst="rect">
            <a:avLst/>
          </a:prstGeom>
        </p:spPr>
        <p:txBody>
          <a:bodyPr vert="horz" lIns="91440" tIns="45720" rIns="91440" bIns="45720" rtlCol="0" anchor="b">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75356FAD-8D96-0092-2A57-44B4771CB1D4}"/>
              </a:ext>
            </a:extLst>
          </p:cNvPr>
          <p:cNvSpPr>
            <a:spLocks noGrp="1"/>
          </p:cNvSpPr>
          <p:nvPr>
            <p:ph type="body" idx="1"/>
          </p:nvPr>
        </p:nvSpPr>
        <p:spPr>
          <a:xfrm>
            <a:off x="485775" y="2041926"/>
            <a:ext cx="17316450" cy="722352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3C4D881-5D7A-1B4C-26D6-32791F3472A6}"/>
              </a:ext>
            </a:extLst>
          </p:cNvPr>
          <p:cNvSpPr>
            <a:spLocks noGrp="1"/>
          </p:cNvSpPr>
          <p:nvPr>
            <p:ph type="dt" sz="half" idx="2"/>
          </p:nvPr>
        </p:nvSpPr>
        <p:spPr>
          <a:xfrm>
            <a:off x="14562164" y="9534526"/>
            <a:ext cx="2061663" cy="547688"/>
          </a:xfrm>
          <a:prstGeom prst="rect">
            <a:avLst/>
          </a:prstGeom>
        </p:spPr>
        <p:txBody>
          <a:bodyPr vert="horz" lIns="91440" tIns="45720" rIns="91440" bIns="45720" rtlCol="0" anchor="ctr"/>
          <a:lstStyle>
            <a:lvl1pPr algn="r">
              <a:defRPr sz="1800">
                <a:solidFill>
                  <a:schemeClr val="tx1">
                    <a:tint val="75000"/>
                  </a:schemeClr>
                </a:solidFill>
                <a:latin typeface="Verdana" panose="020B0604030504040204" pitchFamily="34" charset="0"/>
                <a:ea typeface="Verdana" panose="020B0604030504040204" pitchFamily="34" charset="0"/>
              </a:defRPr>
            </a:lvl1pPr>
          </a:lstStyle>
          <a:p>
            <a:fld id="{E19DDAA4-AC4C-4D90-92C8-4A7FF02C4B87}" type="datetimeFigureOut">
              <a:rPr lang="de-AT" smtClean="0"/>
              <a:pPr/>
              <a:t>16.10.2025</a:t>
            </a:fld>
            <a:r>
              <a:rPr lang="de-AT"/>
              <a:t>   |</a:t>
            </a:r>
          </a:p>
        </p:txBody>
      </p:sp>
      <p:sp>
        <p:nvSpPr>
          <p:cNvPr id="5" name="Fußzeilenplatzhalter 4">
            <a:extLst>
              <a:ext uri="{FF2B5EF4-FFF2-40B4-BE49-F238E27FC236}">
                <a16:creationId xmlns:a16="http://schemas.microsoft.com/office/drawing/2014/main" id="{8C585028-52F6-3294-3DCA-0D6D362AA22D}"/>
              </a:ext>
            </a:extLst>
          </p:cNvPr>
          <p:cNvSpPr>
            <a:spLocks noGrp="1"/>
          </p:cNvSpPr>
          <p:nvPr>
            <p:ph type="ftr" sz="quarter" idx="3"/>
          </p:nvPr>
        </p:nvSpPr>
        <p:spPr>
          <a:xfrm>
            <a:off x="4629150" y="9534526"/>
            <a:ext cx="9029700" cy="547688"/>
          </a:xfrm>
          <a:prstGeom prst="rect">
            <a:avLst/>
          </a:prstGeom>
        </p:spPr>
        <p:txBody>
          <a:bodyPr vert="horz" lIns="91440" tIns="45720" rIns="91440" bIns="45720" rtlCol="0" anchor="ctr"/>
          <a:lstStyle>
            <a:lvl1pPr algn="ctr">
              <a:defRPr sz="1800">
                <a:solidFill>
                  <a:schemeClr val="tx1">
                    <a:tint val="75000"/>
                  </a:schemeClr>
                </a:solidFill>
                <a:latin typeface="Verdana" panose="020B0604030504040204" pitchFamily="34" charset="0"/>
                <a:ea typeface="Verdana" panose="020B0604030504040204" pitchFamily="34" charset="0"/>
              </a:defRPr>
            </a:lvl1pPr>
          </a:lstStyle>
          <a:p>
            <a:r>
              <a:rPr lang="de-DE"/>
              <a:t>FINAL INFERENCE EE4SMEs (</a:t>
            </a:r>
            <a:r>
              <a:rPr lang="de-DE" err="1"/>
              <a:t>Oct</a:t>
            </a:r>
            <a:r>
              <a:rPr lang="de-DE"/>
              <a:t>. 16th 2025 / </a:t>
            </a:r>
            <a:r>
              <a:rPr lang="de-DE" err="1"/>
              <a:t>Bruessel</a:t>
            </a:r>
            <a:r>
              <a:rPr lang="de-DE"/>
              <a:t>) </a:t>
            </a:r>
            <a:endParaRPr lang="de-AT"/>
          </a:p>
        </p:txBody>
      </p:sp>
      <p:sp>
        <p:nvSpPr>
          <p:cNvPr id="6" name="Foliennummernplatzhalter 5">
            <a:extLst>
              <a:ext uri="{FF2B5EF4-FFF2-40B4-BE49-F238E27FC236}">
                <a16:creationId xmlns:a16="http://schemas.microsoft.com/office/drawing/2014/main" id="{A47864CE-07A4-0F4F-5C60-5FC349438A68}"/>
              </a:ext>
            </a:extLst>
          </p:cNvPr>
          <p:cNvSpPr>
            <a:spLocks noGrp="1"/>
          </p:cNvSpPr>
          <p:nvPr>
            <p:ph type="sldNum" sz="quarter" idx="4"/>
          </p:nvPr>
        </p:nvSpPr>
        <p:spPr>
          <a:xfrm>
            <a:off x="16827690" y="9534526"/>
            <a:ext cx="974535" cy="547688"/>
          </a:xfrm>
          <a:prstGeom prst="rect">
            <a:avLst/>
          </a:prstGeom>
        </p:spPr>
        <p:txBody>
          <a:bodyPr vert="horz" lIns="91440" tIns="45720" rIns="91440" bIns="45720" rtlCol="0" anchor="ctr"/>
          <a:lstStyle>
            <a:lvl1pPr algn="l">
              <a:defRPr sz="1800">
                <a:solidFill>
                  <a:schemeClr val="tx1">
                    <a:tint val="75000"/>
                  </a:schemeClr>
                </a:solidFill>
                <a:latin typeface="Verdana" panose="020B0604030504040204" pitchFamily="34" charset="0"/>
                <a:ea typeface="Verdana" panose="020B0604030504040204" pitchFamily="34" charset="0"/>
              </a:defRPr>
            </a:lvl1pPr>
          </a:lstStyle>
          <a:p>
            <a:fld id="{C474770E-193D-4931-BB0D-02C9501FDD8E}" type="slidenum">
              <a:rPr lang="de-AT" smtClean="0"/>
              <a:pPr/>
              <a:t>‹#›</a:t>
            </a:fld>
            <a:endParaRPr lang="de-AT"/>
          </a:p>
        </p:txBody>
      </p:sp>
      <p:pic>
        <p:nvPicPr>
          <p:cNvPr id="7" name="Grafik 6">
            <a:extLst>
              <a:ext uri="{FF2B5EF4-FFF2-40B4-BE49-F238E27FC236}">
                <a16:creationId xmlns:a16="http://schemas.microsoft.com/office/drawing/2014/main" id="{B688F6C9-7092-BF61-4884-E444EEBF2AD9}"/>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499722" y="9451565"/>
            <a:ext cx="2078739" cy="630648"/>
          </a:xfrm>
          <a:prstGeom prst="rect">
            <a:avLst/>
          </a:prstGeom>
        </p:spPr>
      </p:pic>
    </p:spTree>
    <p:extLst>
      <p:ext uri="{BB962C8B-B14F-4D97-AF65-F5344CB8AC3E}">
        <p14:creationId xmlns:p14="http://schemas.microsoft.com/office/powerpoint/2010/main" val="33244058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5400" b="1" kern="1200">
          <a:solidFill>
            <a:schemeClr val="accent1"/>
          </a:solidFill>
          <a:latin typeface="Verdana" panose="020B0604030504040204" pitchFamily="34" charset="0"/>
          <a:ea typeface="Verdana" panose="020B0604030504040204" pitchFamily="34" charset="0"/>
          <a:cs typeface="+mj-cs"/>
        </a:defRPr>
      </a:lvl1pPr>
    </p:titleStyle>
    <p:bodyStyle>
      <a:lvl1pPr marL="342900" indent="-342900" algn="l" defTabSz="1371600" rtl="0" eaLnBrk="1" latinLnBrk="0" hangingPunct="1">
        <a:lnSpc>
          <a:spcPct val="150000"/>
        </a:lnSpc>
        <a:spcBef>
          <a:spcPts val="1500"/>
        </a:spcBef>
        <a:buClr>
          <a:schemeClr val="accent4"/>
        </a:buClr>
        <a:buFont typeface="Wingdings" panose="05000000000000000000" pitchFamily="2" charset="2"/>
        <a:buChar char="§"/>
        <a:defRPr sz="2700" b="0" kern="1200">
          <a:solidFill>
            <a:schemeClr val="tx1"/>
          </a:solidFill>
          <a:latin typeface="Verdana" panose="020B0604030504040204" pitchFamily="34" charset="0"/>
          <a:ea typeface="Verdana" panose="020B0604030504040204" pitchFamily="34" charset="0"/>
          <a:cs typeface="+mn-cs"/>
        </a:defRPr>
      </a:lvl1pPr>
      <a:lvl2pPr marL="1028700" indent="-342900" algn="l" defTabSz="1371600" rtl="0" eaLnBrk="1" latinLnBrk="0" hangingPunct="1">
        <a:lnSpc>
          <a:spcPct val="150000"/>
        </a:lnSpc>
        <a:spcBef>
          <a:spcPts val="750"/>
        </a:spcBef>
        <a:buClr>
          <a:schemeClr val="accent4"/>
        </a:buClr>
        <a:buFont typeface="Wingdings" panose="05000000000000000000" pitchFamily="2" charset="2"/>
        <a:buChar char="§"/>
        <a:defRPr sz="2700" b="0" kern="1200">
          <a:solidFill>
            <a:schemeClr val="tx1"/>
          </a:solidFill>
          <a:latin typeface="Verdana" panose="020B0604030504040204" pitchFamily="34" charset="0"/>
          <a:ea typeface="Verdana" panose="020B0604030504040204" pitchFamily="34" charset="0"/>
          <a:cs typeface="+mn-cs"/>
        </a:defRPr>
      </a:lvl2pPr>
      <a:lvl3pPr marL="1714500" indent="-342900" algn="l" defTabSz="1371600" rtl="0" eaLnBrk="1" latinLnBrk="0" hangingPunct="1">
        <a:lnSpc>
          <a:spcPct val="150000"/>
        </a:lnSpc>
        <a:spcBef>
          <a:spcPts val="750"/>
        </a:spcBef>
        <a:buClr>
          <a:schemeClr val="accent4"/>
        </a:buClr>
        <a:buFont typeface="Wingdings" panose="05000000000000000000" pitchFamily="2" charset="2"/>
        <a:buChar char="§"/>
        <a:defRPr sz="2700" b="0" kern="1200">
          <a:solidFill>
            <a:schemeClr val="tx1"/>
          </a:solidFill>
          <a:latin typeface="Verdana" panose="020B0604030504040204" pitchFamily="34" charset="0"/>
          <a:ea typeface="Verdana" panose="020B0604030504040204" pitchFamily="34" charset="0"/>
          <a:cs typeface="+mn-cs"/>
        </a:defRPr>
      </a:lvl3pPr>
      <a:lvl4pPr marL="2400300" indent="-342900" algn="l" defTabSz="1371600" rtl="0" eaLnBrk="1" latinLnBrk="0" hangingPunct="1">
        <a:lnSpc>
          <a:spcPct val="150000"/>
        </a:lnSpc>
        <a:spcBef>
          <a:spcPts val="750"/>
        </a:spcBef>
        <a:buClr>
          <a:schemeClr val="accent4"/>
        </a:buClr>
        <a:buFont typeface="Wingdings" panose="05000000000000000000" pitchFamily="2" charset="2"/>
        <a:buChar char="§"/>
        <a:defRPr sz="2700" b="0" kern="1200">
          <a:solidFill>
            <a:schemeClr val="tx1"/>
          </a:solidFill>
          <a:latin typeface="Verdana" panose="020B0604030504040204" pitchFamily="34" charset="0"/>
          <a:ea typeface="Verdana" panose="020B0604030504040204" pitchFamily="34" charset="0"/>
          <a:cs typeface="+mn-cs"/>
        </a:defRPr>
      </a:lvl4pPr>
      <a:lvl5pPr marL="3086100" indent="-342900" algn="l" defTabSz="1371600" rtl="0" eaLnBrk="1" latinLnBrk="0" hangingPunct="1">
        <a:lnSpc>
          <a:spcPct val="150000"/>
        </a:lnSpc>
        <a:spcBef>
          <a:spcPts val="750"/>
        </a:spcBef>
        <a:buClr>
          <a:schemeClr val="accent4"/>
        </a:buClr>
        <a:buFont typeface="Wingdings" panose="05000000000000000000" pitchFamily="2" charset="2"/>
        <a:buChar char="§"/>
        <a:defRPr sz="2700" b="0" kern="1200">
          <a:solidFill>
            <a:schemeClr val="tx1"/>
          </a:solidFill>
          <a:latin typeface="Verdana" panose="020B0604030504040204" pitchFamily="34" charset="0"/>
          <a:ea typeface="Verdana" panose="020B0604030504040204" pitchFamily="34"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557212" y="547688"/>
            <a:ext cx="17173574" cy="1988345"/>
          </a:xfrm>
          <a:prstGeom prst="rect">
            <a:avLst/>
          </a:prstGeom>
        </p:spPr>
        <p:txBody>
          <a:bodyPr vert="horz" lIns="0" tIns="0" rIns="0" bIns="0" rtlCol="0" anchor="ctr">
            <a:normAutofit/>
          </a:bodyPr>
          <a:lstStyle/>
          <a:p>
            <a:r>
              <a:rPr lang="en-GB"/>
              <a:t>Click to edit master title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557213" y="2738438"/>
            <a:ext cx="17173575" cy="591499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800D5B3E-02C8-D34F-8BED-0FE3A95C68D5}"/>
              </a:ext>
            </a:extLst>
          </p:cNvPr>
          <p:cNvSpPr>
            <a:spLocks noGrp="1"/>
          </p:cNvSpPr>
          <p:nvPr>
            <p:ph type="sldNum" sz="quarter" idx="4"/>
          </p:nvPr>
        </p:nvSpPr>
        <p:spPr>
          <a:xfrm>
            <a:off x="17179892" y="9207976"/>
            <a:ext cx="550893" cy="547688"/>
          </a:xfrm>
          <a:prstGeom prst="rect">
            <a:avLst/>
          </a:prstGeom>
          <a:noFill/>
        </p:spPr>
        <p:txBody>
          <a:bodyPr vert="horz" lIns="0" tIns="0" rIns="0" bIns="0" rtlCol="0" anchor="ctr"/>
          <a:lstStyle>
            <a:lvl1pPr algn="ctr">
              <a:defRPr sz="1350" b="1" i="0">
                <a:solidFill>
                  <a:schemeClr val="tx2"/>
                </a:solidFill>
                <a:latin typeface="+mn-lt"/>
              </a:defRPr>
            </a:lvl1pPr>
          </a:lstStyle>
          <a:p>
            <a:fld id="{636C359F-FE12-A344-99C9-D9DE18388A22}" type="slidenum">
              <a:rPr lang="en-US" smtClean="0"/>
              <a:pPr/>
              <a:t>‹#›</a:t>
            </a:fld>
            <a:endParaRPr lang="en-US"/>
          </a:p>
        </p:txBody>
      </p:sp>
      <p:pic>
        <p:nvPicPr>
          <p:cNvPr id="14" name="Graphique 10">
            <a:extLst>
              <a:ext uri="{FF2B5EF4-FFF2-40B4-BE49-F238E27FC236}">
                <a16:creationId xmlns:a16="http://schemas.microsoft.com/office/drawing/2014/main" id="{0142D977-AB0B-4040-9C3D-36729775A7C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57213" y="9192453"/>
            <a:ext cx="807075" cy="547788"/>
          </a:xfrm>
          <a:prstGeom prst="rect">
            <a:avLst/>
          </a:prstGeom>
        </p:spPr>
      </p:pic>
      <p:sp>
        <p:nvSpPr>
          <p:cNvPr id="16" name="ZoneTexte 11">
            <a:extLst>
              <a:ext uri="{FF2B5EF4-FFF2-40B4-BE49-F238E27FC236}">
                <a16:creationId xmlns:a16="http://schemas.microsoft.com/office/drawing/2014/main" id="{603323A8-06D5-3840-95B2-45E2AAE4983E}"/>
              </a:ext>
            </a:extLst>
          </p:cNvPr>
          <p:cNvSpPr txBox="1"/>
          <p:nvPr userDrawn="1"/>
        </p:nvSpPr>
        <p:spPr>
          <a:xfrm>
            <a:off x="1308863" y="9177808"/>
            <a:ext cx="3155903" cy="577081"/>
          </a:xfrm>
          <a:prstGeom prst="rect">
            <a:avLst/>
          </a:prstGeom>
          <a:noFill/>
        </p:spPr>
        <p:txBody>
          <a:bodyPr wrap="square" rtlCol="0" anchor="ctr">
            <a:spAutoFit/>
          </a:bodyPr>
          <a:lstStyle/>
          <a:p>
            <a:pPr algn="l"/>
            <a:r>
              <a:rPr lang="en-GB" sz="1050" kern="1200">
                <a:solidFill>
                  <a:schemeClr val="tx2"/>
                </a:solidFill>
                <a:effectLst/>
                <a:latin typeface="+mn-lt"/>
                <a:ea typeface="+mn-ea"/>
                <a:cs typeface="+mn-cs"/>
              </a:rPr>
              <a:t>This project has received funding from the EU H2020 research and innovation programme under grant agreement No 893924.</a:t>
            </a:r>
            <a:r>
              <a:rPr lang="en-GB" sz="1050" kern="1200" baseline="0">
                <a:solidFill>
                  <a:schemeClr val="tx2"/>
                </a:solidFill>
                <a:effectLst/>
                <a:latin typeface="+mn-lt"/>
                <a:ea typeface="+mn-ea"/>
                <a:cs typeface="+mn-cs"/>
              </a:rPr>
              <a:t> </a:t>
            </a:r>
            <a:endParaRPr lang="en-US" sz="1050" u="none">
              <a:solidFill>
                <a:schemeClr val="tx2"/>
              </a:solidFill>
            </a:endParaRPr>
          </a:p>
        </p:txBody>
      </p:sp>
    </p:spTree>
    <p:extLst>
      <p:ext uri="{BB962C8B-B14F-4D97-AF65-F5344CB8AC3E}">
        <p14:creationId xmlns:p14="http://schemas.microsoft.com/office/powerpoint/2010/main" val="13067569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hdr="0" ftr="0" dt="0"/>
  <p:txStyles>
    <p:titleStyle>
      <a:lvl1pPr algn="l" defTabSz="1371600" rtl="0" eaLnBrk="1" latinLnBrk="0" hangingPunct="1">
        <a:lnSpc>
          <a:spcPct val="90000"/>
        </a:lnSpc>
        <a:spcBef>
          <a:spcPct val="0"/>
        </a:spcBef>
        <a:buNone/>
        <a:defRPr sz="5400" b="1" i="0" kern="1200" cap="none" baseline="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37.xml"/><Relationship Id="rId4" Type="http://schemas.openxmlformats.org/officeDocument/2006/relationships/image" Target="../media/image150.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152.png"/></Relationships>
</file>

<file path=ppt/slides/_rels/slide10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0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1.xml"/><Relationship Id="rId1" Type="http://schemas.openxmlformats.org/officeDocument/2006/relationships/slideLayout" Target="../slideLayouts/slideLayout46.xml"/><Relationship Id="rId5" Type="http://schemas.openxmlformats.org/officeDocument/2006/relationships/image" Target="../media/image155.svg"/><Relationship Id="rId4" Type="http://schemas.openxmlformats.org/officeDocument/2006/relationships/image" Target="../media/image154.png"/></Relationships>
</file>

<file path=ppt/slides/_rels/slide1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svg"/></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image" Target="../media/image159.png"/><Relationship Id="rId5" Type="http://schemas.openxmlformats.org/officeDocument/2006/relationships/image" Target="../media/image155.svg"/><Relationship Id="rId4" Type="http://schemas.openxmlformats.org/officeDocument/2006/relationships/image" Target="../media/image154.png"/></Relationships>
</file>

<file path=ppt/slides/_rels/slide10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5.svg"/></Relationships>
</file>

<file path=ppt/slides/_rels/slide10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5.xml"/><Relationship Id="rId1" Type="http://schemas.openxmlformats.org/officeDocument/2006/relationships/slideLayout" Target="../slideLayouts/slideLayout47.xml"/><Relationship Id="rId6" Type="http://schemas.openxmlformats.org/officeDocument/2006/relationships/image" Target="../media/image161.png"/><Relationship Id="rId5" Type="http://schemas.openxmlformats.org/officeDocument/2006/relationships/image" Target="../media/image155.svg"/><Relationship Id="rId4" Type="http://schemas.openxmlformats.org/officeDocument/2006/relationships/image" Target="../media/image154.png"/></Relationships>
</file>

<file path=ppt/slides/_rels/slide1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47.xml"/><Relationship Id="rId5" Type="http://schemas.openxmlformats.org/officeDocument/2006/relationships/image" Target="../media/image155.svg"/><Relationship Id="rId4" Type="http://schemas.openxmlformats.org/officeDocument/2006/relationships/image" Target="../media/image154.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chart" Target="../charts/chart20.xml"/><Relationship Id="rId1" Type="http://schemas.openxmlformats.org/officeDocument/2006/relationships/slideLayout" Target="../slideLayouts/slideLayout47.xml"/><Relationship Id="rId5" Type="http://schemas.openxmlformats.org/officeDocument/2006/relationships/image" Target="../media/image155.svg"/><Relationship Id="rId4" Type="http://schemas.openxmlformats.org/officeDocument/2006/relationships/image" Target="../media/image154.png"/></Relationships>
</file>

<file path=ppt/slides/_rels/slide11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hyperlink" Target="https://energywateragency.gov.mt/merca/"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73.pn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1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38.xml"/><Relationship Id="rId1" Type="http://schemas.openxmlformats.org/officeDocument/2006/relationships/slideLayout" Target="../slideLayouts/slideLayout4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55.svg"/></Relationships>
</file>

<file path=ppt/slides/_rels/slide1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11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jpeg"/><Relationship Id="rId18" Type="http://schemas.openxmlformats.org/officeDocument/2006/relationships/image" Target="../media/image189.jpeg"/><Relationship Id="rId26" Type="http://schemas.openxmlformats.org/officeDocument/2006/relationships/image" Target="../media/image197.png"/><Relationship Id="rId3" Type="http://schemas.openxmlformats.org/officeDocument/2006/relationships/image" Target="../media/image27.jpeg"/><Relationship Id="rId21" Type="http://schemas.openxmlformats.org/officeDocument/2006/relationships/image" Target="../media/image192.png"/><Relationship Id="rId7" Type="http://schemas.openxmlformats.org/officeDocument/2006/relationships/image" Target="../media/image33.png"/><Relationship Id="rId12" Type="http://schemas.openxmlformats.org/officeDocument/2006/relationships/image" Target="../media/image183.png"/><Relationship Id="rId17" Type="http://schemas.openxmlformats.org/officeDocument/2006/relationships/image" Target="../media/image188.png"/><Relationship Id="rId25" Type="http://schemas.openxmlformats.org/officeDocument/2006/relationships/image" Target="../media/image196.png"/><Relationship Id="rId2" Type="http://schemas.openxmlformats.org/officeDocument/2006/relationships/image" Target="../media/image26.jpeg"/><Relationship Id="rId16" Type="http://schemas.openxmlformats.org/officeDocument/2006/relationships/image" Target="../media/image187.jpeg"/><Relationship Id="rId20" Type="http://schemas.openxmlformats.org/officeDocument/2006/relationships/image" Target="../media/image191.png"/><Relationship Id="rId29"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182.jpeg"/><Relationship Id="rId24" Type="http://schemas.openxmlformats.org/officeDocument/2006/relationships/image" Target="../media/image195.png"/><Relationship Id="rId5" Type="http://schemas.openxmlformats.org/officeDocument/2006/relationships/image" Target="../media/image29.svg"/><Relationship Id="rId15" Type="http://schemas.openxmlformats.org/officeDocument/2006/relationships/image" Target="../media/image186.jpeg"/><Relationship Id="rId23" Type="http://schemas.openxmlformats.org/officeDocument/2006/relationships/image" Target="../media/image194.jpeg"/><Relationship Id="rId28" Type="http://schemas.openxmlformats.org/officeDocument/2006/relationships/image" Target="../media/image199.png"/><Relationship Id="rId10" Type="http://schemas.openxmlformats.org/officeDocument/2006/relationships/image" Target="../media/image181.jpeg"/><Relationship Id="rId19" Type="http://schemas.openxmlformats.org/officeDocument/2006/relationships/image" Target="../media/image190.jpeg"/><Relationship Id="rId4" Type="http://schemas.openxmlformats.org/officeDocument/2006/relationships/image" Target="../media/image28.png"/><Relationship Id="rId9" Type="http://schemas.openxmlformats.org/officeDocument/2006/relationships/image" Target="../media/image180.jpeg"/><Relationship Id="rId14" Type="http://schemas.openxmlformats.org/officeDocument/2006/relationships/image" Target="../media/image185.jpeg"/><Relationship Id="rId22" Type="http://schemas.openxmlformats.org/officeDocument/2006/relationships/image" Target="../media/image193.png"/><Relationship Id="rId27" Type="http://schemas.openxmlformats.org/officeDocument/2006/relationships/image" Target="../media/image198.png"/><Relationship Id="rId30" Type="http://schemas.openxmlformats.org/officeDocument/2006/relationships/image" Target="../media/image201.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1.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11" Type="http://schemas.openxmlformats.org/officeDocument/2006/relationships/image" Target="../media/image57.png"/><Relationship Id="rId5" Type="http://schemas.openxmlformats.org/officeDocument/2006/relationships/image" Target="../media/image33.png"/><Relationship Id="rId10" Type="http://schemas.openxmlformats.org/officeDocument/2006/relationships/image" Target="../media/image56.svg"/><Relationship Id="rId4" Type="http://schemas.openxmlformats.org/officeDocument/2006/relationships/image" Target="../media/image32.sv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14/relationships/chartEx" Target="../charts/chartEx2.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chart" Target="../charts/chart6.xml"/><Relationship Id="rId4" Type="http://schemas.openxmlformats.org/officeDocument/2006/relationships/image" Target="../media/image31.pn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jpe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video" Target="https://www.youtube.com/embed/QjVBEdGuhno?feature=oembed" TargetMode="Externa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10" Type="http://schemas.openxmlformats.org/officeDocument/2006/relationships/image" Target="../media/image66.jpeg"/><Relationship Id="rId4" Type="http://schemas.openxmlformats.org/officeDocument/2006/relationships/image" Target="../media/image32.svg"/><Relationship Id="rId9"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1.png"/><Relationship Id="rId7" Type="http://schemas.openxmlformats.org/officeDocument/2006/relationships/chart" Target="../charts/chart8.xml"/><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chart" Target="../charts/chart9.xml"/></Relationships>
</file>

<file path=ppt/slides/_rels/slide31.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31.png"/><Relationship Id="rId7" Type="http://schemas.openxmlformats.org/officeDocument/2006/relationships/chart" Target="../charts/chart10.xml"/><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2.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31.png"/><Relationship Id="rId7" Type="http://schemas.openxmlformats.org/officeDocument/2006/relationships/chart" Target="../charts/chart12.xml"/><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40.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31.png"/><Relationship Id="rId7" Type="http://schemas.openxmlformats.org/officeDocument/2006/relationships/chart" Target="../charts/chart14.xml"/><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chart" Target="../charts/char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hart" Target="../charts/chart17.xml"/><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42.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31.png"/><Relationship Id="rId7" Type="http://schemas.openxmlformats.org/officeDocument/2006/relationships/chart" Target="../charts/chart18.xml"/><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1.png"/><Relationship Id="rId7" Type="http://schemas.openxmlformats.org/officeDocument/2006/relationships/image" Target="../media/image69.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svg"/><Relationship Id="rId9" Type="http://schemas.openxmlformats.org/officeDocument/2006/relationships/image" Target="../media/image37.jpe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video" Target="https://www.youtube.com/embed/afaTp94OhSw?feature=oembed" TargetMode="Externa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svg"/></Relationships>
</file>

<file path=ppt/slides/_rels/slide5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80.jpeg"/><Relationship Id="rId5" Type="http://schemas.openxmlformats.org/officeDocument/2006/relationships/image" Target="../media/image33.png"/><Relationship Id="rId10" Type="http://schemas.openxmlformats.org/officeDocument/2006/relationships/image" Target="../media/image79.jpeg"/><Relationship Id="rId4" Type="http://schemas.openxmlformats.org/officeDocument/2006/relationships/image" Target="../media/image32.svg"/><Relationship Id="rId9"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hyperlink" Target="https://www.fondazionefenice.it/wp-content/uploads/SET-OF-INDICATORS-EE4SME-.xlsx" TargetMode="External"/><Relationship Id="rId4" Type="http://schemas.openxmlformats.org/officeDocument/2006/relationships/image" Target="../media/image86.emf"/></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87.emf"/><Relationship Id="rId4" Type="http://schemas.openxmlformats.org/officeDocument/2006/relationships/hyperlink" Target="https://www.fondazionefenice.it/wp-content/uploads/SET-OF-INDICATORS-EE4SME-.xls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88.png"/><Relationship Id="rId4" Type="http://schemas.openxmlformats.org/officeDocument/2006/relationships/hyperlink" Target="https://www.fondazionefenice.it/wp-content/uploads/EE4SME-CASE-STUDIES.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90.emf"/></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1.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11" Type="http://schemas.openxmlformats.org/officeDocument/2006/relationships/image" Target="../media/image45.png"/><Relationship Id="rId5" Type="http://schemas.openxmlformats.org/officeDocument/2006/relationships/image" Target="../media/image33.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1.png"/><Relationship Id="rId7" Type="http://schemas.openxmlformats.org/officeDocument/2006/relationships/image" Target="../media/image9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1.png"/></Relationships>
</file>

<file path=ppt/slides/_rels/slide7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1.png"/><Relationship Id="rId7" Type="http://schemas.openxmlformats.org/officeDocument/2006/relationships/image" Target="../media/image93.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 Id="rId9"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0.jpeg"/><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6.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1.png"/><Relationship Id="rId7" Type="http://schemas.openxmlformats.org/officeDocument/2006/relationships/image" Target="../media/image97.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 Id="rId9" Type="http://schemas.openxmlformats.org/officeDocument/2006/relationships/image" Target="../media/image99.png"/></Relationships>
</file>

<file path=ppt/slides/_rels/slide7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1.png"/><Relationship Id="rId7" Type="http://schemas.openxmlformats.org/officeDocument/2006/relationships/image" Target="../media/image100.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1.png"/><Relationship Id="rId9" Type="http://schemas.openxmlformats.org/officeDocument/2006/relationships/image" Target="../media/image48.png"/></Relationships>
</file>

<file path=ppt/slides/_rels/slide8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1.png"/><Relationship Id="rId7" Type="http://schemas.openxmlformats.org/officeDocument/2006/relationships/image" Target="../media/image102.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s>
</file>

<file path=ppt/slides/_rels/slide8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10" Type="http://schemas.openxmlformats.org/officeDocument/2006/relationships/image" Target="../media/image106.png"/><Relationship Id="rId4" Type="http://schemas.openxmlformats.org/officeDocument/2006/relationships/image" Target="../media/image31.png"/><Relationship Id="rId9" Type="http://schemas.openxmlformats.org/officeDocument/2006/relationships/image" Target="../media/image105.png"/></Relationships>
</file>

<file path=ppt/slides/_rels/slide8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1.png"/><Relationship Id="rId7" Type="http://schemas.openxmlformats.org/officeDocument/2006/relationships/image" Target="../media/image107.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11" Type="http://schemas.openxmlformats.org/officeDocument/2006/relationships/image" Target="../media/image111.png"/><Relationship Id="rId5" Type="http://schemas.openxmlformats.org/officeDocument/2006/relationships/image" Target="../media/image33.png"/><Relationship Id="rId10" Type="http://schemas.openxmlformats.org/officeDocument/2006/relationships/image" Target="../media/image110.png"/><Relationship Id="rId4" Type="http://schemas.openxmlformats.org/officeDocument/2006/relationships/image" Target="../media/image40.svg"/><Relationship Id="rId9" Type="http://schemas.openxmlformats.org/officeDocument/2006/relationships/image" Target="../media/image109.png"/></Relationships>
</file>

<file path=ppt/slides/_rels/slide8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1.png"/><Relationship Id="rId7" Type="http://schemas.openxmlformats.org/officeDocument/2006/relationships/image" Target="../media/image112.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10" Type="http://schemas.openxmlformats.org/officeDocument/2006/relationships/image" Target="../media/image115.png"/><Relationship Id="rId4" Type="http://schemas.openxmlformats.org/officeDocument/2006/relationships/image" Target="../media/image40.svg"/><Relationship Id="rId9" Type="http://schemas.openxmlformats.org/officeDocument/2006/relationships/image" Target="../media/image114.jpeg"/></Relationships>
</file>

<file path=ppt/slides/_rels/slide8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31.png"/><Relationship Id="rId7" Type="http://schemas.openxmlformats.org/officeDocument/2006/relationships/image" Target="../media/image116.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40.svg"/></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microsoft.com/office/2014/relationships/chartEx" Target="../charts/chartEx1.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1.png"/><Relationship Id="rId9" Type="http://schemas.openxmlformats.org/officeDocument/2006/relationships/image" Target="../media/image49.png"/></Relationships>
</file>

<file path=ppt/slides/_rels/slide90.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image" Target="../media/image120.png"/><Relationship Id="rId1" Type="http://schemas.openxmlformats.org/officeDocument/2006/relationships/slideLayout" Target="../slideLayouts/slideLayout44.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3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e-sieben.at/en/projects/22003_knownnebs.php*" TargetMode="Externa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endParaRPr lang="en-BE"/>
          </a:p>
        </p:txBody>
      </p:sp>
      <p:grpSp>
        <p:nvGrpSpPr>
          <p:cNvPr id="3" name="Group 3"/>
          <p:cNvGrpSpPr/>
          <p:nvPr/>
        </p:nvGrpSpPr>
        <p:grpSpPr>
          <a:xfrm>
            <a:off x="0" y="2056323"/>
            <a:ext cx="8473331" cy="10702525"/>
            <a:chOff x="0" y="0"/>
            <a:chExt cx="11297775" cy="14270033"/>
          </a:xfrm>
        </p:grpSpPr>
        <p:pic>
          <p:nvPicPr>
            <p:cNvPr id="4" name="Picture 4"/>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grpSp>
        <p:nvGrpSpPr>
          <p:cNvPr id="6" name="Group 6"/>
          <p:cNvGrpSpPr/>
          <p:nvPr/>
        </p:nvGrpSpPr>
        <p:grpSpPr>
          <a:xfrm>
            <a:off x="-812714" y="-209951"/>
            <a:ext cx="8612688" cy="2393535"/>
            <a:chOff x="0" y="0"/>
            <a:chExt cx="2565973" cy="713105"/>
          </a:xfrm>
        </p:grpSpPr>
        <p:sp>
          <p:nvSpPr>
            <p:cNvPr id="7" name="Freeform 7"/>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endParaRPr lang="en-BE"/>
            </a:p>
          </p:txBody>
        </p:sp>
        <p:sp>
          <p:nvSpPr>
            <p:cNvPr id="8" name="TextBox 8"/>
            <p:cNvSpPr txBox="1"/>
            <p:nvPr/>
          </p:nvSpPr>
          <p:spPr>
            <a:xfrm>
              <a:off x="0" y="-19050"/>
              <a:ext cx="2565973" cy="732155"/>
            </a:xfrm>
            <a:prstGeom prst="rect">
              <a:avLst/>
            </a:prstGeom>
          </p:spPr>
          <p:txBody>
            <a:bodyPr lIns="50800" tIns="50800" rIns="50800" bIns="50800" rtlCol="0" anchor="ctr"/>
            <a:lstStyle/>
            <a:p>
              <a:pPr algn="ctr">
                <a:lnSpc>
                  <a:spcPts val="1540"/>
                </a:lnSpc>
              </a:pPr>
              <a:endParaRPr/>
            </a:p>
          </p:txBody>
        </p:sp>
      </p:grpSp>
      <p:sp>
        <p:nvSpPr>
          <p:cNvPr id="9" name="Freeform 9"/>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591501" y="1139971"/>
            <a:ext cx="4645341" cy="352847"/>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525046" y="623325"/>
            <a:ext cx="4942554" cy="487890"/>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sp>
        <p:nvSpPr>
          <p:cNvPr id="12" name="TextBox 12"/>
          <p:cNvSpPr txBox="1"/>
          <p:nvPr/>
        </p:nvSpPr>
        <p:spPr>
          <a:xfrm>
            <a:off x="10146298" y="3886822"/>
            <a:ext cx="7721688" cy="1704975"/>
          </a:xfrm>
          <a:prstGeom prst="rect">
            <a:avLst/>
          </a:prstGeom>
        </p:spPr>
        <p:txBody>
          <a:bodyPr lIns="0" tIns="0" rIns="0" bIns="0" rtlCol="0" anchor="t">
            <a:spAutoFit/>
          </a:bodyPr>
          <a:lstStyle/>
          <a:p>
            <a:pPr algn="l">
              <a:lnSpc>
                <a:spcPts val="6599"/>
              </a:lnSpc>
            </a:pPr>
            <a:r>
              <a:rPr lang="en-US" sz="5499" b="1">
                <a:solidFill>
                  <a:srgbClr val="FFFFFF"/>
                </a:solidFill>
                <a:latin typeface="Poppins Bold"/>
                <a:ea typeface="Poppins Bold"/>
                <a:cs typeface="Poppins Bold"/>
                <a:sym typeface="Poppins Bold"/>
              </a:rPr>
              <a:t>ENERGY EFFICIENCY IN ACTION:</a:t>
            </a:r>
          </a:p>
        </p:txBody>
      </p:sp>
      <p:sp>
        <p:nvSpPr>
          <p:cNvPr id="13" name="TextBox 13"/>
          <p:cNvSpPr txBox="1"/>
          <p:nvPr/>
        </p:nvSpPr>
        <p:spPr>
          <a:xfrm>
            <a:off x="10146298" y="5774090"/>
            <a:ext cx="8023119" cy="2832100"/>
          </a:xfrm>
          <a:prstGeom prst="rect">
            <a:avLst/>
          </a:prstGeom>
        </p:spPr>
        <p:txBody>
          <a:bodyPr lIns="0" tIns="0" rIns="0" bIns="0" rtlCol="0" anchor="t">
            <a:spAutoFit/>
          </a:bodyPr>
          <a:lstStyle/>
          <a:p>
            <a:pPr algn="l">
              <a:lnSpc>
                <a:spcPts val="5599"/>
              </a:lnSpc>
              <a:spcBef>
                <a:spcPct val="0"/>
              </a:spcBef>
            </a:pPr>
            <a:r>
              <a:rPr lang="en-US" sz="3999">
                <a:solidFill>
                  <a:srgbClr val="FFFFFF"/>
                </a:solidFill>
                <a:latin typeface="Poppins"/>
                <a:ea typeface="Poppins"/>
                <a:cs typeface="Poppins"/>
                <a:sym typeface="Poppins"/>
              </a:rPr>
              <a:t>Equipping SMEs for a Green Transition</a:t>
            </a:r>
          </a:p>
          <a:p>
            <a:pPr algn="l">
              <a:lnSpc>
                <a:spcPts val="5599"/>
              </a:lnSpc>
              <a:spcBef>
                <a:spcPct val="0"/>
              </a:spcBef>
            </a:pPr>
            <a:endParaRPr lang="en-US" sz="3999">
              <a:solidFill>
                <a:srgbClr val="FFFFFF"/>
              </a:solidFill>
              <a:latin typeface="Poppins"/>
              <a:ea typeface="Poppins"/>
              <a:cs typeface="Poppins"/>
              <a:sym typeface="Poppins"/>
            </a:endParaRPr>
          </a:p>
          <a:p>
            <a:pPr algn="ctr">
              <a:lnSpc>
                <a:spcPts val="5599"/>
              </a:lnSpc>
              <a:spcBef>
                <a:spcPct val="0"/>
              </a:spcBef>
            </a:pPr>
            <a:r>
              <a:rPr lang="en-US" sz="3999">
                <a:solidFill>
                  <a:srgbClr val="FFFFFF"/>
                </a:solidFill>
                <a:latin typeface="Poppins"/>
                <a:ea typeface="Poppins"/>
                <a:cs typeface="Poppins"/>
                <a:sym typeface="Poppins"/>
              </a:rPr>
              <a:t>16 October 2025</a:t>
            </a:r>
          </a:p>
        </p:txBody>
      </p:sp>
      <p:sp>
        <p:nvSpPr>
          <p:cNvPr id="14" name="TextBox 14"/>
          <p:cNvSpPr txBox="1"/>
          <p:nvPr/>
        </p:nvSpPr>
        <p:spPr>
          <a:xfrm>
            <a:off x="10749737" y="8702512"/>
            <a:ext cx="6514811" cy="542925"/>
          </a:xfrm>
          <a:prstGeom prst="rect">
            <a:avLst/>
          </a:prstGeom>
        </p:spPr>
        <p:txBody>
          <a:bodyPr lIns="0" tIns="0" rIns="0" bIns="0" rtlCol="0" anchor="t">
            <a:spAutoFit/>
          </a:bodyPr>
          <a:lstStyle/>
          <a:p>
            <a:pPr algn="l">
              <a:lnSpc>
                <a:spcPts val="4200"/>
              </a:lnSpc>
              <a:spcBef>
                <a:spcPct val="0"/>
              </a:spcBef>
            </a:pPr>
            <a:r>
              <a:rPr lang="en-US" sz="3000" b="1">
                <a:solidFill>
                  <a:srgbClr val="FFFFFF"/>
                </a:solidFill>
                <a:latin typeface="Poppins Bold"/>
                <a:ea typeface="Poppins Bold"/>
                <a:cs typeface="Poppins Bold"/>
                <a:sym typeface="Poppins Bold"/>
              </a:rPr>
              <a:t>www.ee4sme.com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6908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36" name="Rectangle 35">
            <a:extLst>
              <a:ext uri="{FF2B5EF4-FFF2-40B4-BE49-F238E27FC236}">
                <a16:creationId xmlns:a16="http://schemas.microsoft.com/office/drawing/2014/main" id="{5818EF7F-BAF7-E3D3-9727-34D3E99247F7}"/>
              </a:ext>
            </a:extLst>
          </p:cNvPr>
          <p:cNvSpPr/>
          <p:nvPr/>
        </p:nvSpPr>
        <p:spPr>
          <a:xfrm>
            <a:off x="714375" y="2613905"/>
            <a:ext cx="16926569" cy="533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707058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Low-cost measures, mainly in operations and equipment upgrades, dominate</a:t>
            </a:r>
          </a:p>
        </p:txBody>
      </p:sp>
      <p:sp>
        <p:nvSpPr>
          <p:cNvPr id="16" name="TextBox 28">
            <a:extLst>
              <a:ext uri="{FF2B5EF4-FFF2-40B4-BE49-F238E27FC236}">
                <a16:creationId xmlns:a16="http://schemas.microsoft.com/office/drawing/2014/main" id="{44A00AE2-17D7-1B45-1D7C-2D439D9D1940}"/>
              </a:ext>
            </a:extLst>
          </p:cNvPr>
          <p:cNvSpPr txBox="1"/>
          <p:nvPr/>
        </p:nvSpPr>
        <p:spPr>
          <a:xfrm>
            <a:off x="876904" y="2697606"/>
            <a:ext cx="4449650" cy="4029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Economic Viability</a:t>
            </a:r>
          </a:p>
        </p:txBody>
      </p:sp>
      <p:grpSp>
        <p:nvGrpSpPr>
          <p:cNvPr id="48" name="Group 47">
            <a:extLst>
              <a:ext uri="{FF2B5EF4-FFF2-40B4-BE49-F238E27FC236}">
                <a16:creationId xmlns:a16="http://schemas.microsoft.com/office/drawing/2014/main" id="{ECF349FC-4744-7913-53BC-A6D7721DB727}"/>
              </a:ext>
            </a:extLst>
          </p:cNvPr>
          <p:cNvGrpSpPr/>
          <p:nvPr/>
        </p:nvGrpSpPr>
        <p:grpSpPr>
          <a:xfrm>
            <a:off x="847662" y="3148942"/>
            <a:ext cx="16542150" cy="4602623"/>
            <a:chOff x="835498" y="3277181"/>
            <a:chExt cx="16542150" cy="4602623"/>
          </a:xfrm>
        </p:grpSpPr>
        <p:pic>
          <p:nvPicPr>
            <p:cNvPr id="39" name="Picture 38">
              <a:extLst>
                <a:ext uri="{FF2B5EF4-FFF2-40B4-BE49-F238E27FC236}">
                  <a16:creationId xmlns:a16="http://schemas.microsoft.com/office/drawing/2014/main" id="{0C4D0B61-77F5-812A-8E72-B8C8C428A717}"/>
                </a:ext>
              </a:extLst>
            </p:cNvPr>
            <p:cNvPicPr>
              <a:picLocks noChangeAspect="1"/>
            </p:cNvPicPr>
            <p:nvPr/>
          </p:nvPicPr>
          <p:blipFill>
            <a:blip r:embed="rId8"/>
            <a:srcRect t="3761" b="50000"/>
            <a:stretch/>
          </p:blipFill>
          <p:spPr>
            <a:xfrm>
              <a:off x="835498" y="3277181"/>
              <a:ext cx="8570414" cy="4199028"/>
            </a:xfrm>
            <a:prstGeom prst="rect">
              <a:avLst/>
            </a:prstGeom>
          </p:spPr>
        </p:pic>
        <p:pic>
          <p:nvPicPr>
            <p:cNvPr id="40" name="Picture 39">
              <a:extLst>
                <a:ext uri="{FF2B5EF4-FFF2-40B4-BE49-F238E27FC236}">
                  <a16:creationId xmlns:a16="http://schemas.microsoft.com/office/drawing/2014/main" id="{28AB6AF6-0D16-02C5-8946-F92D65202171}"/>
                </a:ext>
              </a:extLst>
            </p:cNvPr>
            <p:cNvPicPr>
              <a:picLocks noChangeAspect="1"/>
            </p:cNvPicPr>
            <p:nvPr/>
          </p:nvPicPr>
          <p:blipFill>
            <a:blip r:embed="rId8"/>
            <a:srcRect l="-103" t="49913" r="103" b="5683"/>
            <a:stretch/>
          </p:blipFill>
          <p:spPr>
            <a:xfrm>
              <a:off x="8807234" y="3437975"/>
              <a:ext cx="8570414" cy="4032448"/>
            </a:xfrm>
            <a:prstGeom prst="rect">
              <a:avLst/>
            </a:prstGeom>
          </p:spPr>
        </p:pic>
        <p:pic>
          <p:nvPicPr>
            <p:cNvPr id="42" name="Picture 41">
              <a:extLst>
                <a:ext uri="{FF2B5EF4-FFF2-40B4-BE49-F238E27FC236}">
                  <a16:creationId xmlns:a16="http://schemas.microsoft.com/office/drawing/2014/main" id="{A03448A4-84DD-49B5-1E21-8BFFC8F6CA4F}"/>
                </a:ext>
              </a:extLst>
            </p:cNvPr>
            <p:cNvPicPr>
              <a:picLocks noChangeAspect="1"/>
            </p:cNvPicPr>
            <p:nvPr/>
          </p:nvPicPr>
          <p:blipFill>
            <a:blip r:embed="rId8"/>
            <a:srcRect l="19560" t="94762" r="7493" b="598"/>
            <a:stretch/>
          </p:blipFill>
          <p:spPr>
            <a:xfrm>
              <a:off x="2553182" y="7458474"/>
              <a:ext cx="6251981" cy="421330"/>
            </a:xfrm>
            <a:prstGeom prst="rect">
              <a:avLst/>
            </a:prstGeom>
          </p:spPr>
        </p:pic>
        <p:pic>
          <p:nvPicPr>
            <p:cNvPr id="43" name="Picture 42">
              <a:extLst>
                <a:ext uri="{FF2B5EF4-FFF2-40B4-BE49-F238E27FC236}">
                  <a16:creationId xmlns:a16="http://schemas.microsoft.com/office/drawing/2014/main" id="{CD165891-133F-A391-3C8A-6BE67BD8F02B}"/>
                </a:ext>
              </a:extLst>
            </p:cNvPr>
            <p:cNvPicPr>
              <a:picLocks noChangeAspect="1"/>
            </p:cNvPicPr>
            <p:nvPr/>
          </p:nvPicPr>
          <p:blipFill>
            <a:blip r:embed="rId8"/>
            <a:srcRect l="19560" t="94762" r="7493" b="598"/>
            <a:stretch/>
          </p:blipFill>
          <p:spPr>
            <a:xfrm>
              <a:off x="10522847" y="7458474"/>
              <a:ext cx="6251981" cy="421330"/>
            </a:xfrm>
            <a:prstGeom prst="rect">
              <a:avLst/>
            </a:prstGeom>
          </p:spPr>
        </p:pic>
      </p:grpSp>
      <p:sp>
        <p:nvSpPr>
          <p:cNvPr id="49" name="TextBox 35">
            <a:extLst>
              <a:ext uri="{FF2B5EF4-FFF2-40B4-BE49-F238E27FC236}">
                <a16:creationId xmlns:a16="http://schemas.microsoft.com/office/drawing/2014/main" id="{24AFB7E8-FCF1-E4E4-3F18-8ED956AC839A}"/>
              </a:ext>
            </a:extLst>
          </p:cNvPr>
          <p:cNvSpPr txBox="1"/>
          <p:nvPr/>
        </p:nvSpPr>
        <p:spPr>
          <a:xfrm>
            <a:off x="671235" y="8095146"/>
            <a:ext cx="8440354" cy="2054409"/>
          </a:xfrm>
          <a:prstGeom prst="rect">
            <a:avLst/>
          </a:prstGeom>
        </p:spPr>
        <p:txBody>
          <a:bodyPr wrap="square" lIns="0" tIns="0" rIns="0" bIns="0" rtlCol="0" anchor="t">
            <a:spAutoFit/>
          </a:bodyPr>
          <a:lstStyle/>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High-capital measures </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are dominated by building fabric and HVAC system improvements. </a:t>
            </a: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Low-capital measures </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are dominated by operational tweaks, equipment </a:t>
            </a:r>
            <a:r>
              <a:rPr kumimoji="0" lang="en-GB"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optimisation</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 and awareness campaigns. </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Due to data limitations, these result should be interpreted as directional, not definitive. </a:t>
            </a:r>
          </a:p>
        </p:txBody>
      </p:sp>
      <p:sp>
        <p:nvSpPr>
          <p:cNvPr id="52" name="TextBox 35">
            <a:extLst>
              <a:ext uri="{FF2B5EF4-FFF2-40B4-BE49-F238E27FC236}">
                <a16:creationId xmlns:a16="http://schemas.microsoft.com/office/drawing/2014/main" id="{686ED355-45B6-8C8B-CAD9-F4FB79D524FD}"/>
              </a:ext>
            </a:extLst>
          </p:cNvPr>
          <p:cNvSpPr txBox="1"/>
          <p:nvPr/>
        </p:nvSpPr>
        <p:spPr>
          <a:xfrm>
            <a:off x="9200590" y="8113687"/>
            <a:ext cx="8440354" cy="1413207"/>
          </a:xfrm>
          <a:prstGeom prst="rect">
            <a:avLst/>
          </a:prstGeom>
        </p:spPr>
        <p:txBody>
          <a:bodyPr wrap="square" lIns="0" tIns="0" rIns="0" bIns="0" rtlCol="0" anchor="t">
            <a:spAutoFit/>
          </a:bodyPr>
          <a:lstStyle/>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Quick win measures</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 raising staff awareness, compressed air, and pumps. </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Strategic Investments</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 facade thermal insulation, renewables energies, ventilation, and energy management. </a:t>
            </a:r>
          </a:p>
        </p:txBody>
      </p:sp>
    </p:spTree>
    <p:extLst>
      <p:ext uri="{BB962C8B-B14F-4D97-AF65-F5344CB8AC3E}">
        <p14:creationId xmlns:p14="http://schemas.microsoft.com/office/powerpoint/2010/main" val="22906941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34D8-DE71-7667-1A0E-9D9998DF190A}"/>
              </a:ext>
            </a:extLst>
          </p:cNvPr>
          <p:cNvSpPr>
            <a:spLocks noGrp="1"/>
          </p:cNvSpPr>
          <p:nvPr>
            <p:ph type="title"/>
          </p:nvPr>
        </p:nvSpPr>
        <p:spPr/>
        <p:txBody>
          <a:bodyPr/>
          <a:lstStyle/>
          <a:p>
            <a:r>
              <a:rPr lang="lv-LV" err="1"/>
              <a:t>Effect</a:t>
            </a:r>
            <a:r>
              <a:rPr lang="lv-LV"/>
              <a:t> </a:t>
            </a:r>
            <a:r>
              <a:rPr lang="lv-LV" err="1"/>
              <a:t>of</a:t>
            </a:r>
            <a:r>
              <a:rPr lang="lv-LV"/>
              <a:t> </a:t>
            </a:r>
            <a:r>
              <a:rPr lang="lv-LV" err="1"/>
              <a:t>NEBs</a:t>
            </a:r>
            <a:endParaRPr lang="en-US"/>
          </a:p>
        </p:txBody>
      </p:sp>
      <p:pic>
        <p:nvPicPr>
          <p:cNvPr id="8" name="Content Placeholder 4" descr="A pie with a pie in the middle&#10;&#10;AI-generated content may be incorrect.">
            <a:extLst>
              <a:ext uri="{FF2B5EF4-FFF2-40B4-BE49-F238E27FC236}">
                <a16:creationId xmlns:a16="http://schemas.microsoft.com/office/drawing/2014/main" id="{A6D531C3-655F-4826-3060-C5C59F6495A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45766" y="2041926"/>
            <a:ext cx="5617473" cy="7560000"/>
          </a:xfrm>
          <a:prstGeom prst="rect">
            <a:avLst/>
          </a:prstGeom>
        </p:spPr>
      </p:pic>
      <p:sp>
        <p:nvSpPr>
          <p:cNvPr id="10" name="Content Placeholder 9">
            <a:extLst>
              <a:ext uri="{FF2B5EF4-FFF2-40B4-BE49-F238E27FC236}">
                <a16:creationId xmlns:a16="http://schemas.microsoft.com/office/drawing/2014/main" id="{165655C5-CAF2-2C3C-339D-1A5C29B16D51}"/>
              </a:ext>
            </a:extLst>
          </p:cNvPr>
          <p:cNvSpPr>
            <a:spLocks noGrp="1"/>
          </p:cNvSpPr>
          <p:nvPr>
            <p:ph idx="1"/>
          </p:nvPr>
        </p:nvSpPr>
        <p:spPr>
          <a:xfrm>
            <a:off x="485775" y="2041926"/>
            <a:ext cx="5781210" cy="7223520"/>
          </a:xfrm>
        </p:spPr>
        <p:txBody>
          <a:bodyPr/>
          <a:lstStyle/>
          <a:p>
            <a:r>
              <a:rPr lang="lv-LV" err="1"/>
              <a:t>NEBs</a:t>
            </a:r>
            <a:r>
              <a:rPr lang="lv-LV"/>
              <a:t> </a:t>
            </a:r>
            <a:r>
              <a:rPr lang="lv-LV" err="1"/>
              <a:t>add</a:t>
            </a:r>
            <a:r>
              <a:rPr lang="lv-LV"/>
              <a:t> </a:t>
            </a:r>
            <a:r>
              <a:rPr lang="lv-LV" err="1"/>
              <a:t>around</a:t>
            </a:r>
            <a:r>
              <a:rPr lang="lv-LV"/>
              <a:t> 70-84% </a:t>
            </a:r>
            <a:r>
              <a:rPr lang="lv-LV" err="1"/>
              <a:t>of</a:t>
            </a:r>
            <a:r>
              <a:rPr lang="lv-LV"/>
              <a:t> </a:t>
            </a:r>
            <a:r>
              <a:rPr lang="lv-LV" err="1"/>
              <a:t>quantifible</a:t>
            </a:r>
            <a:r>
              <a:rPr lang="lv-LV"/>
              <a:t> </a:t>
            </a:r>
            <a:r>
              <a:rPr lang="lv-LV" err="1"/>
              <a:t>value</a:t>
            </a:r>
            <a:r>
              <a:rPr lang="lv-LV"/>
              <a:t> to </a:t>
            </a:r>
            <a:r>
              <a:rPr lang="lv-LV" err="1"/>
              <a:t>energy</a:t>
            </a:r>
            <a:r>
              <a:rPr lang="lv-LV"/>
              <a:t> </a:t>
            </a:r>
            <a:r>
              <a:rPr lang="lv-LV" err="1"/>
              <a:t>efficiency</a:t>
            </a:r>
            <a:r>
              <a:rPr lang="lv-LV"/>
              <a:t> </a:t>
            </a:r>
            <a:r>
              <a:rPr lang="lv-LV" err="1"/>
              <a:t>measures</a:t>
            </a:r>
            <a:endParaRPr lang="lv-LV"/>
          </a:p>
          <a:p>
            <a:r>
              <a:rPr lang="lv-LV" err="1"/>
              <a:t>But</a:t>
            </a:r>
            <a:r>
              <a:rPr lang="lv-LV"/>
              <a:t> </a:t>
            </a:r>
            <a:r>
              <a:rPr lang="lv-LV" err="1"/>
              <a:t>there</a:t>
            </a:r>
            <a:r>
              <a:rPr lang="lv-LV"/>
              <a:t> </a:t>
            </a:r>
            <a:r>
              <a:rPr lang="lv-LV" err="1"/>
              <a:t>is</a:t>
            </a:r>
            <a:r>
              <a:rPr lang="lv-LV"/>
              <a:t> </a:t>
            </a:r>
            <a:r>
              <a:rPr lang="lv-LV" err="1"/>
              <a:t>more</a:t>
            </a:r>
            <a:r>
              <a:rPr lang="lv-LV"/>
              <a:t> – </a:t>
            </a:r>
            <a:r>
              <a:rPr lang="lv-LV" err="1"/>
              <a:t>the</a:t>
            </a:r>
            <a:r>
              <a:rPr lang="lv-LV"/>
              <a:t> </a:t>
            </a:r>
            <a:r>
              <a:rPr lang="lv-LV" err="1"/>
              <a:t>added</a:t>
            </a:r>
            <a:r>
              <a:rPr lang="lv-LV"/>
              <a:t> </a:t>
            </a:r>
            <a:r>
              <a:rPr lang="lv-LV" err="1"/>
              <a:t>value</a:t>
            </a:r>
            <a:r>
              <a:rPr lang="lv-LV"/>
              <a:t> </a:t>
            </a:r>
            <a:r>
              <a:rPr lang="lv-LV" err="1"/>
              <a:t>of</a:t>
            </a:r>
            <a:r>
              <a:rPr lang="lv-LV"/>
              <a:t> </a:t>
            </a:r>
            <a:r>
              <a:rPr lang="lv-LV" err="1"/>
              <a:t>not</a:t>
            </a:r>
            <a:r>
              <a:rPr lang="lv-LV"/>
              <a:t> </a:t>
            </a:r>
            <a:r>
              <a:rPr lang="lv-LV" err="1"/>
              <a:t>quantified</a:t>
            </a:r>
            <a:r>
              <a:rPr lang="lv-LV"/>
              <a:t> </a:t>
            </a:r>
            <a:r>
              <a:rPr lang="lv-LV" err="1"/>
              <a:t>NEBs</a:t>
            </a:r>
            <a:endParaRPr lang="en-US"/>
          </a:p>
        </p:txBody>
      </p:sp>
      <p:pic>
        <p:nvPicPr>
          <p:cNvPr id="11" name="Content Placeholder 4" descr="A pie with a pie in the middle&#10;&#10;AI-generated content may be incorrect.">
            <a:extLst>
              <a:ext uri="{FF2B5EF4-FFF2-40B4-BE49-F238E27FC236}">
                <a16:creationId xmlns:a16="http://schemas.microsoft.com/office/drawing/2014/main" id="{A9BD1B09-6EA7-AD1C-EE0C-3BE3024299B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45766" y="2041926"/>
            <a:ext cx="11340000" cy="7560000"/>
          </a:xfrm>
          <a:prstGeom prst="rect">
            <a:avLst/>
          </a:prstGeom>
        </p:spPr>
      </p:pic>
      <p:pic>
        <p:nvPicPr>
          <p:cNvPr id="14" name="Picture 13" descr="A pie with a pie in the middle&#10;&#10;AI-generated content may be incorrect.">
            <a:extLst>
              <a:ext uri="{FF2B5EF4-FFF2-40B4-BE49-F238E27FC236}">
                <a16:creationId xmlns:a16="http://schemas.microsoft.com/office/drawing/2014/main" id="{C20E9F1B-BD57-8015-F2C0-771D400AF4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5766" y="2041926"/>
            <a:ext cx="11340000" cy="7560000"/>
          </a:xfrm>
          <a:prstGeom prst="rect">
            <a:avLst/>
          </a:prstGeom>
        </p:spPr>
      </p:pic>
    </p:spTree>
    <p:extLst>
      <p:ext uri="{BB962C8B-B14F-4D97-AF65-F5344CB8AC3E}">
        <p14:creationId xmlns:p14="http://schemas.microsoft.com/office/powerpoint/2010/main" val="269001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211"/>
          <p:cNvSpPr txBox="1">
            <a:spLocks noGrp="1"/>
          </p:cNvSpPr>
          <p:nvPr>
            <p:ph type="title"/>
          </p:nvPr>
        </p:nvSpPr>
        <p:spPr>
          <a:xfrm>
            <a:off x="485775" y="270275"/>
            <a:ext cx="17316450" cy="5981936"/>
          </a:xfrm>
          <a:prstGeom prst="rect">
            <a:avLst/>
          </a:prstGeom>
          <a:noFill/>
          <a:ln>
            <a:noFill/>
          </a:ln>
        </p:spPr>
        <p:txBody>
          <a:bodyPr spcFirstLastPara="1" vert="horz" wrap="square" lIns="137138" tIns="68550" rIns="137138" bIns="68550" rtlCol="0" anchor="b" anchorCtr="0">
            <a:normAutofit/>
          </a:bodyPr>
          <a:lstStyle/>
          <a:p>
            <a:pPr algn="ctr">
              <a:spcBef>
                <a:spcPts val="0"/>
              </a:spcBef>
              <a:buClr>
                <a:schemeClr val="accent1"/>
              </a:buClr>
              <a:buSzPts val="13800"/>
            </a:pPr>
            <a:r>
              <a:rPr lang="lv-LV" sz="20700"/>
              <a:t>Q</a:t>
            </a:r>
            <a:r>
              <a:rPr lang="lv-LV" sz="9000"/>
              <a:t>&amp;</a:t>
            </a:r>
            <a:r>
              <a:rPr lang="lv-LV" sz="20700"/>
              <a:t>A</a:t>
            </a:r>
            <a:endParaRPr sz="20700"/>
          </a:p>
        </p:txBody>
      </p:sp>
      <p:sp>
        <p:nvSpPr>
          <p:cNvPr id="2" name="Fußzeilenplatzhalter 4">
            <a:extLst>
              <a:ext uri="{FF2B5EF4-FFF2-40B4-BE49-F238E27FC236}">
                <a16:creationId xmlns:a16="http://schemas.microsoft.com/office/drawing/2014/main" id="{0B2C3946-3BDC-8A1D-DC0E-B5005A1DB619}"/>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212"/>
          <p:cNvSpPr txBox="1">
            <a:spLocks noGrp="1"/>
          </p:cNvSpPr>
          <p:nvPr>
            <p:ph type="subTitle" idx="1"/>
          </p:nvPr>
        </p:nvSpPr>
        <p:spPr>
          <a:xfrm>
            <a:off x="4157663" y="4181206"/>
            <a:ext cx="9972675" cy="2450306"/>
          </a:xfrm>
          <a:prstGeom prst="rect">
            <a:avLst/>
          </a:prstGeom>
          <a:noFill/>
          <a:ln>
            <a:noFill/>
          </a:ln>
        </p:spPr>
        <p:txBody>
          <a:bodyPr spcFirstLastPara="1" vert="horz" wrap="square" lIns="137138" tIns="68550" rIns="137138" bIns="68550" rtlCol="0" anchor="t" anchorCtr="0">
            <a:noAutofit/>
          </a:bodyPr>
          <a:lstStyle/>
          <a:p>
            <a:pPr>
              <a:buSzPts val="2000"/>
            </a:pPr>
            <a:r>
              <a:rPr lang="lv-LV" b="1"/>
              <a:t>THANK YOU!</a:t>
            </a:r>
            <a:endParaRPr/>
          </a:p>
          <a:p>
            <a:pPr>
              <a:buSzPts val="2000"/>
            </a:pPr>
            <a:endParaRPr/>
          </a:p>
          <a:p>
            <a:pPr>
              <a:buSzPts val="2000"/>
            </a:pPr>
            <a:r>
              <a:rPr lang="de-DE"/>
              <a:t>Georg Benke</a:t>
            </a:r>
            <a:endParaRPr/>
          </a:p>
          <a:p>
            <a:pPr>
              <a:buSzPts val="2000"/>
            </a:pPr>
            <a:r>
              <a:rPr lang="de-DE"/>
              <a:t>georg.benke@e-sieben.at</a:t>
            </a:r>
            <a:endParaRPr/>
          </a:p>
        </p:txBody>
      </p:sp>
      <p:pic>
        <p:nvPicPr>
          <p:cNvPr id="2" name="Picture 2">
            <a:extLst>
              <a:ext uri="{FF2B5EF4-FFF2-40B4-BE49-F238E27FC236}">
                <a16:creationId xmlns:a16="http://schemas.microsoft.com/office/drawing/2014/main" id="{B3A7AB04-6F24-8A06-D74C-96C0EC6A5F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07569" y="6420488"/>
            <a:ext cx="3086100" cy="1543050"/>
          </a:xfrm>
          <a:prstGeom prst="rect">
            <a:avLst/>
          </a:prstGeom>
          <a:solidFill>
            <a:schemeClr val="bg1"/>
          </a:solidFill>
          <a:ln w="9525">
            <a:noFill/>
            <a:miter lim="800000"/>
            <a:headEnd/>
            <a:tailEnd/>
          </a:ln>
          <a:effectLst/>
        </p:spPr>
      </p:pic>
      <p:pic>
        <p:nvPicPr>
          <p:cNvPr id="3" name="Bildplatzhalter 6">
            <a:extLst>
              <a:ext uri="{FF2B5EF4-FFF2-40B4-BE49-F238E27FC236}">
                <a16:creationId xmlns:a16="http://schemas.microsoft.com/office/drawing/2014/main" id="{00EA5187-8E21-9A4D-53A5-7DA6EF3F9FF5}"/>
              </a:ext>
            </a:extLst>
          </p:cNvPr>
          <p:cNvPicPr>
            <a:picLocks noChangeAspect="1"/>
          </p:cNvPicPr>
          <p:nvPr/>
        </p:nvPicPr>
        <p:blipFill>
          <a:blip r:embed="rId4" cstate="print"/>
          <a:srcRect t="12082" b="12082"/>
          <a:stretch>
            <a:fillRect/>
          </a:stretch>
        </p:blipFill>
        <p:spPr>
          <a:xfrm>
            <a:off x="1680395" y="2006319"/>
            <a:ext cx="3600450" cy="3779043"/>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9145889" y="-8268"/>
            <a:ext cx="9142114" cy="10288616"/>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defTabSz="914445"/>
            <a:endParaRPr lang="en-GB">
              <a:solidFill>
                <a:prstClr val="black"/>
              </a:solidFill>
              <a:latin typeface="Calibri"/>
            </a:endParaRPr>
          </a:p>
        </p:txBody>
      </p:sp>
      <p:grpSp>
        <p:nvGrpSpPr>
          <p:cNvPr id="3" name="Group 3"/>
          <p:cNvGrpSpPr/>
          <p:nvPr/>
        </p:nvGrpSpPr>
        <p:grpSpPr>
          <a:xfrm>
            <a:off x="-1017" y="2183585"/>
            <a:ext cx="8461351" cy="8103416"/>
            <a:chOff x="0" y="0"/>
            <a:chExt cx="11297775" cy="14270033"/>
          </a:xfrm>
        </p:grpSpPr>
        <p:pic>
          <p:nvPicPr>
            <p:cNvPr id="4" name="Picture 4"/>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p:cNvSpPr/>
          <p:nvPr/>
        </p:nvSpPr>
        <p:spPr>
          <a:xfrm rot="5400000">
            <a:off x="4283470" y="2330128"/>
            <a:ext cx="10287002" cy="5626748"/>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GB">
              <a:solidFill>
                <a:prstClr val="black"/>
              </a:solidFill>
              <a:latin typeface="Calibri"/>
            </a:endParaRPr>
          </a:p>
        </p:txBody>
      </p:sp>
      <p:grpSp>
        <p:nvGrpSpPr>
          <p:cNvPr id="6" name="Group 6"/>
          <p:cNvGrpSpPr/>
          <p:nvPr/>
        </p:nvGrpSpPr>
        <p:grpSpPr>
          <a:xfrm>
            <a:off x="1" y="1"/>
            <a:ext cx="7799975" cy="2183585"/>
            <a:chOff x="0" y="0"/>
            <a:chExt cx="2565973" cy="713105"/>
          </a:xfrm>
        </p:grpSpPr>
        <p:sp>
          <p:nvSpPr>
            <p:cNvPr id="7" name="Freeform 7"/>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defTabSz="914445"/>
              <a:endParaRPr lang="en-GB">
                <a:solidFill>
                  <a:prstClr val="black"/>
                </a:solidFill>
                <a:latin typeface="Calibri"/>
              </a:endParaRPr>
            </a:p>
          </p:txBody>
        </p:sp>
        <p:sp>
          <p:nvSpPr>
            <p:cNvPr id="8" name="TextBox 8"/>
            <p:cNvSpPr txBox="1"/>
            <p:nvPr/>
          </p:nvSpPr>
          <p:spPr>
            <a:xfrm>
              <a:off x="0" y="-19050"/>
              <a:ext cx="2565973" cy="732155"/>
            </a:xfrm>
            <a:prstGeom prst="rect">
              <a:avLst/>
            </a:prstGeom>
          </p:spPr>
          <p:txBody>
            <a:bodyPr lIns="50801" tIns="50801" rIns="50801" bIns="50801" rtlCol="0" anchor="ctr"/>
            <a:lstStyle/>
            <a:p>
              <a:pPr algn="ctr" defTabSz="914445">
                <a:lnSpc>
                  <a:spcPts val="1541"/>
                </a:lnSpc>
              </a:pPr>
              <a:endParaRPr>
                <a:solidFill>
                  <a:prstClr val="black"/>
                </a:solidFill>
                <a:latin typeface="Calibri"/>
              </a:endParaRPr>
            </a:p>
          </p:txBody>
        </p:sp>
      </p:grpSp>
      <p:sp>
        <p:nvSpPr>
          <p:cNvPr id="9" name="Freeform 9"/>
          <p:cNvSpPr/>
          <p:nvPr/>
        </p:nvSpPr>
        <p:spPr>
          <a:xfrm>
            <a:off x="714375" y="533936"/>
            <a:ext cx="1699083" cy="1228073"/>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defTabSz="914445"/>
            <a:endParaRPr lang="en-GB">
              <a:solidFill>
                <a:prstClr val="black"/>
              </a:solidFill>
              <a:latin typeface="Calibri"/>
            </a:endParaRPr>
          </a:p>
        </p:txBody>
      </p:sp>
      <p:sp>
        <p:nvSpPr>
          <p:cNvPr id="10" name="TextBox 10"/>
          <p:cNvSpPr txBox="1"/>
          <p:nvPr/>
        </p:nvSpPr>
        <p:spPr>
          <a:xfrm>
            <a:off x="2591502" y="1139972"/>
            <a:ext cx="4645341" cy="328616"/>
          </a:xfrm>
          <a:prstGeom prst="rect">
            <a:avLst/>
          </a:prstGeom>
        </p:spPr>
        <p:txBody>
          <a:bodyPr lIns="0" tIns="0" rIns="0" bIns="0" rtlCol="0" anchor="t">
            <a:spAutoFit/>
          </a:bodyPr>
          <a:lstStyle/>
          <a:p>
            <a:pPr defTabSz="914445">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525047" y="623327"/>
            <a:ext cx="5274929" cy="487890"/>
          </a:xfrm>
          <a:prstGeom prst="rect">
            <a:avLst/>
          </a:prstGeom>
        </p:spPr>
        <p:txBody>
          <a:bodyPr wrap="square" lIns="0" tIns="0" rIns="0" bIns="0" rtlCol="0" anchor="t">
            <a:spAutoFit/>
          </a:bodyPr>
          <a:lstStyle/>
          <a:p>
            <a:pPr defTabSz="914445">
              <a:lnSpc>
                <a:spcPts val="4296"/>
              </a:lnSpc>
              <a:spcBef>
                <a:spcPct val="0"/>
              </a:spcBef>
            </a:pPr>
            <a:r>
              <a:rPr lang="en-US" sz="3069">
                <a:solidFill>
                  <a:srgbClr val="0D54A1"/>
                </a:solidFill>
                <a:latin typeface="Gotham HTF"/>
                <a:ea typeface="Gotham HTF"/>
                <a:cs typeface="Gotham HTF"/>
                <a:sym typeface="Gotham HTF"/>
              </a:rPr>
              <a:t>EnergyEfficiency4SMEs</a:t>
            </a:r>
          </a:p>
        </p:txBody>
      </p:sp>
      <p:sp>
        <p:nvSpPr>
          <p:cNvPr id="12" name="TextBox 12"/>
          <p:cNvSpPr txBox="1"/>
          <p:nvPr/>
        </p:nvSpPr>
        <p:spPr>
          <a:xfrm>
            <a:off x="10125030" y="5185641"/>
            <a:ext cx="8023119" cy="2088970"/>
          </a:xfrm>
          <a:prstGeom prst="rect">
            <a:avLst/>
          </a:prstGeom>
        </p:spPr>
        <p:txBody>
          <a:bodyPr wrap="square" lIns="0" tIns="0" rIns="0" bIns="0" rtlCol="0" anchor="t">
            <a:spAutoFit/>
          </a:bodyPr>
          <a:lstStyle/>
          <a:p>
            <a:pPr defTabSz="914445">
              <a:lnSpc>
                <a:spcPts val="5600"/>
              </a:lnSpc>
              <a:spcBef>
                <a:spcPct val="0"/>
              </a:spcBef>
            </a:pPr>
            <a:r>
              <a:rPr lang="en-GB" sz="3600" b="1" spc="-110">
                <a:solidFill>
                  <a:srgbClr val="FFD800"/>
                </a:solidFill>
                <a:latin typeface="Montserrat Bold"/>
                <a:sym typeface="Poppins Bold"/>
              </a:rPr>
              <a:t>Empowering SMEs through Improved Policy Assessment and Delivery</a:t>
            </a:r>
            <a:endParaRPr lang="en-US" sz="3600" b="1" spc="-110">
              <a:solidFill>
                <a:srgbClr val="FFD800"/>
              </a:solidFill>
              <a:latin typeface="Montserrat Bold"/>
            </a:endParaRPr>
          </a:p>
        </p:txBody>
      </p:sp>
      <p:sp>
        <p:nvSpPr>
          <p:cNvPr id="13" name="TextBox 13"/>
          <p:cNvSpPr txBox="1"/>
          <p:nvPr/>
        </p:nvSpPr>
        <p:spPr>
          <a:xfrm>
            <a:off x="11401061" y="8774321"/>
            <a:ext cx="6413260" cy="678071"/>
          </a:xfrm>
          <a:prstGeom prst="rect">
            <a:avLst/>
          </a:prstGeom>
        </p:spPr>
        <p:txBody>
          <a:bodyPr wrap="square" lIns="0" tIns="0" rIns="0" bIns="0" rtlCol="0" anchor="t">
            <a:spAutoFit/>
          </a:bodyPr>
          <a:lstStyle/>
          <a:p>
            <a:pPr defTabSz="914445">
              <a:lnSpc>
                <a:spcPts val="5600"/>
              </a:lnSpc>
              <a:spcBef>
                <a:spcPct val="0"/>
              </a:spcBef>
            </a:pPr>
            <a:r>
              <a:rPr lang="en-US" sz="4400" b="1" spc="-110">
                <a:solidFill>
                  <a:prstClr val="white"/>
                </a:solidFill>
                <a:latin typeface="Montserrat Bold"/>
                <a:sym typeface="Poppins"/>
              </a:rPr>
              <a:t>Enrico Biele, ENEA</a:t>
            </a:r>
            <a:endParaRPr lang="en-US" sz="4400" b="1" spc="-110">
              <a:solidFill>
                <a:prstClr val="white"/>
              </a:solidFill>
              <a:latin typeface="Montserrat Bold"/>
            </a:endParaRPr>
          </a:p>
        </p:txBody>
      </p:sp>
      <p:sp>
        <p:nvSpPr>
          <p:cNvPr id="24" name="TextBox 23">
            <a:extLst>
              <a:ext uri="{FF2B5EF4-FFF2-40B4-BE49-F238E27FC236}">
                <a16:creationId xmlns:a16="http://schemas.microsoft.com/office/drawing/2014/main" id="{39357EDB-71F1-8373-F63D-87897307334B}"/>
              </a:ext>
            </a:extLst>
          </p:cNvPr>
          <p:cNvSpPr txBox="1"/>
          <p:nvPr/>
        </p:nvSpPr>
        <p:spPr>
          <a:xfrm>
            <a:off x="10120010" y="7474847"/>
            <a:ext cx="8249957" cy="461665"/>
          </a:xfrm>
          <a:prstGeom prst="rect">
            <a:avLst/>
          </a:prstGeom>
          <a:noFill/>
        </p:spPr>
        <p:txBody>
          <a:bodyPr wrap="square" lIns="91440" tIns="45720" rIns="91440" bIns="45720" anchor="t">
            <a:spAutoFit/>
          </a:bodyPr>
          <a:lstStyle/>
          <a:p>
            <a:pPr defTabSz="914445"/>
            <a:r>
              <a:rPr lang="en-GB" sz="2400" b="1" i="1" spc="-110">
                <a:solidFill>
                  <a:srgbClr val="FFD800"/>
                </a:solidFill>
                <a:latin typeface="Montserrat Bold"/>
                <a:sym typeface="Poppins Bold"/>
              </a:rPr>
              <a:t>Experiences from the  LEAP4SME project</a:t>
            </a:r>
            <a:endParaRPr lang="en-GB" sz="2400" i="1">
              <a:solidFill>
                <a:prstClr val="black"/>
              </a:solidFill>
              <a:latin typeface="Calibri"/>
              <a:ea typeface="Calibri"/>
              <a:cs typeface="Calibri"/>
            </a:endParaRPr>
          </a:p>
        </p:txBody>
      </p:sp>
      <p:sp>
        <p:nvSpPr>
          <p:cNvPr id="15" name="TextBox 12">
            <a:extLst>
              <a:ext uri="{FF2B5EF4-FFF2-40B4-BE49-F238E27FC236}">
                <a16:creationId xmlns:a16="http://schemas.microsoft.com/office/drawing/2014/main" id="{C4EAA091-C8E8-404F-33FA-47DC3C7A8F06}"/>
              </a:ext>
            </a:extLst>
          </p:cNvPr>
          <p:cNvSpPr txBox="1"/>
          <p:nvPr/>
        </p:nvSpPr>
        <p:spPr>
          <a:xfrm>
            <a:off x="9856524" y="1455935"/>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50"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7" name="TextBox 13">
            <a:extLst>
              <a:ext uri="{FF2B5EF4-FFF2-40B4-BE49-F238E27FC236}">
                <a16:creationId xmlns:a16="http://schemas.microsoft.com/office/drawing/2014/main" id="{A5C01734-742C-9C8F-383F-BE37CABC4EF0}"/>
              </a:ext>
            </a:extLst>
          </p:cNvPr>
          <p:cNvSpPr txBox="1"/>
          <p:nvPr/>
        </p:nvSpPr>
        <p:spPr>
          <a:xfrm>
            <a:off x="9937017" y="3166118"/>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AA7E31C-9E27-4D7C-BAE1-B778A9CCB253}"/>
              </a:ext>
            </a:extLst>
          </p:cNvPr>
          <p:cNvSpPr txBox="1"/>
          <p:nvPr/>
        </p:nvSpPr>
        <p:spPr>
          <a:xfrm>
            <a:off x="9049244" y="3046989"/>
            <a:ext cx="8931338" cy="4912242"/>
          </a:xfrm>
          <a:prstGeom prst="rect">
            <a:avLst/>
          </a:prstGeom>
          <a:noFill/>
        </p:spPr>
        <p:txBody>
          <a:bodyPr wrap="square">
            <a:spAutoFit/>
          </a:bodyPr>
          <a:lstStyle/>
          <a:p>
            <a:pPr marL="428625" indent="-428625" defTabSz="1371600">
              <a:lnSpc>
                <a:spcPct val="150000"/>
              </a:lnSpc>
              <a:buClr>
                <a:srgbClr val="000000"/>
              </a:buClr>
              <a:buFont typeface="Arial" panose="020B0604020202020204" pitchFamily="34" charset="0"/>
              <a:buChar char="•"/>
            </a:pPr>
            <a:r>
              <a:rPr lang="en-US" sz="1950" b="1">
                <a:solidFill>
                  <a:srgbClr val="00B050"/>
                </a:solidFill>
                <a:latin typeface="Arial" panose="020B0604020202020204"/>
              </a:rPr>
              <a:t>Mapping and understanding </a:t>
            </a:r>
            <a:r>
              <a:rPr lang="en-US" sz="1950">
                <a:solidFill>
                  <a:srgbClr val="1C3687"/>
                </a:solidFill>
                <a:latin typeface="Arial" panose="020B0604020202020204"/>
              </a:rPr>
              <a:t>the complex context of national and local support to SMEs</a:t>
            </a:r>
          </a:p>
          <a:p>
            <a:pPr marL="428625" indent="-428625" defTabSz="1371600">
              <a:lnSpc>
                <a:spcPct val="150000"/>
              </a:lnSpc>
              <a:buClr>
                <a:srgbClr val="000000"/>
              </a:buClr>
              <a:buFont typeface="Arial" panose="020B0604020202020204" pitchFamily="34" charset="0"/>
              <a:buChar char="•"/>
            </a:pPr>
            <a:r>
              <a:rPr lang="en-GB" sz="1950" b="1">
                <a:solidFill>
                  <a:srgbClr val="00B050"/>
                </a:solidFill>
                <a:latin typeface="Arial" panose="020B0604020202020204"/>
              </a:rPr>
              <a:t>Contributing</a:t>
            </a:r>
            <a:r>
              <a:rPr lang="en-GB" sz="1950">
                <a:solidFill>
                  <a:srgbClr val="1C3687"/>
                </a:solidFill>
                <a:latin typeface="Arial" panose="020B0604020202020204"/>
              </a:rPr>
              <a:t>, through LEAP4SME research, analysis, and stakeholders involvement, to help the Institutions finding solutions to fill the gap of data </a:t>
            </a:r>
          </a:p>
          <a:p>
            <a:pPr marL="428625" indent="-428625" defTabSz="1371600">
              <a:lnSpc>
                <a:spcPct val="150000"/>
              </a:lnSpc>
              <a:buClr>
                <a:srgbClr val="000000"/>
              </a:buClr>
              <a:buFont typeface="Arial" panose="020B0604020202020204" pitchFamily="34" charset="0"/>
              <a:buChar char="•"/>
            </a:pPr>
            <a:r>
              <a:rPr lang="en-GB" sz="1950" b="1">
                <a:solidFill>
                  <a:srgbClr val="00B050"/>
                </a:solidFill>
                <a:latin typeface="Arial" panose="020B0604020202020204"/>
              </a:rPr>
              <a:t>Knowledge sharing </a:t>
            </a:r>
            <a:r>
              <a:rPr lang="en-GB" sz="1950">
                <a:solidFill>
                  <a:srgbClr val="1C3687"/>
                </a:solidFill>
                <a:latin typeface="Arial" panose="020B0604020202020204"/>
              </a:rPr>
              <a:t>(successes, barriers and failures) on national policies</a:t>
            </a:r>
          </a:p>
          <a:p>
            <a:pPr marL="428625" indent="-428625" defTabSz="1371600">
              <a:lnSpc>
                <a:spcPct val="150000"/>
              </a:lnSpc>
              <a:buClr>
                <a:srgbClr val="000000"/>
              </a:buClr>
              <a:buFont typeface="Arial" panose="020B0604020202020204" pitchFamily="34" charset="0"/>
              <a:buChar char="•"/>
            </a:pPr>
            <a:endParaRPr lang="en-GB" sz="1950" b="1">
              <a:solidFill>
                <a:srgbClr val="1C3687"/>
              </a:solidFill>
              <a:latin typeface="Arial" panose="020B0604020202020204"/>
            </a:endParaRPr>
          </a:p>
          <a:p>
            <a:pPr marL="428625" indent="-428625" defTabSz="1371600">
              <a:lnSpc>
                <a:spcPct val="150000"/>
              </a:lnSpc>
              <a:buClr>
                <a:srgbClr val="000000"/>
              </a:buClr>
              <a:buFont typeface="Arial" panose="020B0604020202020204" pitchFamily="34" charset="0"/>
              <a:buChar char="•"/>
            </a:pPr>
            <a:endParaRPr lang="en-GB" sz="1950" b="1">
              <a:solidFill>
                <a:srgbClr val="1C3687"/>
              </a:solidFill>
              <a:latin typeface="Arial" panose="020B0604020202020204"/>
            </a:endParaRPr>
          </a:p>
          <a:p>
            <a:pPr marL="428625" indent="-428625" defTabSz="1371600">
              <a:lnSpc>
                <a:spcPct val="150000"/>
              </a:lnSpc>
              <a:buClr>
                <a:srgbClr val="000000"/>
              </a:buClr>
              <a:buFont typeface="Arial" panose="020B0604020202020204" pitchFamily="34" charset="0"/>
              <a:buChar char="•"/>
            </a:pPr>
            <a:r>
              <a:rPr lang="en-US" sz="1950" b="1">
                <a:solidFill>
                  <a:srgbClr val="00B050"/>
                </a:solidFill>
                <a:latin typeface="Arial" panose="020B0604020202020204"/>
              </a:rPr>
              <a:t>Proposing effective and realistic solutions </a:t>
            </a:r>
            <a:r>
              <a:rPr lang="en-US" sz="1950">
                <a:solidFill>
                  <a:srgbClr val="1C3687"/>
                </a:solidFill>
                <a:latin typeface="Arial" panose="020B0604020202020204"/>
              </a:rPr>
              <a:t>to policy makers and policy implementers in terms of policy schemes, cross-cutting policy solutions embracing both energy and non-energy benefits, policy recommendations</a:t>
            </a:r>
          </a:p>
          <a:p>
            <a:pPr marL="428625" indent="-428625" defTabSz="1371600">
              <a:lnSpc>
                <a:spcPct val="150000"/>
              </a:lnSpc>
              <a:buClr>
                <a:srgbClr val="000000"/>
              </a:buClr>
              <a:buFont typeface="Arial" panose="020B0604020202020204" pitchFamily="34" charset="0"/>
              <a:buChar char="•"/>
            </a:pPr>
            <a:endParaRPr lang="en-GB" sz="1575">
              <a:solidFill>
                <a:srgbClr val="1C3687"/>
              </a:solidFill>
              <a:latin typeface="Arial" panose="020B0604020202020204"/>
            </a:endParaRPr>
          </a:p>
        </p:txBody>
      </p:sp>
      <p:sp>
        <p:nvSpPr>
          <p:cNvPr id="22" name="Title 40">
            <a:extLst>
              <a:ext uri="{FF2B5EF4-FFF2-40B4-BE49-F238E27FC236}">
                <a16:creationId xmlns:a16="http://schemas.microsoft.com/office/drawing/2014/main" id="{65F326BB-E1D8-4FFC-A1FC-D890E703AB61}"/>
              </a:ext>
            </a:extLst>
          </p:cNvPr>
          <p:cNvSpPr txBox="1">
            <a:spLocks/>
          </p:cNvSpPr>
          <p:nvPr/>
        </p:nvSpPr>
        <p:spPr>
          <a:xfrm>
            <a:off x="9659437" y="1560515"/>
            <a:ext cx="7710956" cy="1207887"/>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400" b="1" i="0" kern="1200" cap="none" baseline="0">
                <a:solidFill>
                  <a:schemeClr val="tx2"/>
                </a:solidFill>
                <a:latin typeface="+mj-lt"/>
                <a:ea typeface="+mj-ea"/>
                <a:cs typeface="+mj-cs"/>
              </a:defRPr>
            </a:lvl1pPr>
          </a:lstStyle>
          <a:p>
            <a:pPr defTabSz="1371600"/>
            <a:r>
              <a:rPr lang="en-GB" sz="2400">
                <a:solidFill>
                  <a:srgbClr val="1C3687"/>
                </a:solidFill>
                <a:latin typeface="Arial" panose="020B0604020202020204"/>
              </a:rPr>
              <a:t>Main goals</a:t>
            </a:r>
            <a:endParaRPr lang="en-GB" sz="2400">
              <a:solidFill>
                <a:srgbClr val="1C3487"/>
              </a:solidFill>
              <a:latin typeface="Arial" panose="020B0604020202020204"/>
              <a:cs typeface="Arial"/>
            </a:endParaRPr>
          </a:p>
        </p:txBody>
      </p:sp>
      <p:sp>
        <p:nvSpPr>
          <p:cNvPr id="9" name="Titre 9">
            <a:extLst>
              <a:ext uri="{FF2B5EF4-FFF2-40B4-BE49-F238E27FC236}">
                <a16:creationId xmlns:a16="http://schemas.microsoft.com/office/drawing/2014/main" id="{A359BE08-582A-F94A-85E3-63FB5D283DBE}"/>
              </a:ext>
            </a:extLst>
          </p:cNvPr>
          <p:cNvSpPr txBox="1">
            <a:spLocks/>
          </p:cNvSpPr>
          <p:nvPr/>
        </p:nvSpPr>
        <p:spPr>
          <a:xfrm>
            <a:off x="2937245" y="-17343"/>
            <a:ext cx="12174965" cy="198834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i="0" kern="1200" cap="none" baseline="0">
                <a:solidFill>
                  <a:schemeClr val="tx2"/>
                </a:solidFill>
                <a:latin typeface="+mj-lt"/>
                <a:ea typeface="+mj-ea"/>
                <a:cs typeface="+mj-cs"/>
              </a:defRPr>
            </a:lvl1pPr>
          </a:lstStyle>
          <a:p>
            <a:pPr algn="ctr" defTabSz="1371600"/>
            <a:r>
              <a:rPr lang="en-GB" sz="4200">
                <a:solidFill>
                  <a:srgbClr val="1C3687"/>
                </a:solidFill>
                <a:latin typeface="Arial" panose="020B0604020202020204"/>
              </a:rPr>
              <a:t> LEAP4SME</a:t>
            </a:r>
          </a:p>
          <a:p>
            <a:pPr algn="ctr" defTabSz="1371600"/>
            <a:r>
              <a:rPr lang="en-GB" sz="2700" i="1">
                <a:solidFill>
                  <a:srgbClr val="1C3687"/>
                </a:solidFill>
                <a:latin typeface="Arial" panose="020B0604020202020204"/>
              </a:rPr>
              <a:t>  Energy Audit policies to drive Energy Efficiency</a:t>
            </a:r>
            <a:endParaRPr lang="en-US" sz="2700" i="1">
              <a:solidFill>
                <a:srgbClr val="1C3487"/>
              </a:solidFill>
              <a:latin typeface="Arial" panose="020B0604020202020204"/>
            </a:endParaRPr>
          </a:p>
        </p:txBody>
      </p:sp>
      <p:cxnSp>
        <p:nvCxnSpPr>
          <p:cNvPr id="10" name="Connecteur droit 14">
            <a:extLst>
              <a:ext uri="{FF2B5EF4-FFF2-40B4-BE49-F238E27FC236}">
                <a16:creationId xmlns:a16="http://schemas.microsoft.com/office/drawing/2014/main" id="{94C40226-7B75-5C4F-A932-F69283CE9C2C}"/>
              </a:ext>
            </a:extLst>
          </p:cNvPr>
          <p:cNvCxnSpPr/>
          <p:nvPr/>
        </p:nvCxnSpPr>
        <p:spPr>
          <a:xfrm flipH="1">
            <a:off x="8993746" y="2195648"/>
            <a:ext cx="2" cy="6125085"/>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5C3376-2EA9-404E-8618-3A6A7A0E65C3}"/>
              </a:ext>
            </a:extLst>
          </p:cNvPr>
          <p:cNvPicPr>
            <a:picLocks noChangeAspect="1"/>
          </p:cNvPicPr>
          <p:nvPr/>
        </p:nvPicPr>
        <p:blipFill>
          <a:blip r:embed="rId3"/>
          <a:stretch>
            <a:fillRect/>
          </a:stretch>
        </p:blipFill>
        <p:spPr>
          <a:xfrm>
            <a:off x="486212" y="4945658"/>
            <a:ext cx="7963445" cy="2849661"/>
          </a:xfrm>
          <a:prstGeom prst="rect">
            <a:avLst/>
          </a:prstGeom>
        </p:spPr>
      </p:pic>
      <p:pic>
        <p:nvPicPr>
          <p:cNvPr id="23" name="Graphique 11">
            <a:extLst>
              <a:ext uri="{FF2B5EF4-FFF2-40B4-BE49-F238E27FC236}">
                <a16:creationId xmlns:a16="http://schemas.microsoft.com/office/drawing/2014/main" id="{BB3F1139-08BB-1740-8888-FF4075B9658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026055" y="8931820"/>
            <a:ext cx="1159859" cy="1018100"/>
          </a:xfrm>
          <a:prstGeom prst="rect">
            <a:avLst/>
          </a:prstGeom>
        </p:spPr>
      </p:pic>
      <p:sp>
        <p:nvSpPr>
          <p:cNvPr id="3" name="Freccia in giù 2"/>
          <p:cNvSpPr/>
          <p:nvPr/>
        </p:nvSpPr>
        <p:spPr>
          <a:xfrm>
            <a:off x="13552430" y="5534348"/>
            <a:ext cx="262520" cy="4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ndParaRPr>
          </a:p>
        </p:txBody>
      </p:sp>
      <p:sp>
        <p:nvSpPr>
          <p:cNvPr id="4" name="Rettangolo 3"/>
          <p:cNvSpPr/>
          <p:nvPr/>
        </p:nvSpPr>
        <p:spPr>
          <a:xfrm>
            <a:off x="3547838" y="1941733"/>
            <a:ext cx="1911101" cy="461665"/>
          </a:xfrm>
          <a:prstGeom prst="rect">
            <a:avLst/>
          </a:prstGeom>
        </p:spPr>
        <p:txBody>
          <a:bodyPr wrap="none">
            <a:spAutoFit/>
          </a:bodyPr>
          <a:lstStyle/>
          <a:p>
            <a:pPr defTabSz="1371600"/>
            <a:r>
              <a:rPr lang="en-GB" sz="2400" b="1">
                <a:solidFill>
                  <a:srgbClr val="1C3687"/>
                </a:solidFill>
                <a:latin typeface="Arial" panose="020B0604020202020204"/>
              </a:rPr>
              <a:t>Consortium</a:t>
            </a:r>
            <a:endParaRPr lang="en-GB" sz="2400" b="1">
              <a:solidFill>
                <a:srgbClr val="000000"/>
              </a:solidFill>
              <a:latin typeface="Arial" panose="020B0604020202020204"/>
              <a:cs typeface="Arial"/>
            </a:endParaRPr>
          </a:p>
        </p:txBody>
      </p:sp>
      <p:sp>
        <p:nvSpPr>
          <p:cNvPr id="5" name="Rettangolo 4"/>
          <p:cNvSpPr/>
          <p:nvPr/>
        </p:nvSpPr>
        <p:spPr>
          <a:xfrm>
            <a:off x="117907" y="3145643"/>
            <a:ext cx="8931338" cy="822469"/>
          </a:xfrm>
          <a:prstGeom prst="rect">
            <a:avLst/>
          </a:prstGeom>
        </p:spPr>
        <p:txBody>
          <a:bodyPr wrap="square">
            <a:spAutoFit/>
          </a:bodyPr>
          <a:lstStyle/>
          <a:p>
            <a:pPr defTabSz="1371600">
              <a:lnSpc>
                <a:spcPts val="3000"/>
              </a:lnSpc>
            </a:pPr>
            <a:r>
              <a:rPr lang="en-GB" sz="1950">
                <a:solidFill>
                  <a:srgbClr val="1C3687"/>
                </a:solidFill>
                <a:latin typeface="Arial" panose="020B0604020202020204"/>
              </a:rPr>
              <a:t>The National Energy Agencies of Austria, Croatia, Greece, Italy, Malta, Poland, Portugal, Slovakia, United Kingdom and the Communication partner Revolve</a:t>
            </a:r>
            <a:endParaRPr lang="en-US" sz="1950">
              <a:solidFill>
                <a:srgbClr val="000000"/>
              </a:solidFill>
              <a:latin typeface="Arial" panose="020B0604020202020204"/>
            </a:endParaRPr>
          </a:p>
        </p:txBody>
      </p:sp>
    </p:spTree>
    <p:extLst>
      <p:ext uri="{BB962C8B-B14F-4D97-AF65-F5344CB8AC3E}">
        <p14:creationId xmlns:p14="http://schemas.microsoft.com/office/powerpoint/2010/main" val="263444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que 11">
            <a:extLst>
              <a:ext uri="{FF2B5EF4-FFF2-40B4-BE49-F238E27FC236}">
                <a16:creationId xmlns:a16="http://schemas.microsoft.com/office/drawing/2014/main" id="{BB3F1139-08BB-1740-8888-FF4075B9658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026055" y="8931820"/>
            <a:ext cx="1159859" cy="1018100"/>
          </a:xfrm>
          <a:prstGeom prst="rect">
            <a:avLst/>
          </a:prstGeom>
        </p:spPr>
      </p:pic>
      <p:sp>
        <p:nvSpPr>
          <p:cNvPr id="17" name="Rettangolo 16"/>
          <p:cNvSpPr/>
          <p:nvPr/>
        </p:nvSpPr>
        <p:spPr>
          <a:xfrm>
            <a:off x="5044988" y="9117703"/>
            <a:ext cx="7756613" cy="507831"/>
          </a:xfrm>
          <a:prstGeom prst="rect">
            <a:avLst/>
          </a:prstGeom>
        </p:spPr>
        <p:txBody>
          <a:bodyPr wrap="square">
            <a:spAutoFit/>
          </a:bodyPr>
          <a:lstStyle/>
          <a:p>
            <a:pPr defTabSz="1371600"/>
            <a:r>
              <a:rPr lang="en-GB" sz="1350">
                <a:solidFill>
                  <a:srgbClr val="000000"/>
                </a:solidFill>
                <a:latin typeface="Arial" panose="020B0604020202020204" pitchFamily="34" charset="0"/>
                <a:ea typeface="Calibri" panose="020F0502020204030204" pitchFamily="34" charset="0"/>
              </a:rPr>
              <a:t>Source: LEAP4SME report “Mapping SMEs in Europe: Data collection, analysis and methodologies for estimating energy consumptions at Country levels”. Author: AEA</a:t>
            </a:r>
            <a:endParaRPr lang="en-US" sz="1350">
              <a:solidFill>
                <a:srgbClr val="000000"/>
              </a:solidFill>
              <a:latin typeface="Arial" panose="020B0604020202020204" pitchFamily="34" charset="0"/>
              <a:ea typeface="Calibri" panose="020F0502020204030204" pitchFamily="34" charset="0"/>
            </a:endParaRPr>
          </a:p>
        </p:txBody>
      </p:sp>
      <p:sp>
        <p:nvSpPr>
          <p:cNvPr id="19" name="Titre 2">
            <a:extLst>
              <a:ext uri="{FF2B5EF4-FFF2-40B4-BE49-F238E27FC236}">
                <a16:creationId xmlns:a16="http://schemas.microsoft.com/office/drawing/2014/main" id="{B9D0C31A-86F0-B740-8082-2F60436A4AEE}"/>
              </a:ext>
            </a:extLst>
          </p:cNvPr>
          <p:cNvSpPr>
            <a:spLocks noGrp="1"/>
          </p:cNvSpPr>
          <p:nvPr>
            <p:ph type="title"/>
          </p:nvPr>
        </p:nvSpPr>
        <p:spPr>
          <a:xfrm>
            <a:off x="557212" y="282506"/>
            <a:ext cx="14458952" cy="1617950"/>
          </a:xfrm>
        </p:spPr>
        <p:txBody>
          <a:bodyPr>
            <a:normAutofit/>
          </a:bodyPr>
          <a:lstStyle/>
          <a:p>
            <a:r>
              <a:rPr lang="en-GB" sz="4800"/>
              <a:t>1) Pre-assessment</a:t>
            </a:r>
            <a:endParaRPr lang="en-US" sz="4800"/>
          </a:p>
        </p:txBody>
      </p:sp>
      <p:sp>
        <p:nvSpPr>
          <p:cNvPr id="10" name="Rettangolo 9"/>
          <p:cNvSpPr/>
          <p:nvPr/>
        </p:nvSpPr>
        <p:spPr>
          <a:xfrm>
            <a:off x="8189440" y="9688268"/>
            <a:ext cx="639919" cy="138499"/>
          </a:xfrm>
          <a:prstGeom prst="rect">
            <a:avLst/>
          </a:prstGeom>
        </p:spPr>
        <p:txBody>
          <a:bodyPr wrap="none">
            <a:spAutoFit/>
          </a:bodyPr>
          <a:lstStyle/>
          <a:p>
            <a:pPr defTabSz="1371600"/>
            <a:r>
              <a:rPr lang="en-GB" sz="300">
                <a:solidFill>
                  <a:srgbClr val="FFFFFF"/>
                </a:solidFill>
                <a:latin typeface="Arial" panose="020B0604020202020204"/>
              </a:rPr>
              <a:t>Energy efficiency in SMEs </a:t>
            </a:r>
            <a:endParaRPr lang="en-US" sz="300">
              <a:solidFill>
                <a:srgbClr val="FFFFFF"/>
              </a:solidFill>
              <a:latin typeface="Arial" panose="020B0604020202020204"/>
            </a:endParaRPr>
          </a:p>
        </p:txBody>
      </p:sp>
      <p:pic>
        <p:nvPicPr>
          <p:cNvPr id="5" name="Immagine 1">
            <a:extLst>
              <a:ext uri="{FF2B5EF4-FFF2-40B4-BE49-F238E27FC236}">
                <a16:creationId xmlns:a16="http://schemas.microsoft.com/office/drawing/2014/main" id="{34F6E7F7-B6C6-09F1-1D72-3C9749209891}"/>
              </a:ext>
            </a:extLst>
          </p:cNvPr>
          <p:cNvPicPr>
            <a:picLocks noChangeAspect="1"/>
          </p:cNvPicPr>
          <p:nvPr/>
        </p:nvPicPr>
        <p:blipFill>
          <a:blip r:embed="rId5"/>
          <a:stretch>
            <a:fillRect/>
          </a:stretch>
        </p:blipFill>
        <p:spPr>
          <a:xfrm>
            <a:off x="557211" y="2380928"/>
            <a:ext cx="7190826" cy="3243263"/>
          </a:xfrm>
          <a:prstGeom prst="rect">
            <a:avLst/>
          </a:prstGeom>
          <a:ln>
            <a:solidFill>
              <a:schemeClr val="bg2">
                <a:lumMod val="65000"/>
              </a:schemeClr>
            </a:solidFill>
          </a:ln>
        </p:spPr>
      </p:pic>
      <p:sp>
        <p:nvSpPr>
          <p:cNvPr id="6" name="Rettangolo 2">
            <a:extLst>
              <a:ext uri="{FF2B5EF4-FFF2-40B4-BE49-F238E27FC236}">
                <a16:creationId xmlns:a16="http://schemas.microsoft.com/office/drawing/2014/main" id="{024B93D0-FCC9-7879-D869-540B665254D3}"/>
              </a:ext>
            </a:extLst>
          </p:cNvPr>
          <p:cNvSpPr/>
          <p:nvPr/>
        </p:nvSpPr>
        <p:spPr>
          <a:xfrm>
            <a:off x="398565" y="1545836"/>
            <a:ext cx="10134506" cy="415498"/>
          </a:xfrm>
          <a:prstGeom prst="rect">
            <a:avLst/>
          </a:prstGeom>
        </p:spPr>
        <p:txBody>
          <a:bodyPr wrap="none">
            <a:spAutoFit/>
          </a:bodyPr>
          <a:lstStyle/>
          <a:p>
            <a:pPr defTabSz="1371600"/>
            <a:r>
              <a:rPr lang="en-GB" sz="2100">
                <a:solidFill>
                  <a:srgbClr val="1C3487"/>
                </a:solidFill>
                <a:latin typeface="Arial" panose="020B0604020202020204"/>
              </a:rPr>
              <a:t>Analysis of 173 policies, programmes, projects covering the nine targeted Countries</a:t>
            </a:r>
            <a:endParaRPr lang="en-US" sz="2100">
              <a:solidFill>
                <a:srgbClr val="1C3487"/>
              </a:solidFill>
              <a:latin typeface="Arial" panose="020B0604020202020204"/>
            </a:endParaRPr>
          </a:p>
        </p:txBody>
      </p:sp>
      <p:pic>
        <p:nvPicPr>
          <p:cNvPr id="7" name="Immagine 5">
            <a:extLst>
              <a:ext uri="{FF2B5EF4-FFF2-40B4-BE49-F238E27FC236}">
                <a16:creationId xmlns:a16="http://schemas.microsoft.com/office/drawing/2014/main" id="{572EFCD6-909F-B9E2-2004-4D513772C7BF}"/>
              </a:ext>
            </a:extLst>
          </p:cNvPr>
          <p:cNvPicPr>
            <a:picLocks noChangeAspect="1"/>
          </p:cNvPicPr>
          <p:nvPr/>
        </p:nvPicPr>
        <p:blipFill>
          <a:blip r:embed="rId6"/>
          <a:stretch>
            <a:fillRect/>
          </a:stretch>
        </p:blipFill>
        <p:spPr>
          <a:xfrm>
            <a:off x="10491489" y="1865675"/>
            <a:ext cx="7239300" cy="5251196"/>
          </a:xfrm>
          <a:prstGeom prst="rect">
            <a:avLst/>
          </a:prstGeom>
        </p:spPr>
      </p:pic>
      <p:sp>
        <p:nvSpPr>
          <p:cNvPr id="8" name="Rettangolo 4">
            <a:extLst>
              <a:ext uri="{FF2B5EF4-FFF2-40B4-BE49-F238E27FC236}">
                <a16:creationId xmlns:a16="http://schemas.microsoft.com/office/drawing/2014/main" id="{7F636EB1-84A5-2D5E-4524-1C8C62E9B3F0}"/>
              </a:ext>
            </a:extLst>
          </p:cNvPr>
          <p:cNvSpPr/>
          <p:nvPr/>
        </p:nvSpPr>
        <p:spPr>
          <a:xfrm>
            <a:off x="128589" y="6897797"/>
            <a:ext cx="18030822" cy="1740605"/>
          </a:xfrm>
          <a:prstGeom prst="rect">
            <a:avLst/>
          </a:prstGeom>
        </p:spPr>
        <p:txBody>
          <a:bodyPr wrap="square">
            <a:spAutoFit/>
          </a:bodyPr>
          <a:lstStyle/>
          <a:p>
            <a:pPr defTabSz="1371600">
              <a:lnSpc>
                <a:spcPts val="3300"/>
              </a:lnSpc>
            </a:pPr>
            <a:r>
              <a:rPr lang="en-GB" sz="2100">
                <a:solidFill>
                  <a:srgbClr val="1C3487"/>
                </a:solidFill>
                <a:latin typeface="Arial" panose="020B0604020202020204"/>
              </a:rPr>
              <a:t>• Further evaluate a combined approach with a mix of different instruments</a:t>
            </a:r>
          </a:p>
          <a:p>
            <a:pPr defTabSz="1371600">
              <a:lnSpc>
                <a:spcPts val="3300"/>
              </a:lnSpc>
            </a:pPr>
            <a:r>
              <a:rPr lang="en-GB" sz="2100">
                <a:solidFill>
                  <a:srgbClr val="1C3487"/>
                </a:solidFill>
                <a:latin typeface="Arial" panose="020B0604020202020204"/>
              </a:rPr>
              <a:t>• Assess the effectiveness of focused obligations for SMEs to conduct energy audits </a:t>
            </a:r>
          </a:p>
          <a:p>
            <a:pPr defTabSz="1371600">
              <a:lnSpc>
                <a:spcPts val="3300"/>
              </a:lnSpc>
            </a:pPr>
            <a:r>
              <a:rPr lang="en-GB" sz="2100">
                <a:solidFill>
                  <a:srgbClr val="1C3487"/>
                </a:solidFill>
                <a:latin typeface="Arial" panose="020B0604020202020204"/>
              </a:rPr>
              <a:t>• Sector specific policy instruments &amp; assessment of </a:t>
            </a:r>
            <a:r>
              <a:rPr lang="en-US" sz="2100">
                <a:solidFill>
                  <a:srgbClr val="1C3487"/>
                </a:solidFill>
                <a:latin typeface="Arial" panose="020B0604020202020204"/>
              </a:rPr>
              <a:t>tailor made approaches at the intersection of firms size and specific aspects of energy investment</a:t>
            </a:r>
          </a:p>
          <a:p>
            <a:pPr defTabSz="1371600">
              <a:lnSpc>
                <a:spcPts val="3300"/>
              </a:lnSpc>
            </a:pPr>
            <a:r>
              <a:rPr lang="en-GB" sz="2100">
                <a:solidFill>
                  <a:srgbClr val="1C3487"/>
                </a:solidFill>
                <a:latin typeface="Arial" panose="020B0604020202020204"/>
              </a:rPr>
              <a:t>• Create linkages between audits and wider support programmes </a:t>
            </a:r>
          </a:p>
        </p:txBody>
      </p:sp>
      <p:sp>
        <p:nvSpPr>
          <p:cNvPr id="9" name="Rettangolo 10">
            <a:extLst>
              <a:ext uri="{FF2B5EF4-FFF2-40B4-BE49-F238E27FC236}">
                <a16:creationId xmlns:a16="http://schemas.microsoft.com/office/drawing/2014/main" id="{27374FA2-ED12-9D77-E84E-F56A073DE5DF}"/>
              </a:ext>
            </a:extLst>
          </p:cNvPr>
          <p:cNvSpPr/>
          <p:nvPr/>
        </p:nvSpPr>
        <p:spPr>
          <a:xfrm>
            <a:off x="398565" y="6194327"/>
            <a:ext cx="7259679" cy="413318"/>
          </a:xfrm>
          <a:prstGeom prst="rect">
            <a:avLst/>
          </a:prstGeom>
        </p:spPr>
        <p:txBody>
          <a:bodyPr wrap="square">
            <a:spAutoFit/>
          </a:bodyPr>
          <a:lstStyle/>
          <a:p>
            <a:pPr defTabSz="1371600">
              <a:lnSpc>
                <a:spcPts val="2700"/>
              </a:lnSpc>
            </a:pPr>
            <a:r>
              <a:rPr lang="en-GB" sz="2100" b="1">
                <a:solidFill>
                  <a:srgbClr val="1C3487"/>
                </a:solidFill>
                <a:latin typeface="Arial" panose="020B0604020202020204"/>
              </a:rPr>
              <a:t>Outcomes and preliminary recommendations:</a:t>
            </a:r>
          </a:p>
        </p:txBody>
      </p:sp>
    </p:spTree>
    <p:extLst>
      <p:ext uri="{BB962C8B-B14F-4D97-AF65-F5344CB8AC3E}">
        <p14:creationId xmlns:p14="http://schemas.microsoft.com/office/powerpoint/2010/main" val="497737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1A92504-CB6C-BE4A-D291-F6C0173961DE}"/>
              </a:ext>
            </a:extLst>
          </p:cNvPr>
          <p:cNvSpPr txBox="1"/>
          <p:nvPr/>
        </p:nvSpPr>
        <p:spPr>
          <a:xfrm>
            <a:off x="8809279" y="2076881"/>
            <a:ext cx="9033083" cy="3046988"/>
          </a:xfrm>
          <a:prstGeom prst="rect">
            <a:avLst/>
          </a:prstGeom>
          <a:noFill/>
        </p:spPr>
        <p:txBody>
          <a:bodyPr wrap="square">
            <a:spAutoFit/>
          </a:bodyPr>
          <a:lstStyle/>
          <a:p>
            <a:pPr marL="514350" indent="-514350" defTabSz="1371600">
              <a:buFont typeface="Wingdings" panose="05000000000000000000" pitchFamily="2" charset="2"/>
              <a:buChar char="ü"/>
            </a:pPr>
            <a:r>
              <a:rPr lang="en-US" sz="2400">
                <a:solidFill>
                  <a:srgbClr val="1C3487"/>
                </a:solidFill>
                <a:latin typeface="Arial" panose="020B0604020202020204"/>
              </a:rPr>
              <a:t>Quality energy audits appear to be higher in EED policies than in the voluntary </a:t>
            </a:r>
            <a:r>
              <a:rPr lang="en-US" sz="2400" err="1">
                <a:solidFill>
                  <a:srgbClr val="1C3487"/>
                </a:solidFill>
                <a:latin typeface="Arial" panose="020B0604020202020204"/>
              </a:rPr>
              <a:t>programmes</a:t>
            </a:r>
            <a:r>
              <a:rPr lang="en-US" sz="2400">
                <a:solidFill>
                  <a:srgbClr val="1C3487"/>
                </a:solidFill>
                <a:latin typeface="Arial" panose="020B0604020202020204"/>
              </a:rPr>
              <a:t> </a:t>
            </a:r>
          </a:p>
          <a:p>
            <a:pPr marL="514350" indent="-514350" defTabSz="1371600">
              <a:buFont typeface="Wingdings" panose="05000000000000000000" pitchFamily="2" charset="2"/>
              <a:buChar char="ü"/>
            </a:pPr>
            <a:endParaRPr lang="en-US" sz="2400">
              <a:solidFill>
                <a:srgbClr val="1C3487"/>
              </a:solidFill>
              <a:latin typeface="Arial" panose="020B0604020202020204"/>
            </a:endParaRPr>
          </a:p>
          <a:p>
            <a:pPr marL="514350" indent="-514350" defTabSz="1371600">
              <a:buFont typeface="Wingdings" panose="05000000000000000000" pitchFamily="2" charset="2"/>
              <a:buChar char="ü"/>
            </a:pPr>
            <a:r>
              <a:rPr lang="en-US" sz="2400">
                <a:solidFill>
                  <a:srgbClr val="1C3487"/>
                </a:solidFill>
                <a:latin typeface="Arial" panose="020B0604020202020204"/>
              </a:rPr>
              <a:t>High quality audits are linked to obligatory implementation of Energy Performance Improvement Actions (EPIAs) </a:t>
            </a:r>
          </a:p>
          <a:p>
            <a:pPr marL="514350" indent="-514350" defTabSz="1371600">
              <a:buFont typeface="Wingdings" panose="05000000000000000000" pitchFamily="2" charset="2"/>
              <a:buChar char="ü"/>
            </a:pPr>
            <a:endParaRPr lang="en-US" sz="2400">
              <a:solidFill>
                <a:srgbClr val="1C3487"/>
              </a:solidFill>
              <a:latin typeface="Arial" panose="020B0604020202020204"/>
            </a:endParaRPr>
          </a:p>
          <a:p>
            <a:pPr marL="514350" indent="-514350" defTabSz="1371600">
              <a:buFont typeface="Wingdings" panose="05000000000000000000" pitchFamily="2" charset="2"/>
              <a:buChar char="ü"/>
            </a:pPr>
            <a:r>
              <a:rPr lang="en-US" sz="2400">
                <a:solidFill>
                  <a:srgbClr val="1C3487"/>
                </a:solidFill>
                <a:latin typeface="Arial" panose="020B0604020202020204"/>
              </a:rPr>
              <a:t>Stand-alone audit </a:t>
            </a:r>
            <a:r>
              <a:rPr lang="en-US" sz="2400" err="1">
                <a:solidFill>
                  <a:srgbClr val="1C3487"/>
                </a:solidFill>
                <a:latin typeface="Arial" panose="020B0604020202020204"/>
              </a:rPr>
              <a:t>programmes</a:t>
            </a:r>
            <a:r>
              <a:rPr lang="en-US" sz="2400">
                <a:solidFill>
                  <a:srgbClr val="1C3487"/>
                </a:solidFill>
                <a:latin typeface="Arial" panose="020B0604020202020204"/>
              </a:rPr>
              <a:t> seem not to have restrictive quality standards</a:t>
            </a:r>
            <a:endParaRPr lang="it-IT" sz="2400">
              <a:solidFill>
                <a:srgbClr val="1C3487"/>
              </a:solidFill>
              <a:latin typeface="Arial" panose="020B0604020202020204"/>
            </a:endParaRPr>
          </a:p>
        </p:txBody>
      </p:sp>
      <p:pic>
        <p:nvPicPr>
          <p:cNvPr id="9" name="Immagine 8">
            <a:extLst>
              <a:ext uri="{FF2B5EF4-FFF2-40B4-BE49-F238E27FC236}">
                <a16:creationId xmlns:a16="http://schemas.microsoft.com/office/drawing/2014/main" id="{A8263780-C03F-4F3E-1B47-9BD16D8B5132}"/>
              </a:ext>
            </a:extLst>
          </p:cNvPr>
          <p:cNvPicPr>
            <a:picLocks noChangeAspect="1"/>
          </p:cNvPicPr>
          <p:nvPr/>
        </p:nvPicPr>
        <p:blipFill>
          <a:blip r:embed="rId3"/>
          <a:stretch>
            <a:fillRect/>
          </a:stretch>
        </p:blipFill>
        <p:spPr>
          <a:xfrm>
            <a:off x="10673218" y="5533771"/>
            <a:ext cx="5731841" cy="3905090"/>
          </a:xfrm>
          <a:prstGeom prst="rect">
            <a:avLst/>
          </a:prstGeom>
        </p:spPr>
      </p:pic>
      <p:sp>
        <p:nvSpPr>
          <p:cNvPr id="4" name="CasellaDiTesto 10">
            <a:extLst>
              <a:ext uri="{FF2B5EF4-FFF2-40B4-BE49-F238E27FC236}">
                <a16:creationId xmlns:a16="http://schemas.microsoft.com/office/drawing/2014/main" id="{2FEC2054-0C00-9730-A9E5-2E5D096CEC53}"/>
              </a:ext>
            </a:extLst>
          </p:cNvPr>
          <p:cNvSpPr txBox="1"/>
          <p:nvPr/>
        </p:nvSpPr>
        <p:spPr>
          <a:xfrm>
            <a:off x="299469" y="1615215"/>
            <a:ext cx="11119437" cy="415498"/>
          </a:xfrm>
          <a:prstGeom prst="rect">
            <a:avLst/>
          </a:prstGeom>
          <a:noFill/>
        </p:spPr>
        <p:txBody>
          <a:bodyPr wrap="square">
            <a:spAutoFit/>
          </a:bodyPr>
          <a:lstStyle/>
          <a:p>
            <a:pPr defTabSz="1371600"/>
            <a:r>
              <a:rPr lang="en-US" sz="2100" b="1">
                <a:solidFill>
                  <a:srgbClr val="1C3487"/>
                </a:solidFill>
                <a:latin typeface="Arial" panose="020B0604020202020204"/>
              </a:rPr>
              <a:t>21 policies and </a:t>
            </a:r>
            <a:r>
              <a:rPr lang="en-US" sz="2100" b="1" err="1">
                <a:solidFill>
                  <a:srgbClr val="1C3487"/>
                </a:solidFill>
                <a:latin typeface="Arial" panose="020B0604020202020204"/>
              </a:rPr>
              <a:t>programmes</a:t>
            </a:r>
            <a:r>
              <a:rPr lang="en-US" sz="2100" b="1">
                <a:solidFill>
                  <a:srgbClr val="1C3487"/>
                </a:solidFill>
                <a:latin typeface="Arial" panose="020B0604020202020204"/>
              </a:rPr>
              <a:t> </a:t>
            </a:r>
            <a:r>
              <a:rPr lang="en-US" sz="2100" b="1" err="1">
                <a:solidFill>
                  <a:srgbClr val="1C3487"/>
                </a:solidFill>
                <a:latin typeface="Arial" panose="020B0604020202020204"/>
              </a:rPr>
              <a:t>analysed</a:t>
            </a:r>
            <a:r>
              <a:rPr lang="en-US" sz="2100" b="1">
                <a:solidFill>
                  <a:srgbClr val="1C3487"/>
                </a:solidFill>
                <a:latin typeface="Arial" panose="020B0604020202020204"/>
              </a:rPr>
              <a:t> in 9 European countries</a:t>
            </a:r>
            <a:endParaRPr lang="it-IT" sz="2100" b="1">
              <a:solidFill>
                <a:srgbClr val="1C3487"/>
              </a:solidFill>
              <a:latin typeface="Arial" panose="020B0604020202020204"/>
            </a:endParaRPr>
          </a:p>
        </p:txBody>
      </p:sp>
      <p:pic>
        <p:nvPicPr>
          <p:cNvPr id="10" name="Graphique 11">
            <a:extLst>
              <a:ext uri="{FF2B5EF4-FFF2-40B4-BE49-F238E27FC236}">
                <a16:creationId xmlns:a16="http://schemas.microsoft.com/office/drawing/2014/main" id="{B65BDB95-F41A-107B-A59F-EF9355B16CA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026055" y="8931820"/>
            <a:ext cx="1159859" cy="1018100"/>
          </a:xfrm>
          <a:prstGeom prst="rect">
            <a:avLst/>
          </a:prstGeom>
        </p:spPr>
      </p:pic>
      <p:sp>
        <p:nvSpPr>
          <p:cNvPr id="12" name="Titre 2">
            <a:extLst>
              <a:ext uri="{FF2B5EF4-FFF2-40B4-BE49-F238E27FC236}">
                <a16:creationId xmlns:a16="http://schemas.microsoft.com/office/drawing/2014/main" id="{57FA727F-9CC9-D577-DB23-6A16FD0A27E4}"/>
              </a:ext>
            </a:extLst>
          </p:cNvPr>
          <p:cNvSpPr>
            <a:spLocks noGrp="1"/>
          </p:cNvSpPr>
          <p:nvPr>
            <p:ph type="title"/>
          </p:nvPr>
        </p:nvSpPr>
        <p:spPr>
          <a:xfrm>
            <a:off x="557212" y="282506"/>
            <a:ext cx="14458952" cy="1617950"/>
          </a:xfrm>
        </p:spPr>
        <p:txBody>
          <a:bodyPr>
            <a:normAutofit/>
          </a:bodyPr>
          <a:lstStyle/>
          <a:p>
            <a:r>
              <a:rPr lang="en-GB" sz="4800"/>
              <a:t>2) In-depth assessment</a:t>
            </a:r>
            <a:endParaRPr lang="en-US" sz="4800"/>
          </a:p>
        </p:txBody>
      </p:sp>
      <p:pic>
        <p:nvPicPr>
          <p:cNvPr id="13" name="Immagine 2">
            <a:extLst>
              <a:ext uri="{FF2B5EF4-FFF2-40B4-BE49-F238E27FC236}">
                <a16:creationId xmlns:a16="http://schemas.microsoft.com/office/drawing/2014/main" id="{86E888E8-6711-77EE-01AF-50AD231E6602}"/>
              </a:ext>
            </a:extLst>
          </p:cNvPr>
          <p:cNvPicPr>
            <a:picLocks noChangeAspect="1"/>
          </p:cNvPicPr>
          <p:nvPr/>
        </p:nvPicPr>
        <p:blipFill>
          <a:blip r:embed="rId6"/>
          <a:stretch>
            <a:fillRect/>
          </a:stretch>
        </p:blipFill>
        <p:spPr>
          <a:xfrm>
            <a:off x="1068778" y="2530292"/>
            <a:ext cx="6546008" cy="5425970"/>
          </a:xfrm>
          <a:prstGeom prst="rect">
            <a:avLst/>
          </a:prstGeom>
        </p:spPr>
      </p:pic>
      <p:sp>
        <p:nvSpPr>
          <p:cNvPr id="14" name="CasellaDiTesto 5">
            <a:extLst>
              <a:ext uri="{FF2B5EF4-FFF2-40B4-BE49-F238E27FC236}">
                <a16:creationId xmlns:a16="http://schemas.microsoft.com/office/drawing/2014/main" id="{895F9F27-8864-0581-11FB-A9A25A45C222}"/>
              </a:ext>
            </a:extLst>
          </p:cNvPr>
          <p:cNvSpPr txBox="1"/>
          <p:nvPr/>
        </p:nvSpPr>
        <p:spPr>
          <a:xfrm>
            <a:off x="2833298" y="8231364"/>
            <a:ext cx="3952092" cy="646331"/>
          </a:xfrm>
          <a:prstGeom prst="rect">
            <a:avLst/>
          </a:prstGeom>
          <a:noFill/>
        </p:spPr>
        <p:txBody>
          <a:bodyPr wrap="square">
            <a:spAutoFit/>
          </a:bodyPr>
          <a:lstStyle/>
          <a:p>
            <a:pPr defTabSz="1371600"/>
            <a:r>
              <a:rPr lang="en-US" i="1">
                <a:solidFill>
                  <a:srgbClr val="1C3487"/>
                </a:solidFill>
                <a:latin typeface="Arial" panose="020B0604020202020204"/>
              </a:rPr>
              <a:t>LEAP4SME (2022) , D3.3 Compilation of good practices</a:t>
            </a:r>
            <a:endParaRPr lang="it-IT" i="1">
              <a:solidFill>
                <a:srgbClr val="1C3487"/>
              </a:solidFill>
              <a:latin typeface="Arial" panose="020B0604020202020204"/>
            </a:endParaRPr>
          </a:p>
        </p:txBody>
      </p:sp>
    </p:spTree>
    <p:extLst>
      <p:ext uri="{BB962C8B-B14F-4D97-AF65-F5344CB8AC3E}">
        <p14:creationId xmlns:p14="http://schemas.microsoft.com/office/powerpoint/2010/main" val="21645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8133587" y="9572162"/>
            <a:ext cx="639919" cy="138499"/>
          </a:xfrm>
          <a:prstGeom prst="rect">
            <a:avLst/>
          </a:prstGeom>
        </p:spPr>
        <p:txBody>
          <a:bodyPr wrap="none">
            <a:spAutoFit/>
          </a:bodyPr>
          <a:lstStyle/>
          <a:p>
            <a:pPr defTabSz="1371600"/>
            <a:r>
              <a:rPr lang="en-GB" sz="300">
                <a:solidFill>
                  <a:srgbClr val="FFFFFF"/>
                </a:solidFill>
                <a:latin typeface="Arial" panose="020B0604020202020204"/>
              </a:rPr>
              <a:t>Energy efficiency in SMEs </a:t>
            </a:r>
            <a:endParaRPr lang="en-US" sz="300">
              <a:solidFill>
                <a:srgbClr val="FFFFFF"/>
              </a:solidFill>
              <a:latin typeface="Arial" panose="020B0604020202020204"/>
            </a:endParaRPr>
          </a:p>
        </p:txBody>
      </p:sp>
      <p:graphicFrame>
        <p:nvGraphicFramePr>
          <p:cNvPr id="4" name="Diagramma 3">
            <a:extLst>
              <a:ext uri="{FF2B5EF4-FFF2-40B4-BE49-F238E27FC236}">
                <a16:creationId xmlns:a16="http://schemas.microsoft.com/office/drawing/2014/main" id="{EC3F4713-2BF0-1713-89AE-AF5B2B61280A}"/>
              </a:ext>
            </a:extLst>
          </p:cNvPr>
          <p:cNvGraphicFramePr/>
          <p:nvPr/>
        </p:nvGraphicFramePr>
        <p:xfrm>
          <a:off x="1397890" y="2121032"/>
          <a:ext cx="15492221" cy="7230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que 11">
            <a:extLst>
              <a:ext uri="{FF2B5EF4-FFF2-40B4-BE49-F238E27FC236}">
                <a16:creationId xmlns:a16="http://schemas.microsoft.com/office/drawing/2014/main" id="{14720394-896A-4B6B-E213-B701EB3F3BF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7026055" y="8931820"/>
            <a:ext cx="1159859" cy="1018100"/>
          </a:xfrm>
          <a:prstGeom prst="rect">
            <a:avLst/>
          </a:prstGeom>
        </p:spPr>
      </p:pic>
      <p:sp>
        <p:nvSpPr>
          <p:cNvPr id="8" name="Titre 2">
            <a:extLst>
              <a:ext uri="{FF2B5EF4-FFF2-40B4-BE49-F238E27FC236}">
                <a16:creationId xmlns:a16="http://schemas.microsoft.com/office/drawing/2014/main" id="{FCC7BC50-7557-109F-A4F0-19F81BF1850C}"/>
              </a:ext>
            </a:extLst>
          </p:cNvPr>
          <p:cNvSpPr>
            <a:spLocks noGrp="1"/>
          </p:cNvSpPr>
          <p:nvPr>
            <p:ph type="title"/>
          </p:nvPr>
        </p:nvSpPr>
        <p:spPr>
          <a:xfrm>
            <a:off x="557212" y="282506"/>
            <a:ext cx="14458952" cy="1617950"/>
          </a:xfrm>
        </p:spPr>
        <p:txBody>
          <a:bodyPr>
            <a:normAutofit/>
          </a:bodyPr>
          <a:lstStyle/>
          <a:p>
            <a:r>
              <a:rPr lang="en-GB" sz="4800"/>
              <a:t>3) Stakeholders’ engagement</a:t>
            </a:r>
            <a:endParaRPr lang="en-US" sz="4800"/>
          </a:p>
        </p:txBody>
      </p:sp>
    </p:spTree>
    <p:extLst>
      <p:ext uri="{BB962C8B-B14F-4D97-AF65-F5344CB8AC3E}">
        <p14:creationId xmlns:p14="http://schemas.microsoft.com/office/powerpoint/2010/main" val="34581617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8133587" y="9572162"/>
            <a:ext cx="639919" cy="138499"/>
          </a:xfrm>
          <a:prstGeom prst="rect">
            <a:avLst/>
          </a:prstGeom>
        </p:spPr>
        <p:txBody>
          <a:bodyPr wrap="none">
            <a:spAutoFit/>
          </a:bodyPr>
          <a:lstStyle/>
          <a:p>
            <a:pPr defTabSz="1371600"/>
            <a:r>
              <a:rPr lang="en-GB" sz="300">
                <a:solidFill>
                  <a:srgbClr val="FFFFFF"/>
                </a:solidFill>
                <a:latin typeface="Arial" panose="020B0604020202020204"/>
              </a:rPr>
              <a:t>Energy efficiency in SMEs </a:t>
            </a:r>
            <a:endParaRPr lang="en-US" sz="300">
              <a:solidFill>
                <a:srgbClr val="FFFFFF"/>
              </a:solidFill>
              <a:latin typeface="Arial" panose="020B0604020202020204"/>
            </a:endParaRPr>
          </a:p>
        </p:txBody>
      </p:sp>
      <p:sp>
        <p:nvSpPr>
          <p:cNvPr id="7" name="CasellaDiTesto 6">
            <a:extLst>
              <a:ext uri="{FF2B5EF4-FFF2-40B4-BE49-F238E27FC236}">
                <a16:creationId xmlns:a16="http://schemas.microsoft.com/office/drawing/2014/main" id="{63826330-CD39-805D-D803-239D15B8C9A0}"/>
              </a:ext>
            </a:extLst>
          </p:cNvPr>
          <p:cNvSpPr txBox="1"/>
          <p:nvPr/>
        </p:nvSpPr>
        <p:spPr>
          <a:xfrm>
            <a:off x="392441" y="1481966"/>
            <a:ext cx="12839640" cy="912686"/>
          </a:xfrm>
          <a:prstGeom prst="rect">
            <a:avLst/>
          </a:prstGeom>
          <a:noFill/>
        </p:spPr>
        <p:txBody>
          <a:bodyPr wrap="square">
            <a:spAutoFit/>
          </a:bodyPr>
          <a:lstStyle/>
          <a:p>
            <a:pPr defTabSz="1371600">
              <a:lnSpc>
                <a:spcPct val="107000"/>
              </a:lnSpc>
              <a:spcAft>
                <a:spcPts val="1200"/>
              </a:spcAft>
            </a:pPr>
            <a:r>
              <a:rPr lang="en-US" sz="2100">
                <a:solidFill>
                  <a:srgbClr val="1C3487"/>
                </a:solidFill>
                <a:latin typeface="Arial" panose="020B0604020202020204"/>
                <a:cs typeface="Times New Roman" panose="02020603050405020304" pitchFamily="18" charset="0"/>
              </a:rPr>
              <a:t>30 Meetings - more than 750 participants in 9 countries</a:t>
            </a:r>
          </a:p>
          <a:p>
            <a:pPr defTabSz="1371600">
              <a:lnSpc>
                <a:spcPct val="107000"/>
              </a:lnSpc>
              <a:spcAft>
                <a:spcPts val="1200"/>
              </a:spcAft>
            </a:pPr>
            <a:r>
              <a:rPr lang="en-US" sz="2100">
                <a:solidFill>
                  <a:srgbClr val="1C3487"/>
                </a:solidFill>
                <a:latin typeface="Arial" panose="020B0604020202020204"/>
                <a:cs typeface="Times New Roman" panose="02020603050405020304" pitchFamily="18" charset="0"/>
              </a:rPr>
              <a:t>Meetings organized from May 2022 to June 2023 by the 9 Energy Agencies </a:t>
            </a:r>
          </a:p>
        </p:txBody>
      </p:sp>
      <p:pic>
        <p:nvPicPr>
          <p:cNvPr id="9" name="Immagine 8">
            <a:extLst>
              <a:ext uri="{FF2B5EF4-FFF2-40B4-BE49-F238E27FC236}">
                <a16:creationId xmlns:a16="http://schemas.microsoft.com/office/drawing/2014/main" id="{4EF248B7-BDF1-179C-A887-6C4A31623F01}"/>
              </a:ext>
            </a:extLst>
          </p:cNvPr>
          <p:cNvPicPr>
            <a:picLocks noChangeAspect="1"/>
          </p:cNvPicPr>
          <p:nvPr/>
        </p:nvPicPr>
        <p:blipFill>
          <a:blip r:embed="rId3"/>
          <a:stretch>
            <a:fillRect/>
          </a:stretch>
        </p:blipFill>
        <p:spPr>
          <a:xfrm>
            <a:off x="6812261" y="2625257"/>
            <a:ext cx="8888184" cy="5497110"/>
          </a:xfrm>
          <a:prstGeom prst="rect">
            <a:avLst/>
          </a:prstGeom>
          <a:ln>
            <a:noFill/>
          </a:ln>
          <a:effectLst>
            <a:softEdge rad="112500"/>
          </a:effectLst>
        </p:spPr>
      </p:pic>
      <p:pic>
        <p:nvPicPr>
          <p:cNvPr id="4" name="Graphique 11">
            <a:extLst>
              <a:ext uri="{FF2B5EF4-FFF2-40B4-BE49-F238E27FC236}">
                <a16:creationId xmlns:a16="http://schemas.microsoft.com/office/drawing/2014/main" id="{2AF0415C-FD60-DD1A-B377-29C7FC28BF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026055" y="8931820"/>
            <a:ext cx="1159859" cy="1018100"/>
          </a:xfrm>
          <a:prstGeom prst="rect">
            <a:avLst/>
          </a:prstGeom>
        </p:spPr>
      </p:pic>
      <p:sp>
        <p:nvSpPr>
          <p:cNvPr id="15" name="Titre 2">
            <a:extLst>
              <a:ext uri="{FF2B5EF4-FFF2-40B4-BE49-F238E27FC236}">
                <a16:creationId xmlns:a16="http://schemas.microsoft.com/office/drawing/2014/main" id="{7C4715B3-EC75-15DF-09E5-A53CE53102BE}"/>
              </a:ext>
            </a:extLst>
          </p:cNvPr>
          <p:cNvSpPr>
            <a:spLocks noGrp="1"/>
          </p:cNvSpPr>
          <p:nvPr>
            <p:ph type="title"/>
          </p:nvPr>
        </p:nvSpPr>
        <p:spPr>
          <a:xfrm>
            <a:off x="557211" y="282506"/>
            <a:ext cx="17006889" cy="1617950"/>
          </a:xfrm>
        </p:spPr>
        <p:txBody>
          <a:bodyPr>
            <a:normAutofit/>
          </a:bodyPr>
          <a:lstStyle/>
          <a:p>
            <a:r>
              <a:rPr lang="en-GB" sz="4200"/>
              <a:t>3.1) Example of Stakeholders engagement: National Observatories</a:t>
            </a:r>
            <a:endParaRPr lang="en-US" sz="4200"/>
          </a:p>
        </p:txBody>
      </p:sp>
      <p:pic>
        <p:nvPicPr>
          <p:cNvPr id="3" name="Picture 2">
            <a:extLst>
              <a:ext uri="{FF2B5EF4-FFF2-40B4-BE49-F238E27FC236}">
                <a16:creationId xmlns:a16="http://schemas.microsoft.com/office/drawing/2014/main" id="{B4DF5B45-3D7D-F9CE-FF04-082E452F331C}"/>
              </a:ext>
            </a:extLst>
          </p:cNvPr>
          <p:cNvPicPr>
            <a:picLocks noChangeAspect="1"/>
          </p:cNvPicPr>
          <p:nvPr/>
        </p:nvPicPr>
        <p:blipFill>
          <a:blip r:embed="rId6"/>
          <a:stretch>
            <a:fillRect/>
          </a:stretch>
        </p:blipFill>
        <p:spPr>
          <a:xfrm>
            <a:off x="1583825" y="3099915"/>
            <a:ext cx="3653193" cy="4508829"/>
          </a:xfrm>
          <a:prstGeom prst="rect">
            <a:avLst/>
          </a:prstGeom>
        </p:spPr>
      </p:pic>
    </p:spTree>
    <p:extLst>
      <p:ext uri="{BB962C8B-B14F-4D97-AF65-F5344CB8AC3E}">
        <p14:creationId xmlns:p14="http://schemas.microsoft.com/office/powerpoint/2010/main" val="1022800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12">
            <a:extLst>
              <a:ext uri="{FF2B5EF4-FFF2-40B4-BE49-F238E27FC236}">
                <a16:creationId xmlns:a16="http://schemas.microsoft.com/office/drawing/2014/main" id="{41D2C975-0001-82D9-E6D4-971B8FEBDF20}"/>
              </a:ext>
            </a:extLst>
          </p:cNvPr>
          <p:cNvSpPr txBox="1"/>
          <p:nvPr/>
        </p:nvSpPr>
        <p:spPr>
          <a:xfrm>
            <a:off x="557212" y="7438355"/>
            <a:ext cx="10237460" cy="1605568"/>
          </a:xfrm>
          <a:prstGeom prst="rect">
            <a:avLst/>
          </a:prstGeom>
        </p:spPr>
        <p:txBody>
          <a:bodyPr vert="horz" wrap="square" lIns="137160" tIns="0" rIns="137160" bIns="0" rtlCol="0">
            <a:spAutoFit/>
          </a:bodyPr>
          <a:lstStyle/>
          <a:p>
            <a:pPr marL="428625" indent="-428625" defTabSz="1371600">
              <a:spcAft>
                <a:spcPts val="450"/>
              </a:spcAft>
              <a:buFont typeface="Arial" panose="020B0604020202020204" pitchFamily="34" charset="0"/>
              <a:buChar char="•"/>
            </a:pPr>
            <a:r>
              <a:rPr lang="it-IT" sz="2400">
                <a:solidFill>
                  <a:srgbClr val="1C3487"/>
                </a:solidFill>
                <a:latin typeface="Arial" panose="020B0604020202020204"/>
                <a:cs typeface="Times New Roman" panose="02020603050405020304" pitchFamily="18" charset="0"/>
              </a:rPr>
              <a:t>Having a monitoring system positively affects energy saving per site, EPIAs and company</a:t>
            </a:r>
          </a:p>
          <a:p>
            <a:pPr marL="428625" indent="-428625" defTabSz="1371600">
              <a:spcAft>
                <a:spcPts val="450"/>
              </a:spcAft>
              <a:buFont typeface="Arial" panose="020B0604020202020204" pitchFamily="34" charset="0"/>
              <a:buChar char="•"/>
            </a:pPr>
            <a:r>
              <a:rPr lang="it-IT" sz="2400">
                <a:solidFill>
                  <a:srgbClr val="1C3487"/>
                </a:solidFill>
                <a:latin typeface="Arial" panose="020B0604020202020204"/>
                <a:cs typeface="Times New Roman" panose="02020603050405020304" pitchFamily="18" charset="0"/>
              </a:rPr>
              <a:t>The use of </a:t>
            </a:r>
            <a:r>
              <a:rPr lang="it-IT" sz="2400" err="1">
                <a:solidFill>
                  <a:srgbClr val="1C3487"/>
                </a:solidFill>
                <a:latin typeface="Arial" panose="020B0604020202020204"/>
                <a:cs typeface="Times New Roman" panose="02020603050405020304" pitchFamily="18" charset="0"/>
              </a:rPr>
              <a:t>EnMS</a:t>
            </a:r>
            <a:r>
              <a:rPr lang="it-IT" sz="2400">
                <a:solidFill>
                  <a:srgbClr val="1C3487"/>
                </a:solidFill>
                <a:latin typeface="Arial" panose="020B0604020202020204"/>
                <a:cs typeface="Times New Roman" panose="02020603050405020304" pitchFamily="18" charset="0"/>
              </a:rPr>
              <a:t>  </a:t>
            </a:r>
            <a:r>
              <a:rPr lang="it-IT" sz="2400" err="1">
                <a:solidFill>
                  <a:srgbClr val="1C3487"/>
                </a:solidFill>
                <a:latin typeface="Arial" panose="020B0604020202020204"/>
                <a:cs typeface="Times New Roman" panose="02020603050405020304" pitchFamily="18" charset="0"/>
              </a:rPr>
              <a:t>increases</a:t>
            </a:r>
            <a:r>
              <a:rPr lang="it-IT" sz="2400">
                <a:solidFill>
                  <a:srgbClr val="1C3487"/>
                </a:solidFill>
                <a:latin typeface="Arial" panose="020B0604020202020204"/>
                <a:cs typeface="Times New Roman" panose="02020603050405020304" pitchFamily="18" charset="0"/>
              </a:rPr>
              <a:t> </a:t>
            </a:r>
            <a:r>
              <a:rPr lang="it-IT" sz="2400" err="1">
                <a:solidFill>
                  <a:srgbClr val="1C3487"/>
                </a:solidFill>
                <a:latin typeface="Arial" panose="020B0604020202020204"/>
                <a:cs typeface="Times New Roman" panose="02020603050405020304" pitchFamily="18" charset="0"/>
              </a:rPr>
              <a:t>savings</a:t>
            </a:r>
            <a:r>
              <a:rPr lang="it-IT" sz="2400">
                <a:solidFill>
                  <a:srgbClr val="1C3487"/>
                </a:solidFill>
                <a:latin typeface="Arial" panose="020B0604020202020204"/>
                <a:cs typeface="Times New Roman" panose="02020603050405020304" pitchFamily="18" charset="0"/>
              </a:rPr>
              <a:t> (in % of </a:t>
            </a:r>
            <a:r>
              <a:rPr lang="it-IT" sz="2400" err="1">
                <a:solidFill>
                  <a:srgbClr val="1C3487"/>
                </a:solidFill>
                <a:latin typeface="Arial" panose="020B0604020202020204"/>
                <a:cs typeface="Times New Roman" panose="02020603050405020304" pitchFamily="18" charset="0"/>
              </a:rPr>
              <a:t>total</a:t>
            </a:r>
            <a:r>
              <a:rPr lang="it-IT" sz="2400">
                <a:solidFill>
                  <a:srgbClr val="1C3487"/>
                </a:solidFill>
                <a:latin typeface="Arial" panose="020B0604020202020204"/>
                <a:cs typeface="Times New Roman" panose="02020603050405020304" pitchFamily="18" charset="0"/>
              </a:rPr>
              <a:t> </a:t>
            </a:r>
            <a:r>
              <a:rPr lang="it-IT" sz="2400" err="1">
                <a:solidFill>
                  <a:srgbClr val="1C3487"/>
                </a:solidFill>
                <a:latin typeface="Arial" panose="020B0604020202020204"/>
                <a:cs typeface="Times New Roman" panose="02020603050405020304" pitchFamily="18" charset="0"/>
              </a:rPr>
              <a:t>consumption</a:t>
            </a:r>
            <a:r>
              <a:rPr lang="it-IT" sz="2400">
                <a:solidFill>
                  <a:srgbClr val="1C3487"/>
                </a:solidFill>
                <a:latin typeface="Arial" panose="020B0604020202020204"/>
                <a:cs typeface="Times New Roman" panose="02020603050405020304" pitchFamily="18" charset="0"/>
              </a:rPr>
              <a:t>)</a:t>
            </a:r>
          </a:p>
          <a:p>
            <a:pPr marL="428625" indent="-428625" defTabSz="1371600">
              <a:spcAft>
                <a:spcPts val="450"/>
              </a:spcAft>
              <a:buFont typeface="Arial" panose="020B0604020202020204" pitchFamily="34" charset="0"/>
              <a:buChar char="•"/>
            </a:pPr>
            <a:r>
              <a:rPr lang="it-IT" sz="2400" err="1">
                <a:solidFill>
                  <a:srgbClr val="1C3487"/>
                </a:solidFill>
                <a:latin typeface="Arial" panose="020B0604020202020204"/>
                <a:cs typeface="Times New Roman" panose="02020603050405020304" pitchFamily="18" charset="0"/>
              </a:rPr>
              <a:t>Higher</a:t>
            </a:r>
            <a:r>
              <a:rPr lang="it-IT" sz="2400">
                <a:solidFill>
                  <a:srgbClr val="1C3487"/>
                </a:solidFill>
                <a:latin typeface="Arial" panose="020B0604020202020204"/>
                <a:cs typeface="Times New Roman" panose="02020603050405020304" pitchFamily="18" charset="0"/>
              </a:rPr>
              <a:t> </a:t>
            </a:r>
            <a:r>
              <a:rPr lang="it-IT" sz="2400" err="1">
                <a:solidFill>
                  <a:srgbClr val="1C3487"/>
                </a:solidFill>
                <a:latin typeface="Arial" panose="020B0604020202020204"/>
                <a:cs typeface="Times New Roman" panose="02020603050405020304" pitchFamily="18" charset="0"/>
              </a:rPr>
              <a:t>savings</a:t>
            </a:r>
            <a:r>
              <a:rPr lang="it-IT" sz="2400">
                <a:solidFill>
                  <a:srgbClr val="1C3487"/>
                </a:solidFill>
                <a:latin typeface="Arial" panose="020B0604020202020204"/>
                <a:cs typeface="Times New Roman" panose="02020603050405020304" pitchFamily="18" charset="0"/>
              </a:rPr>
              <a:t> in energy intensive </a:t>
            </a:r>
            <a:r>
              <a:rPr lang="it-IT" sz="2400" err="1">
                <a:solidFill>
                  <a:srgbClr val="1C3487"/>
                </a:solidFill>
                <a:latin typeface="Arial" panose="020B0604020202020204"/>
                <a:cs typeface="Times New Roman" panose="02020603050405020304" pitchFamily="18" charset="0"/>
              </a:rPr>
              <a:t>SMEs</a:t>
            </a:r>
            <a:endParaRPr lang="it-IT" sz="2400">
              <a:solidFill>
                <a:srgbClr val="1C3487"/>
              </a:solidFill>
              <a:latin typeface="Arial" panose="020B0604020202020204"/>
              <a:cs typeface="Times New Roman" panose="02020603050405020304" pitchFamily="18" charset="0"/>
            </a:endParaRPr>
          </a:p>
        </p:txBody>
      </p:sp>
      <p:pic>
        <p:nvPicPr>
          <p:cNvPr id="27" name="Immagine 16">
            <a:extLst>
              <a:ext uri="{FF2B5EF4-FFF2-40B4-BE49-F238E27FC236}">
                <a16:creationId xmlns:a16="http://schemas.microsoft.com/office/drawing/2014/main" id="{6407D5C9-0573-AB20-1ACB-0239D3D460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0783" y="2422046"/>
            <a:ext cx="9144000" cy="4772889"/>
          </a:xfrm>
          <a:prstGeom prst="rect">
            <a:avLst/>
          </a:prstGeom>
          <a:noFill/>
          <a:ln>
            <a:noFill/>
          </a:ln>
        </p:spPr>
      </p:pic>
      <p:pic>
        <p:nvPicPr>
          <p:cNvPr id="28" name="Picture 27">
            <a:extLst>
              <a:ext uri="{FF2B5EF4-FFF2-40B4-BE49-F238E27FC236}">
                <a16:creationId xmlns:a16="http://schemas.microsoft.com/office/drawing/2014/main" id="{27F7F1B4-CB5A-AAA2-50CE-DC9E012815AB}"/>
              </a:ext>
            </a:extLst>
          </p:cNvPr>
          <p:cNvPicPr>
            <a:picLocks noChangeAspect="1"/>
          </p:cNvPicPr>
          <p:nvPr/>
        </p:nvPicPr>
        <p:blipFill>
          <a:blip r:embed="rId3"/>
          <a:stretch>
            <a:fillRect/>
          </a:stretch>
        </p:blipFill>
        <p:spPr>
          <a:xfrm>
            <a:off x="12787939" y="2552373"/>
            <a:ext cx="3753437" cy="4772889"/>
          </a:xfrm>
          <a:prstGeom prst="rect">
            <a:avLst/>
          </a:prstGeom>
        </p:spPr>
      </p:pic>
      <p:sp>
        <p:nvSpPr>
          <p:cNvPr id="29" name="TextBox 28">
            <a:extLst>
              <a:ext uri="{FF2B5EF4-FFF2-40B4-BE49-F238E27FC236}">
                <a16:creationId xmlns:a16="http://schemas.microsoft.com/office/drawing/2014/main" id="{CA26FFB0-13A5-9D20-18EA-9F8495A45777}"/>
              </a:ext>
            </a:extLst>
          </p:cNvPr>
          <p:cNvSpPr txBox="1"/>
          <p:nvPr/>
        </p:nvSpPr>
        <p:spPr>
          <a:xfrm>
            <a:off x="11614068" y="7655211"/>
            <a:ext cx="6377049" cy="1061829"/>
          </a:xfrm>
          <a:prstGeom prst="rect">
            <a:avLst/>
          </a:prstGeom>
          <a:noFill/>
        </p:spPr>
        <p:txBody>
          <a:bodyPr wrap="square">
            <a:spAutoFit/>
          </a:bodyPr>
          <a:lstStyle/>
          <a:p>
            <a:pPr marL="428625" indent="-428625" defTabSz="1371600">
              <a:spcAft>
                <a:spcPts val="450"/>
              </a:spcAft>
              <a:buFont typeface="Arial" panose="020B0604020202020204" pitchFamily="34" charset="0"/>
              <a:buChar char="•"/>
            </a:pPr>
            <a:r>
              <a:rPr lang="en-GB" sz="2100">
                <a:solidFill>
                  <a:srgbClr val="1C3487"/>
                </a:solidFill>
                <a:latin typeface="Arial" panose="020B0604020202020204"/>
                <a:cs typeface="Times New Roman" panose="02020603050405020304" pitchFamily="18" charset="0"/>
              </a:rPr>
              <a:t>EST has conducted a REA and a set of high-level interviews on the influence of decision making in SMEs and behavioural-related issues</a:t>
            </a:r>
          </a:p>
        </p:txBody>
      </p:sp>
      <p:sp>
        <p:nvSpPr>
          <p:cNvPr id="31" name="TextBox 30">
            <a:extLst>
              <a:ext uri="{FF2B5EF4-FFF2-40B4-BE49-F238E27FC236}">
                <a16:creationId xmlns:a16="http://schemas.microsoft.com/office/drawing/2014/main" id="{EE1C5226-BE88-0B66-EB28-38C85A4424D4}"/>
              </a:ext>
            </a:extLst>
          </p:cNvPr>
          <p:cNvSpPr txBox="1"/>
          <p:nvPr/>
        </p:nvSpPr>
        <p:spPr>
          <a:xfrm>
            <a:off x="1966797" y="1799722"/>
            <a:ext cx="7177203" cy="461665"/>
          </a:xfrm>
          <a:prstGeom prst="rect">
            <a:avLst/>
          </a:prstGeom>
          <a:noFill/>
        </p:spPr>
        <p:txBody>
          <a:bodyPr wrap="square">
            <a:spAutoFit/>
          </a:bodyPr>
          <a:lstStyle/>
          <a:p>
            <a:pPr defTabSz="1371600"/>
            <a:r>
              <a:rPr lang="it-IT" sz="2400">
                <a:solidFill>
                  <a:srgbClr val="1C3487"/>
                </a:solidFill>
                <a:latin typeface="Arial" panose="020B0604020202020204"/>
                <a:cs typeface="Times New Roman" panose="02020603050405020304" pitchFamily="18" charset="0"/>
              </a:rPr>
              <a:t>Case study: focus on the Plastics sector in Italy</a:t>
            </a:r>
            <a:endParaRPr lang="en-GB" sz="2400">
              <a:solidFill>
                <a:srgbClr val="1C3487"/>
              </a:solidFill>
              <a:latin typeface="Arial" panose="020B0604020202020204"/>
              <a:cs typeface="Times New Roman" panose="02020603050405020304" pitchFamily="18" charset="0"/>
            </a:endParaRPr>
          </a:p>
        </p:txBody>
      </p:sp>
      <p:sp>
        <p:nvSpPr>
          <p:cNvPr id="32" name="TextBox 31">
            <a:extLst>
              <a:ext uri="{FF2B5EF4-FFF2-40B4-BE49-F238E27FC236}">
                <a16:creationId xmlns:a16="http://schemas.microsoft.com/office/drawing/2014/main" id="{25FCBDC8-C706-7BD8-F623-E9B6D029CD7B}"/>
              </a:ext>
            </a:extLst>
          </p:cNvPr>
          <p:cNvSpPr txBox="1"/>
          <p:nvPr/>
        </p:nvSpPr>
        <p:spPr>
          <a:xfrm>
            <a:off x="12048722" y="1796677"/>
            <a:ext cx="6625205" cy="461665"/>
          </a:xfrm>
          <a:prstGeom prst="rect">
            <a:avLst/>
          </a:prstGeom>
          <a:noFill/>
        </p:spPr>
        <p:txBody>
          <a:bodyPr wrap="square">
            <a:spAutoFit/>
          </a:bodyPr>
          <a:lstStyle/>
          <a:p>
            <a:pPr defTabSz="1371600"/>
            <a:r>
              <a:rPr lang="it-IT" sz="2400">
                <a:solidFill>
                  <a:srgbClr val="1C3487"/>
                </a:solidFill>
                <a:latin typeface="Arial" panose="020B0604020202020204"/>
                <a:cs typeface="Times New Roman" panose="02020603050405020304" pitchFamily="18" charset="0"/>
              </a:rPr>
              <a:t>LEAP4SME Behavioural reserach</a:t>
            </a:r>
            <a:endParaRPr lang="en-GB" sz="2400">
              <a:solidFill>
                <a:srgbClr val="1C3487"/>
              </a:solidFill>
              <a:latin typeface="Arial" panose="020B0604020202020204"/>
              <a:cs typeface="Times New Roman" panose="02020603050405020304" pitchFamily="18" charset="0"/>
            </a:endParaRPr>
          </a:p>
        </p:txBody>
      </p:sp>
      <p:pic>
        <p:nvPicPr>
          <p:cNvPr id="3" name="Graphique 11">
            <a:extLst>
              <a:ext uri="{FF2B5EF4-FFF2-40B4-BE49-F238E27FC236}">
                <a16:creationId xmlns:a16="http://schemas.microsoft.com/office/drawing/2014/main" id="{0781798A-1CC4-4A45-CA33-DB83EFD2E8D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026055" y="8931820"/>
            <a:ext cx="1159859" cy="1018100"/>
          </a:xfrm>
          <a:prstGeom prst="rect">
            <a:avLst/>
          </a:prstGeom>
        </p:spPr>
      </p:pic>
      <p:sp>
        <p:nvSpPr>
          <p:cNvPr id="11" name="Titre 2">
            <a:extLst>
              <a:ext uri="{FF2B5EF4-FFF2-40B4-BE49-F238E27FC236}">
                <a16:creationId xmlns:a16="http://schemas.microsoft.com/office/drawing/2014/main" id="{4E8A3DF1-63AA-0FAF-ECD4-967672D7B951}"/>
              </a:ext>
            </a:extLst>
          </p:cNvPr>
          <p:cNvSpPr txBox="1">
            <a:spLocks/>
          </p:cNvSpPr>
          <p:nvPr/>
        </p:nvSpPr>
        <p:spPr>
          <a:xfrm>
            <a:off x="557212" y="61190"/>
            <a:ext cx="16803689" cy="161795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i="0" kern="1200" cap="none" baseline="0">
                <a:solidFill>
                  <a:schemeClr val="tx2"/>
                </a:solidFill>
                <a:latin typeface="+mj-lt"/>
                <a:ea typeface="+mj-ea"/>
                <a:cs typeface="+mj-cs"/>
              </a:defRPr>
            </a:lvl1pPr>
          </a:lstStyle>
          <a:p>
            <a:pPr defTabSz="1371600"/>
            <a:r>
              <a:rPr lang="en-GB" sz="4800">
                <a:solidFill>
                  <a:srgbClr val="1C3487"/>
                </a:solidFill>
                <a:latin typeface="Arial" panose="020B0604020202020204"/>
              </a:rPr>
              <a:t>4.1) Comparing data &amp; behavioural issues</a:t>
            </a:r>
            <a:endParaRPr lang="en-US" sz="4800">
              <a:solidFill>
                <a:srgbClr val="1C3487"/>
              </a:solidFill>
              <a:latin typeface="Arial" panose="020B0604020202020204"/>
            </a:endParaRPr>
          </a:p>
        </p:txBody>
      </p:sp>
    </p:spTree>
    <p:extLst>
      <p:ext uri="{BB962C8B-B14F-4D97-AF65-F5344CB8AC3E}">
        <p14:creationId xmlns:p14="http://schemas.microsoft.com/office/powerpoint/2010/main" val="15114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6908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36" name="Rectangle 35">
            <a:extLst>
              <a:ext uri="{FF2B5EF4-FFF2-40B4-BE49-F238E27FC236}">
                <a16:creationId xmlns:a16="http://schemas.microsoft.com/office/drawing/2014/main" id="{5818EF7F-BAF7-E3D3-9727-34D3E99247F7}"/>
              </a:ext>
            </a:extLst>
          </p:cNvPr>
          <p:cNvSpPr/>
          <p:nvPr/>
        </p:nvSpPr>
        <p:spPr>
          <a:xfrm>
            <a:off x="714375" y="2613904"/>
            <a:ext cx="10661873" cy="6634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707058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Heating, energy management, and renewables drive the largest emission cuts</a:t>
            </a:r>
          </a:p>
        </p:txBody>
      </p:sp>
      <p:sp>
        <p:nvSpPr>
          <p:cNvPr id="16" name="TextBox 28">
            <a:extLst>
              <a:ext uri="{FF2B5EF4-FFF2-40B4-BE49-F238E27FC236}">
                <a16:creationId xmlns:a16="http://schemas.microsoft.com/office/drawing/2014/main" id="{44A00AE2-17D7-1B45-1D7C-2D439D9D1940}"/>
              </a:ext>
            </a:extLst>
          </p:cNvPr>
          <p:cNvSpPr txBox="1"/>
          <p:nvPr/>
        </p:nvSpPr>
        <p:spPr>
          <a:xfrm>
            <a:off x="876904" y="2697606"/>
            <a:ext cx="4449650" cy="4029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Environmental Impact</a:t>
            </a:r>
          </a:p>
        </p:txBody>
      </p:sp>
      <p:sp>
        <p:nvSpPr>
          <p:cNvPr id="52" name="TextBox 35">
            <a:extLst>
              <a:ext uri="{FF2B5EF4-FFF2-40B4-BE49-F238E27FC236}">
                <a16:creationId xmlns:a16="http://schemas.microsoft.com/office/drawing/2014/main" id="{686ED355-45B6-8C8B-CAD9-F4FB79D524FD}"/>
              </a:ext>
            </a:extLst>
          </p:cNvPr>
          <p:cNvSpPr txBox="1"/>
          <p:nvPr/>
        </p:nvSpPr>
        <p:spPr>
          <a:xfrm>
            <a:off x="11651807" y="4063810"/>
            <a:ext cx="6464898" cy="3170099"/>
          </a:xfrm>
          <a:prstGeom prst="rect">
            <a:avLst/>
          </a:prstGeom>
        </p:spPr>
        <p:txBody>
          <a:bodyPr wrap="square" lIns="0" tIns="0" rIns="0" bIns="0" rtlCol="0" anchor="t">
            <a:spAutoFit/>
          </a:bodyPr>
          <a:lstStyle/>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Building heating, energy management, and renewable energy installations </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deliver the largest median emission reductions.</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Cooling, compressed air systems, office space equipment, and </a:t>
            </a:r>
            <a:r>
              <a:rPr kumimoji="0" lang="en-US" sz="1800" b="1" i="0" u="none" strike="noStrike" kern="1200" cap="none" spc="0" normalizeH="0" baseline="0" noProof="0" err="1">
                <a:ln>
                  <a:noFill/>
                </a:ln>
                <a:solidFill>
                  <a:srgbClr val="FFD800"/>
                </a:solidFill>
                <a:effectLst/>
                <a:uLnTx/>
                <a:uFillTx/>
                <a:latin typeface="Montserrat Bold"/>
                <a:ea typeface="Montserrat Bold"/>
                <a:cs typeface="Montserrat Bold"/>
                <a:sym typeface="Montserrat Bold"/>
              </a:rPr>
              <a:t>optimisation</a:t>
            </a: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 </a:t>
            </a:r>
            <a:r>
              <a:rPr kumimoji="0" lang="en-US" sz="1800" b="0"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achieve only modest reductions (≤1.2 </a:t>
            </a:r>
            <a:r>
              <a:rPr kumimoji="0" lang="en-US" sz="1800" b="0" i="0" u="none" strike="noStrike" kern="1200" cap="none" spc="0" normalizeH="0" baseline="0" noProof="0" err="1">
                <a:ln>
                  <a:noFill/>
                </a:ln>
                <a:solidFill>
                  <a:prstClr val="white"/>
                </a:solidFill>
                <a:effectLst/>
                <a:uLnTx/>
                <a:uFillTx/>
                <a:latin typeface="Montserrat Bold"/>
                <a:ea typeface="Montserrat Bold"/>
                <a:cs typeface="Montserrat Bold"/>
                <a:sym typeface="Montserrat Bold"/>
              </a:rPr>
              <a:t>tCO</a:t>
            </a:r>
            <a:r>
              <a:rPr kumimoji="0" lang="en-US" sz="1800" b="0"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₂/year each) when assessed individually. </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Due to data limitations, these result should be interpreted as directional, not definitive. </a:t>
            </a:r>
          </a:p>
        </p:txBody>
      </p:sp>
      <p:pic>
        <p:nvPicPr>
          <p:cNvPr id="12" name="Picture 11">
            <a:extLst>
              <a:ext uri="{FF2B5EF4-FFF2-40B4-BE49-F238E27FC236}">
                <a16:creationId xmlns:a16="http://schemas.microsoft.com/office/drawing/2014/main" id="{1A58EE31-0062-F457-D2C4-D4CB905CB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330" y="3384670"/>
            <a:ext cx="10393962" cy="5156978"/>
          </a:xfrm>
          <a:prstGeom prst="rect">
            <a:avLst/>
          </a:prstGeom>
        </p:spPr>
      </p:pic>
    </p:spTree>
    <p:extLst>
      <p:ext uri="{BB962C8B-B14F-4D97-AF65-F5344CB8AC3E}">
        <p14:creationId xmlns:p14="http://schemas.microsoft.com/office/powerpoint/2010/main" val="6608471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21">
            <a:extLst>
              <a:ext uri="{FF2B5EF4-FFF2-40B4-BE49-F238E27FC236}">
                <a16:creationId xmlns:a16="http://schemas.microsoft.com/office/drawing/2014/main" id="{F2EE6B2F-8CFD-3BC9-C3E3-B0FEB9C5BDB7}"/>
              </a:ext>
            </a:extLst>
          </p:cNvPr>
          <p:cNvGraphicFramePr/>
          <p:nvPr/>
        </p:nvGraphicFramePr>
        <p:xfrm>
          <a:off x="685800" y="2005691"/>
          <a:ext cx="16802100" cy="5262335"/>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14">
            <a:extLst>
              <a:ext uri="{FF2B5EF4-FFF2-40B4-BE49-F238E27FC236}">
                <a16:creationId xmlns:a16="http://schemas.microsoft.com/office/drawing/2014/main" id="{28F3075B-1395-4CC2-9EE2-A7667C05964D}"/>
              </a:ext>
            </a:extLst>
          </p:cNvPr>
          <p:cNvPicPr>
            <a:picLocks noChangeAspect="1"/>
          </p:cNvPicPr>
          <p:nvPr/>
        </p:nvPicPr>
        <p:blipFill>
          <a:blip r:embed="rId3"/>
          <a:stretch>
            <a:fillRect/>
          </a:stretch>
        </p:blipFill>
        <p:spPr>
          <a:xfrm>
            <a:off x="3365931" y="7268027"/>
            <a:ext cx="9740400" cy="1487820"/>
          </a:xfrm>
          <a:prstGeom prst="rect">
            <a:avLst/>
          </a:prstGeom>
        </p:spPr>
      </p:pic>
      <p:sp>
        <p:nvSpPr>
          <p:cNvPr id="18" name="Rectangle: Rounded Corners 17">
            <a:extLst>
              <a:ext uri="{FF2B5EF4-FFF2-40B4-BE49-F238E27FC236}">
                <a16:creationId xmlns:a16="http://schemas.microsoft.com/office/drawing/2014/main" id="{FDE3B242-8719-8A34-65F0-928F5F13AE27}"/>
              </a:ext>
            </a:extLst>
          </p:cNvPr>
          <p:cNvSpPr/>
          <p:nvPr/>
        </p:nvSpPr>
        <p:spPr>
          <a:xfrm>
            <a:off x="13330518" y="2236916"/>
            <a:ext cx="4193007" cy="4655379"/>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FFFF"/>
              </a:solidFill>
              <a:latin typeface="Arial" panose="020B0604020202020204"/>
            </a:endParaRPr>
          </a:p>
        </p:txBody>
      </p:sp>
      <p:sp>
        <p:nvSpPr>
          <p:cNvPr id="20" name="Rectangle: Rounded Corners 19">
            <a:extLst>
              <a:ext uri="{FF2B5EF4-FFF2-40B4-BE49-F238E27FC236}">
                <a16:creationId xmlns:a16="http://schemas.microsoft.com/office/drawing/2014/main" id="{EE6E223B-2885-555F-1B93-269AEEC6913D}"/>
              </a:ext>
            </a:extLst>
          </p:cNvPr>
          <p:cNvSpPr/>
          <p:nvPr/>
        </p:nvSpPr>
        <p:spPr>
          <a:xfrm>
            <a:off x="4187684" y="7414536"/>
            <a:ext cx="5289419" cy="44303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FFFF"/>
              </a:solidFill>
              <a:latin typeface="Arial" panose="020B0604020202020204"/>
            </a:endParaRPr>
          </a:p>
        </p:txBody>
      </p:sp>
      <p:sp>
        <p:nvSpPr>
          <p:cNvPr id="21" name="Rectangle: Rounded Corners 20">
            <a:extLst>
              <a:ext uri="{FF2B5EF4-FFF2-40B4-BE49-F238E27FC236}">
                <a16:creationId xmlns:a16="http://schemas.microsoft.com/office/drawing/2014/main" id="{AB3F1FE5-021B-0C78-529A-93BA5EC71960}"/>
              </a:ext>
            </a:extLst>
          </p:cNvPr>
          <p:cNvSpPr/>
          <p:nvPr/>
        </p:nvSpPr>
        <p:spPr>
          <a:xfrm>
            <a:off x="4187685" y="8140544"/>
            <a:ext cx="2742162" cy="44303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FFFF"/>
              </a:solidFill>
              <a:latin typeface="Arial" panose="020B0604020202020204"/>
            </a:endParaRPr>
          </a:p>
        </p:txBody>
      </p:sp>
      <p:sp>
        <p:nvSpPr>
          <p:cNvPr id="22" name="Rettangolo 16">
            <a:extLst>
              <a:ext uri="{FF2B5EF4-FFF2-40B4-BE49-F238E27FC236}">
                <a16:creationId xmlns:a16="http://schemas.microsoft.com/office/drawing/2014/main" id="{6931AC29-28E3-4420-0CA0-4C9A510D96CF}"/>
              </a:ext>
            </a:extLst>
          </p:cNvPr>
          <p:cNvSpPr/>
          <p:nvPr/>
        </p:nvSpPr>
        <p:spPr>
          <a:xfrm>
            <a:off x="9314676" y="8650987"/>
            <a:ext cx="9268650" cy="507831"/>
          </a:xfrm>
          <a:prstGeom prst="rect">
            <a:avLst/>
          </a:prstGeom>
        </p:spPr>
        <p:txBody>
          <a:bodyPr wrap="square">
            <a:spAutoFit/>
          </a:bodyPr>
          <a:lstStyle/>
          <a:p>
            <a:pPr defTabSz="1371600"/>
            <a:r>
              <a:rPr lang="en-GB" sz="1350">
                <a:solidFill>
                  <a:srgbClr val="000000"/>
                </a:solidFill>
                <a:latin typeface="Arial" panose="020B0604020202020204" pitchFamily="34" charset="0"/>
                <a:ea typeface="Calibri" panose="020F0502020204030204" pitchFamily="34" charset="0"/>
              </a:rPr>
              <a:t>Source: LEAP4SME Survey results and EED Recast </a:t>
            </a:r>
            <a:r>
              <a:rPr lang="en-GB" sz="1350" err="1">
                <a:solidFill>
                  <a:srgbClr val="000000"/>
                </a:solidFill>
                <a:latin typeface="Arial" panose="020B0604020202020204" pitchFamily="34" charset="0"/>
                <a:ea typeface="Calibri" panose="020F0502020204030204" pitchFamily="34" charset="0"/>
              </a:rPr>
              <a:t>Consilium</a:t>
            </a:r>
            <a:r>
              <a:rPr lang="en-GB" sz="1350">
                <a:solidFill>
                  <a:srgbClr val="000000"/>
                </a:solidFill>
                <a:latin typeface="Arial" panose="020B0604020202020204" pitchFamily="34" charset="0"/>
                <a:ea typeface="Calibri" panose="020F0502020204030204" pitchFamily="34" charset="0"/>
              </a:rPr>
              <a:t> </a:t>
            </a:r>
            <a:r>
              <a:rPr lang="en-GB" sz="1350">
                <a:solidFill>
                  <a:srgbClr val="000000"/>
                </a:solidFill>
                <a:latin typeface="Arial" panose="020B0604020202020204"/>
              </a:rPr>
              <a:t>Interinstitutional File: 2021/0203(COD), 24/3/23</a:t>
            </a:r>
          </a:p>
          <a:p>
            <a:pPr defTabSz="1371600"/>
            <a:endParaRPr lang="en-US" sz="1350">
              <a:solidFill>
                <a:srgbClr val="000000"/>
              </a:solidFill>
              <a:latin typeface="Arial" panose="020B0604020202020204" pitchFamily="34" charset="0"/>
              <a:ea typeface="Calibri" panose="020F0502020204030204" pitchFamily="34" charset="0"/>
            </a:endParaRPr>
          </a:p>
        </p:txBody>
      </p:sp>
      <p:pic>
        <p:nvPicPr>
          <p:cNvPr id="24" name="Graphique 11">
            <a:extLst>
              <a:ext uri="{FF2B5EF4-FFF2-40B4-BE49-F238E27FC236}">
                <a16:creationId xmlns:a16="http://schemas.microsoft.com/office/drawing/2014/main" id="{22FE8F44-AF19-B2B9-7D6D-A3FFB460996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026055" y="8931820"/>
            <a:ext cx="1159859" cy="1018100"/>
          </a:xfrm>
          <a:prstGeom prst="rect">
            <a:avLst/>
          </a:prstGeom>
        </p:spPr>
      </p:pic>
      <p:sp>
        <p:nvSpPr>
          <p:cNvPr id="4" name="Titre 2">
            <a:extLst>
              <a:ext uri="{FF2B5EF4-FFF2-40B4-BE49-F238E27FC236}">
                <a16:creationId xmlns:a16="http://schemas.microsoft.com/office/drawing/2014/main" id="{BD0F837D-C60A-ACB0-AAB3-F125D150BB29}"/>
              </a:ext>
            </a:extLst>
          </p:cNvPr>
          <p:cNvSpPr>
            <a:spLocks noGrp="1"/>
          </p:cNvSpPr>
          <p:nvPr>
            <p:ph type="title"/>
          </p:nvPr>
        </p:nvSpPr>
        <p:spPr>
          <a:xfrm>
            <a:off x="557212" y="282506"/>
            <a:ext cx="14458952" cy="1617950"/>
          </a:xfrm>
        </p:spPr>
        <p:txBody>
          <a:bodyPr>
            <a:normAutofit/>
          </a:bodyPr>
          <a:lstStyle/>
          <a:p>
            <a:r>
              <a:rPr lang="en-GB" sz="4800"/>
              <a:t>4.2) Assessing policy options</a:t>
            </a:r>
            <a:endParaRPr lang="en-US" sz="4800"/>
          </a:p>
        </p:txBody>
      </p:sp>
      <p:sp>
        <p:nvSpPr>
          <p:cNvPr id="6" name="Rectangle: Rounded Corners 5">
            <a:extLst>
              <a:ext uri="{FF2B5EF4-FFF2-40B4-BE49-F238E27FC236}">
                <a16:creationId xmlns:a16="http://schemas.microsoft.com/office/drawing/2014/main" id="{D9C9DC1B-C077-E502-0D84-87D436CC1405}"/>
              </a:ext>
            </a:extLst>
          </p:cNvPr>
          <p:cNvSpPr/>
          <p:nvPr/>
        </p:nvSpPr>
        <p:spPr>
          <a:xfrm>
            <a:off x="9144001" y="2194161"/>
            <a:ext cx="4193006" cy="4655379"/>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FFFF"/>
              </a:solidFill>
              <a:latin typeface="Arial" panose="020B0604020202020204"/>
            </a:endParaRPr>
          </a:p>
        </p:txBody>
      </p:sp>
    </p:spTree>
    <p:extLst>
      <p:ext uri="{BB962C8B-B14F-4D97-AF65-F5344CB8AC3E}">
        <p14:creationId xmlns:p14="http://schemas.microsoft.com/office/powerpoint/2010/main" val="199131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005903-272C-E71E-46F9-571E3C37B3B5}"/>
              </a:ext>
            </a:extLst>
          </p:cNvPr>
          <p:cNvPicPr>
            <a:picLocks noChangeAspect="1"/>
          </p:cNvPicPr>
          <p:nvPr/>
        </p:nvPicPr>
        <p:blipFill>
          <a:blip r:embed="rId3"/>
          <a:stretch>
            <a:fillRect/>
          </a:stretch>
        </p:blipFill>
        <p:spPr>
          <a:xfrm>
            <a:off x="11229408" y="7093750"/>
            <a:ext cx="27" cy="32"/>
          </a:xfrm>
          <a:prstGeom prst="rect">
            <a:avLst/>
          </a:prstGeom>
        </p:spPr>
      </p:pic>
      <p:sp>
        <p:nvSpPr>
          <p:cNvPr id="30" name="TextBox 29">
            <a:extLst>
              <a:ext uri="{FF2B5EF4-FFF2-40B4-BE49-F238E27FC236}">
                <a16:creationId xmlns:a16="http://schemas.microsoft.com/office/drawing/2014/main" id="{386DDAA1-EABC-8ECE-2E4C-F411196450CB}"/>
              </a:ext>
            </a:extLst>
          </p:cNvPr>
          <p:cNvSpPr txBox="1"/>
          <p:nvPr/>
        </p:nvSpPr>
        <p:spPr>
          <a:xfrm>
            <a:off x="435293" y="1842616"/>
            <a:ext cx="15396153" cy="2585323"/>
          </a:xfrm>
          <a:prstGeom prst="rect">
            <a:avLst/>
          </a:prstGeom>
          <a:noFill/>
        </p:spPr>
        <p:txBody>
          <a:bodyPr wrap="square">
            <a:spAutoFit/>
          </a:bodyPr>
          <a:lstStyle/>
          <a:p>
            <a:pPr defTabSz="1371600"/>
            <a:r>
              <a:rPr lang="en-GB" sz="2400">
                <a:solidFill>
                  <a:srgbClr val="1C3487"/>
                </a:solidFill>
                <a:latin typeface="Arial" panose="020B0604020202020204"/>
                <a:cs typeface="Times New Roman" panose="02020603050405020304" pitchFamily="18" charset="0"/>
              </a:rPr>
              <a:t>Through LEAP4SME assessments, the Agency identified some energy consuming NACE categories to as priorities to launch, in February 2022, the national pilot project MERCA (Managing Essential Resources in Retail through Consumption Analysis) focusing on small and medium retail establishments that sell food and beverages. </a:t>
            </a:r>
          </a:p>
          <a:p>
            <a:pPr defTabSz="1371600"/>
            <a:endParaRPr lang="en-GB" sz="2100" u="sng">
              <a:solidFill>
                <a:srgbClr val="38B349"/>
              </a:solidFill>
              <a:latin typeface="Arial" panose="020B0604020202020204" pitchFamily="34" charset="0"/>
              <a:ea typeface="Calibri" panose="020F0502020204030204" pitchFamily="34" charset="0"/>
              <a:cs typeface="Arial" panose="020B0604020202020204" pitchFamily="34" charset="0"/>
              <a:hlinkClick r:id="rId4"/>
            </a:endParaRPr>
          </a:p>
          <a:p>
            <a:pPr defTabSz="1371600"/>
            <a:endParaRPr lang="en-GB" sz="2100" u="sng">
              <a:solidFill>
                <a:srgbClr val="38B349"/>
              </a:solidFill>
              <a:latin typeface="Arial" panose="020B0604020202020204" pitchFamily="34" charset="0"/>
              <a:ea typeface="Calibri" panose="020F0502020204030204" pitchFamily="34" charset="0"/>
              <a:cs typeface="Arial" panose="020B0604020202020204" pitchFamily="34" charset="0"/>
              <a:hlinkClick r:id="rId4"/>
            </a:endParaRPr>
          </a:p>
          <a:p>
            <a:pPr defTabSz="1371600"/>
            <a:r>
              <a:rPr lang="en-GB" sz="2400">
                <a:solidFill>
                  <a:srgbClr val="000000"/>
                </a:solidFill>
                <a:latin typeface="Arial" panose="020B0604020202020204" pitchFamily="34" charset="0"/>
                <a:ea typeface="Calibri" panose="020F0502020204030204" pitchFamily="34" charset="0"/>
                <a:cs typeface="Arial" panose="020B0604020202020204" pitchFamily="34" charset="0"/>
              </a:rPr>
              <a:t> </a:t>
            </a:r>
          </a:p>
        </p:txBody>
      </p:sp>
      <p:pic>
        <p:nvPicPr>
          <p:cNvPr id="32" name="Picture 31">
            <a:extLst>
              <a:ext uri="{FF2B5EF4-FFF2-40B4-BE49-F238E27FC236}">
                <a16:creationId xmlns:a16="http://schemas.microsoft.com/office/drawing/2014/main" id="{CFFDE4F4-FA4A-86CF-71EA-EAF7E0032EBE}"/>
              </a:ext>
            </a:extLst>
          </p:cNvPr>
          <p:cNvPicPr>
            <a:picLocks noChangeAspect="1"/>
          </p:cNvPicPr>
          <p:nvPr/>
        </p:nvPicPr>
        <p:blipFill>
          <a:blip r:embed="rId5"/>
          <a:stretch>
            <a:fillRect/>
          </a:stretch>
        </p:blipFill>
        <p:spPr>
          <a:xfrm>
            <a:off x="783487" y="4120557"/>
            <a:ext cx="3346136" cy="3163242"/>
          </a:xfrm>
          <a:prstGeom prst="rect">
            <a:avLst/>
          </a:prstGeom>
        </p:spPr>
      </p:pic>
      <p:pic>
        <p:nvPicPr>
          <p:cNvPr id="1026" name="Picture 2" descr="Flag of Malta - Wikipedia">
            <a:extLst>
              <a:ext uri="{FF2B5EF4-FFF2-40B4-BE49-F238E27FC236}">
                <a16:creationId xmlns:a16="http://schemas.microsoft.com/office/drawing/2014/main" id="{A2465B16-5A0F-2F42-B15E-0D1535103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1962" y="2016860"/>
            <a:ext cx="1398270" cy="9298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269D3F7B-A685-3B7C-6523-0D21140A25FA}"/>
              </a:ext>
            </a:extLst>
          </p:cNvPr>
          <p:cNvSpPr txBox="1"/>
          <p:nvPr/>
        </p:nvSpPr>
        <p:spPr>
          <a:xfrm>
            <a:off x="5949368" y="4331414"/>
            <a:ext cx="11327805" cy="1938992"/>
          </a:xfrm>
          <a:prstGeom prst="rect">
            <a:avLst/>
          </a:prstGeom>
          <a:noFill/>
        </p:spPr>
        <p:txBody>
          <a:bodyPr wrap="square">
            <a:spAutoFit/>
          </a:bodyPr>
          <a:lstStyle/>
          <a:p>
            <a:pPr algn="just" defTabSz="1371600">
              <a:spcAft>
                <a:spcPts val="1200"/>
              </a:spcAft>
            </a:pPr>
            <a:r>
              <a:rPr lang="en-GB" sz="2400">
                <a:solidFill>
                  <a:srgbClr val="1C3487"/>
                </a:solidFill>
                <a:latin typeface="Arial" panose="020B0604020202020204"/>
                <a:cs typeface="Times New Roman" panose="02020603050405020304" pitchFamily="18" charset="0"/>
              </a:rPr>
              <a:t>CRES used LEAP4SME results in order to provide support to the Ministry of Environment and Energy and/or the Regional authorities of the country which request support in the policy implementation directly related to the Energy Efficiency Directive transposition, as well as for providing support to them for policy planning and reporting.</a:t>
            </a:r>
          </a:p>
        </p:txBody>
      </p:sp>
      <p:pic>
        <p:nvPicPr>
          <p:cNvPr id="58" name="Picture 57">
            <a:extLst>
              <a:ext uri="{FF2B5EF4-FFF2-40B4-BE49-F238E27FC236}">
                <a16:creationId xmlns:a16="http://schemas.microsoft.com/office/drawing/2014/main" id="{BD691C99-A99D-E323-21CD-25FB30D6290A}"/>
              </a:ext>
            </a:extLst>
          </p:cNvPr>
          <p:cNvPicPr>
            <a:picLocks noChangeAspect="1"/>
          </p:cNvPicPr>
          <p:nvPr/>
        </p:nvPicPr>
        <p:blipFill>
          <a:blip r:embed="rId7"/>
          <a:stretch>
            <a:fillRect/>
          </a:stretch>
        </p:blipFill>
        <p:spPr>
          <a:xfrm>
            <a:off x="6143312" y="6486112"/>
            <a:ext cx="5595258" cy="2069342"/>
          </a:xfrm>
          <a:prstGeom prst="rect">
            <a:avLst/>
          </a:prstGeom>
        </p:spPr>
      </p:pic>
      <p:pic>
        <p:nvPicPr>
          <p:cNvPr id="1028" name="Picture 4" descr="upload.wikimedia.org/wikipedia/commons/5/5c/Fla...">
            <a:extLst>
              <a:ext uri="{FF2B5EF4-FFF2-40B4-BE49-F238E27FC236}">
                <a16:creationId xmlns:a16="http://schemas.microsoft.com/office/drawing/2014/main" id="{44076AAD-BC6F-CDA3-253A-D48C4A1C4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5655" y="6353345"/>
            <a:ext cx="1398224" cy="93045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2">
            <a:extLst>
              <a:ext uri="{FF2B5EF4-FFF2-40B4-BE49-F238E27FC236}">
                <a16:creationId xmlns:a16="http://schemas.microsoft.com/office/drawing/2014/main" id="{F0635C54-F760-0440-8E68-F25EC913F83F}"/>
              </a:ext>
            </a:extLst>
          </p:cNvPr>
          <p:cNvSpPr txBox="1">
            <a:spLocks/>
          </p:cNvSpPr>
          <p:nvPr/>
        </p:nvSpPr>
        <p:spPr>
          <a:xfrm>
            <a:off x="557211" y="282506"/>
            <a:ext cx="17730789" cy="161795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i="0" kern="1200" cap="none" baseline="0">
                <a:solidFill>
                  <a:schemeClr val="tx2"/>
                </a:solidFill>
                <a:latin typeface="+mj-lt"/>
                <a:ea typeface="+mj-ea"/>
                <a:cs typeface="+mj-cs"/>
              </a:defRPr>
            </a:lvl1pPr>
          </a:lstStyle>
          <a:p>
            <a:pPr defTabSz="1371600"/>
            <a:r>
              <a:rPr lang="en-GB" sz="3750">
                <a:solidFill>
                  <a:srgbClr val="1C3487"/>
                </a:solidFill>
                <a:latin typeface="Arial" panose="020B0604020202020204"/>
              </a:rPr>
              <a:t>4.3) </a:t>
            </a:r>
            <a:r>
              <a:rPr lang="en-US" sz="3750">
                <a:solidFill>
                  <a:srgbClr val="1C3487"/>
                </a:solidFill>
                <a:latin typeface="Arial" panose="020B0604020202020204"/>
              </a:rPr>
              <a:t>Policy uptake within the Consortium Agencies: two examples</a:t>
            </a:r>
          </a:p>
        </p:txBody>
      </p:sp>
    </p:spTree>
    <p:extLst>
      <p:ext uri="{BB962C8B-B14F-4D97-AF65-F5344CB8AC3E}">
        <p14:creationId xmlns:p14="http://schemas.microsoft.com/office/powerpoint/2010/main" val="141018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005903-272C-E71E-46F9-571E3C37B3B5}"/>
              </a:ext>
            </a:extLst>
          </p:cNvPr>
          <p:cNvPicPr>
            <a:picLocks noChangeAspect="1"/>
          </p:cNvPicPr>
          <p:nvPr/>
        </p:nvPicPr>
        <p:blipFill>
          <a:blip r:embed="rId3"/>
          <a:stretch>
            <a:fillRect/>
          </a:stretch>
        </p:blipFill>
        <p:spPr>
          <a:xfrm>
            <a:off x="11229408" y="7093750"/>
            <a:ext cx="27" cy="32"/>
          </a:xfrm>
          <a:prstGeom prst="rect">
            <a:avLst/>
          </a:prstGeom>
        </p:spPr>
      </p:pic>
      <p:pic>
        <p:nvPicPr>
          <p:cNvPr id="15" name="Picture 14">
            <a:extLst>
              <a:ext uri="{FF2B5EF4-FFF2-40B4-BE49-F238E27FC236}">
                <a16:creationId xmlns:a16="http://schemas.microsoft.com/office/drawing/2014/main" id="{5426AB4B-4358-A66F-A99F-7FE6026073FE}"/>
              </a:ext>
            </a:extLst>
          </p:cNvPr>
          <p:cNvPicPr>
            <a:picLocks noChangeAspect="1"/>
          </p:cNvPicPr>
          <p:nvPr/>
        </p:nvPicPr>
        <p:blipFill>
          <a:blip r:embed="rId4"/>
          <a:stretch>
            <a:fillRect/>
          </a:stretch>
        </p:blipFill>
        <p:spPr>
          <a:xfrm>
            <a:off x="10139632" y="2976092"/>
            <a:ext cx="3475790" cy="5087847"/>
          </a:xfrm>
          <a:prstGeom prst="rect">
            <a:avLst/>
          </a:prstGeom>
        </p:spPr>
      </p:pic>
      <p:pic>
        <p:nvPicPr>
          <p:cNvPr id="16" name="Picture 15">
            <a:extLst>
              <a:ext uri="{FF2B5EF4-FFF2-40B4-BE49-F238E27FC236}">
                <a16:creationId xmlns:a16="http://schemas.microsoft.com/office/drawing/2014/main" id="{5E3AE8E1-4C2C-035E-54E0-35562F061AC1}"/>
              </a:ext>
            </a:extLst>
          </p:cNvPr>
          <p:cNvPicPr>
            <a:picLocks noChangeAspect="1"/>
          </p:cNvPicPr>
          <p:nvPr/>
        </p:nvPicPr>
        <p:blipFill>
          <a:blip r:embed="rId5"/>
          <a:stretch>
            <a:fillRect/>
          </a:stretch>
        </p:blipFill>
        <p:spPr>
          <a:xfrm>
            <a:off x="13435383" y="3247361"/>
            <a:ext cx="4067655" cy="5235596"/>
          </a:xfrm>
          <a:prstGeom prst="rect">
            <a:avLst/>
          </a:prstGeom>
        </p:spPr>
      </p:pic>
      <p:sp>
        <p:nvSpPr>
          <p:cNvPr id="20" name="TextBox 19">
            <a:extLst>
              <a:ext uri="{FF2B5EF4-FFF2-40B4-BE49-F238E27FC236}">
                <a16:creationId xmlns:a16="http://schemas.microsoft.com/office/drawing/2014/main" id="{8FBF3CF6-6CA3-292C-A0F0-6E0FF45A024A}"/>
              </a:ext>
            </a:extLst>
          </p:cNvPr>
          <p:cNvSpPr txBox="1"/>
          <p:nvPr/>
        </p:nvSpPr>
        <p:spPr>
          <a:xfrm>
            <a:off x="9144000" y="1804045"/>
            <a:ext cx="9144000" cy="830997"/>
          </a:xfrm>
          <a:prstGeom prst="rect">
            <a:avLst/>
          </a:prstGeom>
          <a:noFill/>
        </p:spPr>
        <p:txBody>
          <a:bodyPr wrap="square">
            <a:spAutoFit/>
          </a:bodyPr>
          <a:lstStyle/>
          <a:p>
            <a:pPr algn="just" defTabSz="1371600">
              <a:spcAft>
                <a:spcPts val="1200"/>
              </a:spcAft>
            </a:pPr>
            <a:r>
              <a:rPr lang="en-GB" sz="2400">
                <a:solidFill>
                  <a:srgbClr val="1C3487"/>
                </a:solidFill>
                <a:latin typeface="Arial" panose="020B0604020202020204"/>
                <a:cs typeface="Times New Roman" panose="02020603050405020304" pitchFamily="18" charset="0"/>
              </a:rPr>
              <a:t>TTJA, </a:t>
            </a:r>
            <a:r>
              <a:rPr lang="et-EE" sz="2400">
                <a:solidFill>
                  <a:srgbClr val="1C3487"/>
                </a:solidFill>
                <a:latin typeface="Arial" panose="020B0604020202020204"/>
                <a:cs typeface="Times New Roman" panose="02020603050405020304" pitchFamily="18" charset="0"/>
              </a:rPr>
              <a:t>Consumer Protection and Technical Regulatory Authority</a:t>
            </a:r>
            <a:r>
              <a:rPr lang="en-GB" sz="2400">
                <a:solidFill>
                  <a:srgbClr val="1C3487"/>
                </a:solidFill>
                <a:latin typeface="Arial" panose="020B0604020202020204"/>
                <a:cs typeface="Times New Roman" panose="02020603050405020304" pitchFamily="18" charset="0"/>
              </a:rPr>
              <a:t> of Estonia </a:t>
            </a:r>
          </a:p>
        </p:txBody>
      </p:sp>
      <p:pic>
        <p:nvPicPr>
          <p:cNvPr id="26" name="Picture 25">
            <a:extLst>
              <a:ext uri="{FF2B5EF4-FFF2-40B4-BE49-F238E27FC236}">
                <a16:creationId xmlns:a16="http://schemas.microsoft.com/office/drawing/2014/main" id="{B1043DE4-3BA8-1E04-DD90-64EDC6410F77}"/>
              </a:ext>
            </a:extLst>
          </p:cNvPr>
          <p:cNvPicPr>
            <a:picLocks noChangeAspect="1"/>
          </p:cNvPicPr>
          <p:nvPr/>
        </p:nvPicPr>
        <p:blipFill>
          <a:blip r:embed="rId6"/>
          <a:stretch>
            <a:fillRect/>
          </a:stretch>
        </p:blipFill>
        <p:spPr>
          <a:xfrm>
            <a:off x="1663095" y="3123406"/>
            <a:ext cx="4184097" cy="3536546"/>
          </a:xfrm>
          <a:prstGeom prst="rect">
            <a:avLst/>
          </a:prstGeom>
          <a:ln>
            <a:solidFill>
              <a:schemeClr val="tx1"/>
            </a:solidFill>
          </a:ln>
        </p:spPr>
      </p:pic>
      <p:pic>
        <p:nvPicPr>
          <p:cNvPr id="24" name="Picture 23">
            <a:extLst>
              <a:ext uri="{FF2B5EF4-FFF2-40B4-BE49-F238E27FC236}">
                <a16:creationId xmlns:a16="http://schemas.microsoft.com/office/drawing/2014/main" id="{5BFB7D06-D589-F0D4-5CE8-81CE3E49D1A5}"/>
              </a:ext>
            </a:extLst>
          </p:cNvPr>
          <p:cNvPicPr>
            <a:picLocks noChangeAspect="1"/>
          </p:cNvPicPr>
          <p:nvPr/>
        </p:nvPicPr>
        <p:blipFill>
          <a:blip r:embed="rId7"/>
          <a:stretch>
            <a:fillRect/>
          </a:stretch>
        </p:blipFill>
        <p:spPr>
          <a:xfrm>
            <a:off x="2603633" y="4363676"/>
            <a:ext cx="4067655" cy="3700263"/>
          </a:xfrm>
          <a:prstGeom prst="rect">
            <a:avLst/>
          </a:prstGeom>
          <a:ln>
            <a:solidFill>
              <a:schemeClr val="tx1"/>
            </a:solidFill>
          </a:ln>
        </p:spPr>
      </p:pic>
      <p:sp>
        <p:nvSpPr>
          <p:cNvPr id="29" name="TextBox 28">
            <a:extLst>
              <a:ext uri="{FF2B5EF4-FFF2-40B4-BE49-F238E27FC236}">
                <a16:creationId xmlns:a16="http://schemas.microsoft.com/office/drawing/2014/main" id="{D2F96630-CAE0-643C-8793-9F8CFABBBF69}"/>
              </a:ext>
            </a:extLst>
          </p:cNvPr>
          <p:cNvSpPr txBox="1"/>
          <p:nvPr/>
        </p:nvSpPr>
        <p:spPr>
          <a:xfrm>
            <a:off x="557213" y="1812067"/>
            <a:ext cx="8266748" cy="830997"/>
          </a:xfrm>
          <a:prstGeom prst="rect">
            <a:avLst/>
          </a:prstGeom>
          <a:noFill/>
        </p:spPr>
        <p:txBody>
          <a:bodyPr wrap="square">
            <a:spAutoFit/>
          </a:bodyPr>
          <a:lstStyle/>
          <a:p>
            <a:pPr algn="just" defTabSz="1371600">
              <a:spcAft>
                <a:spcPts val="1200"/>
              </a:spcAft>
            </a:pPr>
            <a:r>
              <a:rPr lang="en-GB" sz="2400" err="1">
                <a:solidFill>
                  <a:srgbClr val="1C3487"/>
                </a:solidFill>
                <a:latin typeface="Arial" panose="020B0604020202020204"/>
                <a:cs typeface="Times New Roman" panose="02020603050405020304" pitchFamily="18" charset="0"/>
              </a:rPr>
              <a:t>Invitalia</a:t>
            </a:r>
            <a:r>
              <a:rPr lang="en-GB" sz="2400">
                <a:solidFill>
                  <a:srgbClr val="1C3487"/>
                </a:solidFill>
                <a:latin typeface="Arial" panose="020B0604020202020204"/>
                <a:cs typeface="Times New Roman" panose="02020603050405020304" pitchFamily="18" charset="0"/>
              </a:rPr>
              <a:t>, Italian National Agency for Inward Investment and Economic Development</a:t>
            </a:r>
          </a:p>
        </p:txBody>
      </p:sp>
      <p:sp>
        <p:nvSpPr>
          <p:cNvPr id="4" name="Titre 2">
            <a:extLst>
              <a:ext uri="{FF2B5EF4-FFF2-40B4-BE49-F238E27FC236}">
                <a16:creationId xmlns:a16="http://schemas.microsoft.com/office/drawing/2014/main" id="{CF8FAA1F-EAAF-C776-C728-F1BAD5B0AED1}"/>
              </a:ext>
            </a:extLst>
          </p:cNvPr>
          <p:cNvSpPr txBox="1">
            <a:spLocks/>
          </p:cNvSpPr>
          <p:nvPr/>
        </p:nvSpPr>
        <p:spPr>
          <a:xfrm>
            <a:off x="557211" y="282506"/>
            <a:ext cx="17730789" cy="161795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i="0" kern="1200" cap="none" baseline="0">
                <a:solidFill>
                  <a:schemeClr val="tx2"/>
                </a:solidFill>
                <a:latin typeface="+mj-lt"/>
                <a:ea typeface="+mj-ea"/>
                <a:cs typeface="+mj-cs"/>
              </a:defRPr>
            </a:lvl1pPr>
          </a:lstStyle>
          <a:p>
            <a:pPr defTabSz="1371600"/>
            <a:r>
              <a:rPr lang="en-GB" sz="4200">
                <a:solidFill>
                  <a:srgbClr val="1C3487"/>
                </a:solidFill>
                <a:latin typeface="Arial" panose="020B0604020202020204"/>
              </a:rPr>
              <a:t>4.4) </a:t>
            </a:r>
            <a:r>
              <a:rPr lang="en-US" sz="4200">
                <a:solidFill>
                  <a:srgbClr val="1C3487"/>
                </a:solidFill>
                <a:latin typeface="Arial" panose="020B0604020202020204"/>
              </a:rPr>
              <a:t>LEAP4SME policy uptake beyond the Consortium</a:t>
            </a:r>
          </a:p>
        </p:txBody>
      </p:sp>
    </p:spTree>
    <p:extLst>
      <p:ext uri="{BB962C8B-B14F-4D97-AF65-F5344CB8AC3E}">
        <p14:creationId xmlns:p14="http://schemas.microsoft.com/office/powerpoint/2010/main" val="37132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8133587" y="9572162"/>
            <a:ext cx="639919" cy="138499"/>
          </a:xfrm>
          <a:prstGeom prst="rect">
            <a:avLst/>
          </a:prstGeom>
        </p:spPr>
        <p:txBody>
          <a:bodyPr wrap="none">
            <a:spAutoFit/>
          </a:bodyPr>
          <a:lstStyle/>
          <a:p>
            <a:pPr defTabSz="1371600"/>
            <a:r>
              <a:rPr lang="en-GB" sz="300">
                <a:solidFill>
                  <a:srgbClr val="FFFFFF"/>
                </a:solidFill>
                <a:latin typeface="Arial" panose="020B0604020202020204"/>
              </a:rPr>
              <a:t>Energy efficiency in SMEs </a:t>
            </a:r>
            <a:endParaRPr lang="en-US" sz="300">
              <a:solidFill>
                <a:srgbClr val="FFFFFF"/>
              </a:solidFill>
              <a:latin typeface="Arial" panose="020B0604020202020204"/>
            </a:endParaRPr>
          </a:p>
        </p:txBody>
      </p:sp>
      <p:pic>
        <p:nvPicPr>
          <p:cNvPr id="4" name="Picture 3">
            <a:extLst>
              <a:ext uri="{FF2B5EF4-FFF2-40B4-BE49-F238E27FC236}">
                <a16:creationId xmlns:a16="http://schemas.microsoft.com/office/drawing/2014/main" id="{2F26B366-56CF-E54A-F343-2CB10EF6ED1F}"/>
              </a:ext>
            </a:extLst>
          </p:cNvPr>
          <p:cNvPicPr>
            <a:picLocks noChangeAspect="1"/>
          </p:cNvPicPr>
          <p:nvPr/>
        </p:nvPicPr>
        <p:blipFill>
          <a:blip r:embed="rId3"/>
          <a:stretch>
            <a:fillRect/>
          </a:stretch>
        </p:blipFill>
        <p:spPr>
          <a:xfrm>
            <a:off x="782527" y="1645631"/>
            <a:ext cx="14260916" cy="1128870"/>
          </a:xfrm>
          <a:prstGeom prst="rect">
            <a:avLst/>
          </a:prstGeom>
        </p:spPr>
      </p:pic>
      <p:pic>
        <p:nvPicPr>
          <p:cNvPr id="7" name="Picture 6">
            <a:extLst>
              <a:ext uri="{FF2B5EF4-FFF2-40B4-BE49-F238E27FC236}">
                <a16:creationId xmlns:a16="http://schemas.microsoft.com/office/drawing/2014/main" id="{EDEBD92E-053E-5161-E9C6-F26E4734DF75}"/>
              </a:ext>
            </a:extLst>
          </p:cNvPr>
          <p:cNvPicPr>
            <a:picLocks noChangeAspect="1"/>
          </p:cNvPicPr>
          <p:nvPr/>
        </p:nvPicPr>
        <p:blipFill>
          <a:blip r:embed="rId4"/>
          <a:stretch>
            <a:fillRect/>
          </a:stretch>
        </p:blipFill>
        <p:spPr>
          <a:xfrm>
            <a:off x="737311" y="2851485"/>
            <a:ext cx="10731410" cy="1114581"/>
          </a:xfrm>
          <a:prstGeom prst="rect">
            <a:avLst/>
          </a:prstGeom>
        </p:spPr>
      </p:pic>
      <p:pic>
        <p:nvPicPr>
          <p:cNvPr id="10" name="Picture 9">
            <a:extLst>
              <a:ext uri="{FF2B5EF4-FFF2-40B4-BE49-F238E27FC236}">
                <a16:creationId xmlns:a16="http://schemas.microsoft.com/office/drawing/2014/main" id="{A30713BA-42CC-1342-90D2-D8A1C9EB4AE1}"/>
              </a:ext>
            </a:extLst>
          </p:cNvPr>
          <p:cNvPicPr>
            <a:picLocks noChangeAspect="1"/>
          </p:cNvPicPr>
          <p:nvPr/>
        </p:nvPicPr>
        <p:blipFill>
          <a:blip r:embed="rId5"/>
          <a:stretch>
            <a:fillRect/>
          </a:stretch>
        </p:blipFill>
        <p:spPr>
          <a:xfrm>
            <a:off x="517484" y="4066901"/>
            <a:ext cx="15675575" cy="1428950"/>
          </a:xfrm>
          <a:prstGeom prst="rect">
            <a:avLst/>
          </a:prstGeom>
        </p:spPr>
      </p:pic>
      <p:pic>
        <p:nvPicPr>
          <p:cNvPr id="15" name="Picture 14">
            <a:extLst>
              <a:ext uri="{FF2B5EF4-FFF2-40B4-BE49-F238E27FC236}">
                <a16:creationId xmlns:a16="http://schemas.microsoft.com/office/drawing/2014/main" id="{60FAEC8F-80AD-687C-0765-37458BA45EDB}"/>
              </a:ext>
            </a:extLst>
          </p:cNvPr>
          <p:cNvPicPr>
            <a:picLocks noChangeAspect="1"/>
          </p:cNvPicPr>
          <p:nvPr/>
        </p:nvPicPr>
        <p:blipFill>
          <a:blip r:embed="rId6"/>
          <a:stretch>
            <a:fillRect/>
          </a:stretch>
        </p:blipFill>
        <p:spPr>
          <a:xfrm>
            <a:off x="562700" y="5495850"/>
            <a:ext cx="15875628" cy="1629003"/>
          </a:xfrm>
          <a:prstGeom prst="rect">
            <a:avLst/>
          </a:prstGeom>
        </p:spPr>
      </p:pic>
      <p:pic>
        <p:nvPicPr>
          <p:cNvPr id="17" name="Picture 16">
            <a:extLst>
              <a:ext uri="{FF2B5EF4-FFF2-40B4-BE49-F238E27FC236}">
                <a16:creationId xmlns:a16="http://schemas.microsoft.com/office/drawing/2014/main" id="{89CD9903-04B2-C6C9-CD3E-FF63B2A9F262}"/>
              </a:ext>
            </a:extLst>
          </p:cNvPr>
          <p:cNvPicPr>
            <a:picLocks noChangeAspect="1"/>
          </p:cNvPicPr>
          <p:nvPr/>
        </p:nvPicPr>
        <p:blipFill>
          <a:blip r:embed="rId7"/>
          <a:stretch>
            <a:fillRect/>
          </a:stretch>
        </p:blipFill>
        <p:spPr>
          <a:xfrm>
            <a:off x="621702" y="6517103"/>
            <a:ext cx="16118550" cy="1943372"/>
          </a:xfrm>
          <a:prstGeom prst="rect">
            <a:avLst/>
          </a:prstGeom>
        </p:spPr>
      </p:pic>
      <p:pic>
        <p:nvPicPr>
          <p:cNvPr id="24" name="Graphique 11">
            <a:extLst>
              <a:ext uri="{FF2B5EF4-FFF2-40B4-BE49-F238E27FC236}">
                <a16:creationId xmlns:a16="http://schemas.microsoft.com/office/drawing/2014/main" id="{574792C5-D8EB-F706-732C-4EE34C49037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983782" y="9009929"/>
            <a:ext cx="1159859" cy="1018100"/>
          </a:xfrm>
          <a:prstGeom prst="rect">
            <a:avLst/>
          </a:prstGeom>
        </p:spPr>
      </p:pic>
      <p:sp>
        <p:nvSpPr>
          <p:cNvPr id="2" name="Titre 2">
            <a:extLst>
              <a:ext uri="{FF2B5EF4-FFF2-40B4-BE49-F238E27FC236}">
                <a16:creationId xmlns:a16="http://schemas.microsoft.com/office/drawing/2014/main" id="{E6A0D266-7392-1553-52E6-1C83FE99686B}"/>
              </a:ext>
            </a:extLst>
          </p:cNvPr>
          <p:cNvSpPr txBox="1">
            <a:spLocks/>
          </p:cNvSpPr>
          <p:nvPr/>
        </p:nvSpPr>
        <p:spPr>
          <a:xfrm>
            <a:off x="557212" y="61190"/>
            <a:ext cx="16803689" cy="161795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i="0" kern="1200" cap="none" baseline="0">
                <a:solidFill>
                  <a:schemeClr val="tx2"/>
                </a:solidFill>
                <a:latin typeface="+mj-lt"/>
                <a:ea typeface="+mj-ea"/>
                <a:cs typeface="+mj-cs"/>
              </a:defRPr>
            </a:lvl1pPr>
          </a:lstStyle>
          <a:p>
            <a:pPr defTabSz="1371600"/>
            <a:r>
              <a:rPr lang="en-GB" sz="4800">
                <a:solidFill>
                  <a:srgbClr val="1C3487"/>
                </a:solidFill>
                <a:latin typeface="Arial" panose="020B0604020202020204"/>
              </a:rPr>
              <a:t>5) Policy recommendations</a:t>
            </a:r>
            <a:endParaRPr lang="en-US" sz="4800">
              <a:solidFill>
                <a:srgbClr val="1C3487"/>
              </a:solidFill>
              <a:latin typeface="Arial" panose="020B0604020202020204"/>
            </a:endParaRPr>
          </a:p>
        </p:txBody>
      </p:sp>
    </p:spTree>
    <p:extLst>
      <p:ext uri="{BB962C8B-B14F-4D97-AF65-F5344CB8AC3E}">
        <p14:creationId xmlns:p14="http://schemas.microsoft.com/office/powerpoint/2010/main" val="30555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211137" y="-1"/>
            <a:ext cx="10076864" cy="10287002"/>
          </a:xfrm>
          <a:custGeom>
            <a:avLst/>
            <a:gdLst/>
            <a:ahLst/>
            <a:cxnLst/>
            <a:rect l="l" t="t" r="r" b="b"/>
            <a:pathLst>
              <a:path w="11097293" h="10685390">
                <a:moveTo>
                  <a:pt x="0" y="0"/>
                </a:moveTo>
                <a:lnTo>
                  <a:pt x="11097293" y="0"/>
                </a:lnTo>
                <a:lnTo>
                  <a:pt x="11097293" y="10685389"/>
                </a:lnTo>
                <a:lnTo>
                  <a:pt x="0" y="10685389"/>
                </a:lnTo>
                <a:lnTo>
                  <a:pt x="0" y="0"/>
                </a:lnTo>
                <a:close/>
              </a:path>
            </a:pathLst>
          </a:custGeom>
          <a:blipFill>
            <a:blip r:embed="rId2">
              <a:alphaModFix amt="18000"/>
            </a:blip>
            <a:stretch>
              <a:fillRect l="-16877" r="-26568"/>
            </a:stretch>
          </a:blipFill>
        </p:spPr>
        <p:txBody>
          <a:bodyPr/>
          <a:lstStyle/>
          <a:p>
            <a:pPr defTabSz="914445"/>
            <a:endParaRPr lang="en-GB">
              <a:solidFill>
                <a:prstClr val="black"/>
              </a:solidFill>
              <a:latin typeface="Calibri"/>
            </a:endParaRPr>
          </a:p>
        </p:txBody>
      </p:sp>
      <p:grpSp>
        <p:nvGrpSpPr>
          <p:cNvPr id="3" name="Group 3"/>
          <p:cNvGrpSpPr/>
          <p:nvPr/>
        </p:nvGrpSpPr>
        <p:grpSpPr>
          <a:xfrm>
            <a:off x="1" y="1820341"/>
            <a:ext cx="7236842" cy="8466662"/>
            <a:chOff x="0" y="0"/>
            <a:chExt cx="11297775" cy="14270033"/>
          </a:xfrm>
        </p:grpSpPr>
        <p:pic>
          <p:nvPicPr>
            <p:cNvPr id="4" name="Picture 4"/>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p:cNvSpPr/>
          <p:nvPr/>
        </p:nvSpPr>
        <p:spPr>
          <a:xfrm rot="5400000">
            <a:off x="4311761" y="2301836"/>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GB">
              <a:solidFill>
                <a:prstClr val="black"/>
              </a:solidFill>
              <a:latin typeface="Calibri"/>
            </a:endParaRPr>
          </a:p>
        </p:txBody>
      </p:sp>
      <p:grpSp>
        <p:nvGrpSpPr>
          <p:cNvPr id="6" name="Group 6"/>
          <p:cNvGrpSpPr/>
          <p:nvPr/>
        </p:nvGrpSpPr>
        <p:grpSpPr>
          <a:xfrm>
            <a:off x="1" y="1"/>
            <a:ext cx="7799975" cy="2183585"/>
            <a:chOff x="0" y="0"/>
            <a:chExt cx="2565973" cy="713105"/>
          </a:xfrm>
        </p:grpSpPr>
        <p:sp>
          <p:nvSpPr>
            <p:cNvPr id="7" name="Freeform 7"/>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defTabSz="914445"/>
              <a:endParaRPr lang="en-GB">
                <a:solidFill>
                  <a:prstClr val="black"/>
                </a:solidFill>
                <a:latin typeface="Calibri"/>
              </a:endParaRPr>
            </a:p>
          </p:txBody>
        </p:sp>
        <p:sp>
          <p:nvSpPr>
            <p:cNvPr id="8" name="TextBox 8"/>
            <p:cNvSpPr txBox="1"/>
            <p:nvPr/>
          </p:nvSpPr>
          <p:spPr>
            <a:xfrm>
              <a:off x="0" y="-19050"/>
              <a:ext cx="2565973" cy="732155"/>
            </a:xfrm>
            <a:prstGeom prst="rect">
              <a:avLst/>
            </a:prstGeom>
          </p:spPr>
          <p:txBody>
            <a:bodyPr lIns="50801" tIns="50801" rIns="50801" bIns="50801" rtlCol="0" anchor="ctr"/>
            <a:lstStyle/>
            <a:p>
              <a:pPr algn="ctr" defTabSz="914445">
                <a:lnSpc>
                  <a:spcPts val="1541"/>
                </a:lnSpc>
              </a:pPr>
              <a:endParaRPr>
                <a:solidFill>
                  <a:prstClr val="black"/>
                </a:solidFill>
                <a:latin typeface="Calibri"/>
              </a:endParaRPr>
            </a:p>
          </p:txBody>
        </p:sp>
      </p:grpSp>
      <p:sp>
        <p:nvSpPr>
          <p:cNvPr id="9" name="Freeform 9"/>
          <p:cNvSpPr/>
          <p:nvPr/>
        </p:nvSpPr>
        <p:spPr>
          <a:xfrm>
            <a:off x="714375" y="533936"/>
            <a:ext cx="1699083" cy="1228073"/>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defTabSz="914445"/>
            <a:endParaRPr lang="en-GB">
              <a:solidFill>
                <a:prstClr val="black"/>
              </a:solidFill>
              <a:latin typeface="Calibri"/>
            </a:endParaRPr>
          </a:p>
        </p:txBody>
      </p:sp>
      <p:sp>
        <p:nvSpPr>
          <p:cNvPr id="10" name="TextBox 10"/>
          <p:cNvSpPr txBox="1"/>
          <p:nvPr/>
        </p:nvSpPr>
        <p:spPr>
          <a:xfrm>
            <a:off x="2591502" y="1139972"/>
            <a:ext cx="4645341" cy="328616"/>
          </a:xfrm>
          <a:prstGeom prst="rect">
            <a:avLst/>
          </a:prstGeom>
        </p:spPr>
        <p:txBody>
          <a:bodyPr lIns="0" tIns="0" rIns="0" bIns="0" rtlCol="0" anchor="t">
            <a:spAutoFit/>
          </a:bodyPr>
          <a:lstStyle/>
          <a:p>
            <a:pPr defTabSz="914445">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525047" y="623327"/>
            <a:ext cx="4711796" cy="487890"/>
          </a:xfrm>
          <a:prstGeom prst="rect">
            <a:avLst/>
          </a:prstGeom>
        </p:spPr>
        <p:txBody>
          <a:bodyPr wrap="square" lIns="0" tIns="0" rIns="0" bIns="0" rtlCol="0" anchor="t">
            <a:spAutoFit/>
          </a:bodyPr>
          <a:lstStyle/>
          <a:p>
            <a:pPr defTabSz="914445">
              <a:lnSpc>
                <a:spcPts val="4296"/>
              </a:lnSpc>
              <a:spcBef>
                <a:spcPct val="0"/>
              </a:spcBef>
            </a:pPr>
            <a:r>
              <a:rPr lang="en-US" sz="3069">
                <a:solidFill>
                  <a:srgbClr val="0D54A1"/>
                </a:solidFill>
                <a:latin typeface="Gotham HTF"/>
                <a:ea typeface="Gotham HTF"/>
                <a:cs typeface="Gotham HTF"/>
                <a:sym typeface="Gotham HTF"/>
              </a:rPr>
              <a:t>EnergyEfficiency4SMEs</a:t>
            </a:r>
          </a:p>
        </p:txBody>
      </p:sp>
      <p:sp>
        <p:nvSpPr>
          <p:cNvPr id="12" name="TextBox 12"/>
          <p:cNvSpPr txBox="1"/>
          <p:nvPr/>
        </p:nvSpPr>
        <p:spPr>
          <a:xfrm>
            <a:off x="10705957" y="7532595"/>
            <a:ext cx="6862979" cy="1053558"/>
          </a:xfrm>
          <a:prstGeom prst="rect">
            <a:avLst/>
          </a:prstGeom>
        </p:spPr>
        <p:txBody>
          <a:bodyPr wrap="square" lIns="0" tIns="0" rIns="0" bIns="0" rtlCol="0" anchor="t">
            <a:spAutoFit/>
          </a:bodyPr>
          <a:lstStyle/>
          <a:p>
            <a:pPr defTabSz="914445">
              <a:lnSpc>
                <a:spcPts val="2675"/>
              </a:lnSpc>
            </a:pPr>
            <a:r>
              <a:rPr lang="en-US" sz="3200" b="1">
                <a:solidFill>
                  <a:srgbClr val="FFFFFF"/>
                </a:solidFill>
                <a:latin typeface="Montserrat Bold"/>
                <a:ea typeface="Montserrat Bold"/>
                <a:cs typeface="Montserrat Bold"/>
                <a:sym typeface="Montserrat Bold"/>
              </a:rPr>
              <a:t>Enrico Biele</a:t>
            </a:r>
            <a:endParaRPr lang="en-US" sz="3200" b="1">
              <a:solidFill>
                <a:srgbClr val="FFFFFF"/>
              </a:solidFill>
              <a:latin typeface="Montserrat Bold"/>
              <a:ea typeface="Montserrat Bold"/>
              <a:cs typeface="Montserrat Bold"/>
            </a:endParaRPr>
          </a:p>
          <a:p>
            <a:pPr defTabSz="914445">
              <a:lnSpc>
                <a:spcPts val="2675"/>
              </a:lnSpc>
            </a:pPr>
            <a:endParaRPr lang="en-US" sz="3200" b="1">
              <a:solidFill>
                <a:srgbClr val="FFFFFF"/>
              </a:solidFill>
              <a:latin typeface="Montserrat Bold"/>
              <a:ea typeface="Montserrat Bold"/>
              <a:cs typeface="Montserrat Bold"/>
            </a:endParaRPr>
          </a:p>
          <a:p>
            <a:pPr defTabSz="914445">
              <a:lnSpc>
                <a:spcPts val="2675"/>
              </a:lnSpc>
            </a:pPr>
            <a:r>
              <a:rPr lang="en-US" sz="3200" b="1" u="sng">
                <a:solidFill>
                  <a:srgbClr val="FFFFFF"/>
                </a:solidFill>
                <a:latin typeface="Montserrat Bold"/>
                <a:ea typeface="Montserrat Bold"/>
                <a:cs typeface="Montserrat Bold"/>
                <a:sym typeface="Montserrat Bold"/>
              </a:rPr>
              <a:t>enrico.biele@enea.it </a:t>
            </a:r>
            <a:endParaRPr lang="en-US" sz="3200" b="1" u="sng">
              <a:solidFill>
                <a:srgbClr val="FFFFFF"/>
              </a:solidFill>
              <a:latin typeface="Montserrat Bold"/>
              <a:ea typeface="Montserrat Bold"/>
              <a:cs typeface="Montserrat Bold"/>
              <a:hlinkClick r:id="" action="ppaction://noaction"/>
            </a:endParaRPr>
          </a:p>
        </p:txBody>
      </p:sp>
      <p:sp>
        <p:nvSpPr>
          <p:cNvPr id="13" name="TextBox 13"/>
          <p:cNvSpPr txBox="1"/>
          <p:nvPr/>
        </p:nvSpPr>
        <p:spPr>
          <a:xfrm>
            <a:off x="10705958" y="6736478"/>
            <a:ext cx="7347926" cy="422167"/>
          </a:xfrm>
          <a:prstGeom prst="rect">
            <a:avLst/>
          </a:prstGeom>
        </p:spPr>
        <p:txBody>
          <a:bodyPr lIns="0" tIns="0" rIns="0" bIns="0" rtlCol="0" anchor="t">
            <a:spAutoFit/>
          </a:bodyPr>
          <a:lstStyle/>
          <a:p>
            <a:pPr defTabSz="914445">
              <a:lnSpc>
                <a:spcPts val="3499"/>
              </a:lnSpc>
            </a:pPr>
            <a:r>
              <a:rPr lang="en-US" sz="2700" b="1" spc="-77">
                <a:solidFill>
                  <a:prstClr val="white"/>
                </a:solidFill>
                <a:latin typeface="Montserrat Bold"/>
                <a:ea typeface="Montserrat Bold"/>
                <a:cs typeface="Montserrat Bold"/>
                <a:sym typeface="Montserrat Bold"/>
              </a:rPr>
              <a:t>Contact:</a:t>
            </a:r>
          </a:p>
        </p:txBody>
      </p:sp>
      <p:sp>
        <p:nvSpPr>
          <p:cNvPr id="16" name="TextBox 13">
            <a:extLst>
              <a:ext uri="{FF2B5EF4-FFF2-40B4-BE49-F238E27FC236}">
                <a16:creationId xmlns:a16="http://schemas.microsoft.com/office/drawing/2014/main" id="{209EB6B6-8BB0-3502-4419-1D344EE2183B}"/>
              </a:ext>
            </a:extLst>
          </p:cNvPr>
          <p:cNvSpPr txBox="1"/>
          <p:nvPr/>
        </p:nvSpPr>
        <p:spPr>
          <a:xfrm>
            <a:off x="10705957" y="4274520"/>
            <a:ext cx="7347926" cy="457048"/>
          </a:xfrm>
          <a:prstGeom prst="rect">
            <a:avLst/>
          </a:prstGeom>
        </p:spPr>
        <p:txBody>
          <a:bodyPr lIns="0" tIns="0" rIns="0" bIns="0" rtlCol="0" anchor="t">
            <a:spAutoFit/>
          </a:bodyPr>
          <a:lstStyle/>
          <a:p>
            <a:pPr defTabSz="914445">
              <a:lnSpc>
                <a:spcPts val="3499"/>
              </a:lnSpc>
            </a:pPr>
            <a:r>
              <a:rPr lang="en-US" sz="3800" b="1" spc="-77">
                <a:solidFill>
                  <a:srgbClr val="FFD800"/>
                </a:solidFill>
                <a:latin typeface="Montserrat Bold"/>
                <a:ea typeface="Montserrat Bold"/>
                <a:cs typeface="Montserrat Bold"/>
                <a:sym typeface="Montserrat Bold"/>
              </a:rPr>
              <a:t>Thanks for your attention</a:t>
            </a:r>
            <a:endParaRPr lang="en-US" sz="3800" b="1" spc="-77">
              <a:solidFill>
                <a:srgbClr val="FFD800"/>
              </a:solidFill>
              <a:latin typeface="Montserrat Bold"/>
              <a:ea typeface="Montserrat Bold"/>
              <a:cs typeface="Montserrat Bo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3"/>
              <a:ext cx="6281591" cy="644411"/>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3489238" y="4238633"/>
            <a:ext cx="11309523" cy="2787649"/>
          </a:xfrm>
          <a:prstGeom prst="rect">
            <a:avLst/>
          </a:prstGeom>
        </p:spPr>
        <p:txBody>
          <a:bodyPr lIns="0" tIns="0" rIns="0" bIns="0" rtlCol="0" anchor="t">
            <a:spAutoFit/>
          </a:bodyPr>
          <a:lstStyle/>
          <a:p>
            <a:pPr algn="ctr">
              <a:lnSpc>
                <a:spcPts val="11200"/>
              </a:lnSpc>
            </a:pPr>
            <a:r>
              <a:rPr lang="en-US" sz="8000" b="1">
                <a:solidFill>
                  <a:srgbClr val="FFD800"/>
                </a:solidFill>
                <a:latin typeface="Montserrat Bold"/>
                <a:ea typeface="Montserrat Bold"/>
                <a:cs typeface="Montserrat Bold"/>
                <a:sym typeface="Montserrat Bold"/>
              </a:rPr>
              <a:t>Closing remarks and acknowledgements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173935" y="-16099"/>
            <a:ext cx="10115279" cy="10279004"/>
          </a:xfrm>
          <a:custGeom>
            <a:avLst/>
            <a:gdLst/>
            <a:ahLst/>
            <a:cxnLst/>
            <a:rect l="l" t="t" r="r" b="b"/>
            <a:pathLst>
              <a:path w="11097293" h="10472187">
                <a:moveTo>
                  <a:pt x="0" y="0"/>
                </a:moveTo>
                <a:lnTo>
                  <a:pt x="11097292" y="0"/>
                </a:lnTo>
                <a:lnTo>
                  <a:pt x="11097292" y="10472187"/>
                </a:lnTo>
                <a:lnTo>
                  <a:pt x="0" y="10472187"/>
                </a:lnTo>
                <a:lnTo>
                  <a:pt x="0" y="0"/>
                </a:lnTo>
                <a:close/>
              </a:path>
            </a:pathLst>
          </a:custGeom>
          <a:blipFill>
            <a:blip r:embed="rId2">
              <a:alphaModFix amt="18000"/>
            </a:blip>
            <a:stretch>
              <a:fillRect l="-15543" r="-25040"/>
            </a:stretch>
          </a:blipFill>
        </p:spPr>
        <p:txBody>
          <a:bodyPr/>
          <a:lstStyle/>
          <a:p>
            <a:endParaRPr lang="en-BE"/>
          </a:p>
        </p:txBody>
      </p:sp>
      <p:grpSp>
        <p:nvGrpSpPr>
          <p:cNvPr id="3" name="Group 3"/>
          <p:cNvGrpSpPr/>
          <p:nvPr/>
        </p:nvGrpSpPr>
        <p:grpSpPr>
          <a:xfrm>
            <a:off x="0" y="2185111"/>
            <a:ext cx="8473331" cy="8094555"/>
            <a:chOff x="0" y="0"/>
            <a:chExt cx="11297775" cy="14270033"/>
          </a:xfrm>
        </p:grpSpPr>
        <p:pic>
          <p:nvPicPr>
            <p:cNvPr id="4" name="Picture 4"/>
            <p:cNvPicPr>
              <a:picLocks noChangeAspect="1"/>
            </p:cNvPicPr>
            <p:nvPr/>
          </p:nvPicPr>
          <p:blipFill>
            <a:blip r:embed="rId3"/>
            <a:srcRect t="2067" b="13779"/>
            <a:stretch>
              <a:fillRect/>
            </a:stretch>
          </p:blipFill>
          <p:spPr>
            <a:xfrm>
              <a:off x="0" y="0"/>
              <a:ext cx="11297775" cy="14270033"/>
            </a:xfrm>
            <a:prstGeom prst="rect">
              <a:avLst/>
            </a:prstGeom>
          </p:spPr>
        </p:pic>
      </p:grpSp>
      <p:grpSp>
        <p:nvGrpSpPr>
          <p:cNvPr id="5" name="Group 5"/>
          <p:cNvGrpSpPr/>
          <p:nvPr/>
        </p:nvGrpSpPr>
        <p:grpSpPr>
          <a:xfrm>
            <a:off x="8478051" y="1750449"/>
            <a:ext cx="9811161" cy="8540295"/>
            <a:chOff x="0" y="0"/>
            <a:chExt cx="2740888" cy="2262015"/>
          </a:xfrm>
        </p:grpSpPr>
        <p:sp>
          <p:nvSpPr>
            <p:cNvPr id="6" name="Freeform 6"/>
            <p:cNvSpPr/>
            <p:nvPr/>
          </p:nvSpPr>
          <p:spPr>
            <a:xfrm>
              <a:off x="0" y="0"/>
              <a:ext cx="2740888" cy="2262015"/>
            </a:xfrm>
            <a:custGeom>
              <a:avLst/>
              <a:gdLst/>
              <a:ahLst/>
              <a:cxnLst/>
              <a:rect l="l" t="t" r="r" b="b"/>
              <a:pathLst>
                <a:path w="2740888" h="2262015">
                  <a:moveTo>
                    <a:pt x="0" y="0"/>
                  </a:moveTo>
                  <a:lnTo>
                    <a:pt x="2740888" y="0"/>
                  </a:lnTo>
                  <a:lnTo>
                    <a:pt x="2740888" y="2262015"/>
                  </a:lnTo>
                  <a:lnTo>
                    <a:pt x="0" y="2262015"/>
                  </a:lnTo>
                  <a:close/>
                </a:path>
              </a:pathLst>
            </a:custGeom>
            <a:solidFill>
              <a:srgbClr val="FFFFFF">
                <a:alpha val="89804"/>
              </a:srgbClr>
            </a:solidFill>
          </p:spPr>
          <p:txBody>
            <a:bodyPr/>
            <a:lstStyle/>
            <a:p>
              <a:endParaRPr lang="en-BE"/>
            </a:p>
          </p:txBody>
        </p:sp>
        <p:sp>
          <p:nvSpPr>
            <p:cNvPr id="7" name="TextBox 7"/>
            <p:cNvSpPr txBox="1"/>
            <p:nvPr/>
          </p:nvSpPr>
          <p:spPr>
            <a:xfrm>
              <a:off x="0" y="-38100"/>
              <a:ext cx="2740888" cy="230011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a:off x="4343957" y="2253538"/>
            <a:ext cx="10270377" cy="5763298"/>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grpSp>
        <p:nvGrpSpPr>
          <p:cNvPr id="9" name="Group 9"/>
          <p:cNvGrpSpPr/>
          <p:nvPr/>
        </p:nvGrpSpPr>
        <p:grpSpPr>
          <a:xfrm>
            <a:off x="-7785" y="-669"/>
            <a:ext cx="7888252" cy="2393535"/>
            <a:chOff x="0" y="0"/>
            <a:chExt cx="2565973" cy="713105"/>
          </a:xfrm>
        </p:grpSpPr>
        <p:sp>
          <p:nvSpPr>
            <p:cNvPr id="10" name="Freeform 10"/>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endParaRPr lang="en-BE"/>
            </a:p>
          </p:txBody>
        </p:sp>
        <p:sp>
          <p:nvSpPr>
            <p:cNvPr id="11" name="TextBox 11"/>
            <p:cNvSpPr txBox="1"/>
            <p:nvPr/>
          </p:nvSpPr>
          <p:spPr>
            <a:xfrm>
              <a:off x="0" y="-19050"/>
              <a:ext cx="2565973" cy="732155"/>
            </a:xfrm>
            <a:prstGeom prst="rect">
              <a:avLst/>
            </a:prstGeom>
          </p:spPr>
          <p:txBody>
            <a:bodyPr lIns="50800" tIns="50800" rIns="50800" bIns="50800" rtlCol="0" anchor="ctr"/>
            <a:lstStyle/>
            <a:p>
              <a:pPr algn="ctr">
                <a:lnSpc>
                  <a:spcPts val="1540"/>
                </a:lnSpc>
              </a:pPr>
              <a:endParaRPr/>
            </a:p>
          </p:txBody>
        </p:sp>
      </p:grpSp>
      <p:sp>
        <p:nvSpPr>
          <p:cNvPr id="12" name="Freeform 12"/>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endParaRPr lang="en-BE"/>
          </a:p>
        </p:txBody>
      </p:sp>
      <p:grpSp>
        <p:nvGrpSpPr>
          <p:cNvPr id="13" name="Group 13"/>
          <p:cNvGrpSpPr/>
          <p:nvPr/>
        </p:nvGrpSpPr>
        <p:grpSpPr>
          <a:xfrm>
            <a:off x="10124372" y="2183584"/>
            <a:ext cx="7535080" cy="6986916"/>
            <a:chOff x="0" y="0"/>
            <a:chExt cx="10046773" cy="9315888"/>
          </a:xfrm>
        </p:grpSpPr>
        <p:sp>
          <p:nvSpPr>
            <p:cNvPr id="14" name="Freeform 14"/>
            <p:cNvSpPr/>
            <p:nvPr/>
          </p:nvSpPr>
          <p:spPr>
            <a:xfrm>
              <a:off x="6231094" y="0"/>
              <a:ext cx="3815680" cy="1074583"/>
            </a:xfrm>
            <a:custGeom>
              <a:avLst/>
              <a:gdLst/>
              <a:ahLst/>
              <a:cxnLst/>
              <a:rect l="l" t="t" r="r" b="b"/>
              <a:pathLst>
                <a:path w="3815680" h="1074583">
                  <a:moveTo>
                    <a:pt x="0" y="0"/>
                  </a:moveTo>
                  <a:lnTo>
                    <a:pt x="3815679" y="0"/>
                  </a:lnTo>
                  <a:lnTo>
                    <a:pt x="3815679" y="1074583"/>
                  </a:lnTo>
                  <a:lnTo>
                    <a:pt x="0" y="1074583"/>
                  </a:lnTo>
                  <a:lnTo>
                    <a:pt x="0" y="0"/>
                  </a:lnTo>
                  <a:close/>
                </a:path>
              </a:pathLst>
            </a:custGeom>
            <a:blipFill>
              <a:blip r:embed="rId7"/>
              <a:stretch>
                <a:fillRect l="-7596" t="-34379" r="-5682" b="-33051"/>
              </a:stretch>
            </a:blipFill>
          </p:spPr>
          <p:txBody>
            <a:bodyPr/>
            <a:lstStyle/>
            <a:p>
              <a:endParaRPr lang="en-BE"/>
            </a:p>
          </p:txBody>
        </p:sp>
        <p:sp>
          <p:nvSpPr>
            <p:cNvPr id="15" name="Freeform 15"/>
            <p:cNvSpPr/>
            <p:nvPr/>
          </p:nvSpPr>
          <p:spPr>
            <a:xfrm>
              <a:off x="5248416" y="3034041"/>
              <a:ext cx="1965355" cy="613851"/>
            </a:xfrm>
            <a:custGeom>
              <a:avLst/>
              <a:gdLst/>
              <a:ahLst/>
              <a:cxnLst/>
              <a:rect l="l" t="t" r="r" b="b"/>
              <a:pathLst>
                <a:path w="1965355" h="613851">
                  <a:moveTo>
                    <a:pt x="0" y="0"/>
                  </a:moveTo>
                  <a:lnTo>
                    <a:pt x="1965355" y="0"/>
                  </a:lnTo>
                  <a:lnTo>
                    <a:pt x="1965355" y="613851"/>
                  </a:lnTo>
                  <a:lnTo>
                    <a:pt x="0" y="613851"/>
                  </a:lnTo>
                  <a:lnTo>
                    <a:pt x="0" y="0"/>
                  </a:lnTo>
                  <a:close/>
                </a:path>
              </a:pathLst>
            </a:custGeom>
            <a:blipFill>
              <a:blip r:embed="rId8"/>
              <a:stretch>
                <a:fillRect/>
              </a:stretch>
            </a:blipFill>
          </p:spPr>
          <p:txBody>
            <a:bodyPr/>
            <a:lstStyle/>
            <a:p>
              <a:endParaRPr lang="en-BE"/>
            </a:p>
          </p:txBody>
        </p:sp>
        <p:sp>
          <p:nvSpPr>
            <p:cNvPr id="16" name="Freeform 16"/>
            <p:cNvSpPr/>
            <p:nvPr/>
          </p:nvSpPr>
          <p:spPr>
            <a:xfrm>
              <a:off x="2722436" y="4370891"/>
              <a:ext cx="2072387" cy="613853"/>
            </a:xfrm>
            <a:custGeom>
              <a:avLst/>
              <a:gdLst/>
              <a:ahLst/>
              <a:cxnLst/>
              <a:rect l="l" t="t" r="r" b="b"/>
              <a:pathLst>
                <a:path w="2072387" h="613853">
                  <a:moveTo>
                    <a:pt x="0" y="0"/>
                  </a:moveTo>
                  <a:lnTo>
                    <a:pt x="2072387" y="0"/>
                  </a:lnTo>
                  <a:lnTo>
                    <a:pt x="2072387" y="613853"/>
                  </a:lnTo>
                  <a:lnTo>
                    <a:pt x="0" y="613853"/>
                  </a:lnTo>
                  <a:lnTo>
                    <a:pt x="0" y="0"/>
                  </a:lnTo>
                  <a:close/>
                </a:path>
              </a:pathLst>
            </a:custGeom>
            <a:blipFill>
              <a:blip r:embed="rId9"/>
              <a:stretch>
                <a:fillRect/>
              </a:stretch>
            </a:blipFill>
          </p:spPr>
          <p:txBody>
            <a:bodyPr/>
            <a:lstStyle/>
            <a:p>
              <a:endParaRPr lang="en-BE"/>
            </a:p>
          </p:txBody>
        </p:sp>
        <p:sp>
          <p:nvSpPr>
            <p:cNvPr id="17" name="Freeform 17"/>
            <p:cNvSpPr/>
            <p:nvPr/>
          </p:nvSpPr>
          <p:spPr>
            <a:xfrm>
              <a:off x="0" y="4370891"/>
              <a:ext cx="2335684" cy="613849"/>
            </a:xfrm>
            <a:custGeom>
              <a:avLst/>
              <a:gdLst/>
              <a:ahLst/>
              <a:cxnLst/>
              <a:rect l="l" t="t" r="r" b="b"/>
              <a:pathLst>
                <a:path w="2335684" h="613849">
                  <a:moveTo>
                    <a:pt x="0" y="0"/>
                  </a:moveTo>
                  <a:lnTo>
                    <a:pt x="2335684" y="0"/>
                  </a:lnTo>
                  <a:lnTo>
                    <a:pt x="2335684" y="613849"/>
                  </a:lnTo>
                  <a:lnTo>
                    <a:pt x="0" y="613849"/>
                  </a:lnTo>
                  <a:lnTo>
                    <a:pt x="0" y="0"/>
                  </a:lnTo>
                  <a:close/>
                </a:path>
              </a:pathLst>
            </a:custGeom>
            <a:blipFill>
              <a:blip r:embed="rId10"/>
              <a:stretch>
                <a:fillRect/>
              </a:stretch>
            </a:blipFill>
          </p:spPr>
          <p:txBody>
            <a:bodyPr/>
            <a:lstStyle/>
            <a:p>
              <a:endParaRPr lang="en-BE"/>
            </a:p>
          </p:txBody>
        </p:sp>
        <p:sp>
          <p:nvSpPr>
            <p:cNvPr id="18" name="Freeform 18"/>
            <p:cNvSpPr/>
            <p:nvPr/>
          </p:nvSpPr>
          <p:spPr>
            <a:xfrm>
              <a:off x="5248416" y="8408670"/>
              <a:ext cx="1950120" cy="907218"/>
            </a:xfrm>
            <a:custGeom>
              <a:avLst/>
              <a:gdLst/>
              <a:ahLst/>
              <a:cxnLst/>
              <a:rect l="l" t="t" r="r" b="b"/>
              <a:pathLst>
                <a:path w="1950120" h="907218">
                  <a:moveTo>
                    <a:pt x="0" y="0"/>
                  </a:moveTo>
                  <a:lnTo>
                    <a:pt x="1950121" y="0"/>
                  </a:lnTo>
                  <a:lnTo>
                    <a:pt x="1950121" y="907218"/>
                  </a:lnTo>
                  <a:lnTo>
                    <a:pt x="0" y="907218"/>
                  </a:lnTo>
                  <a:lnTo>
                    <a:pt x="0" y="0"/>
                  </a:lnTo>
                  <a:close/>
                </a:path>
              </a:pathLst>
            </a:custGeom>
            <a:blipFill>
              <a:blip r:embed="rId11"/>
              <a:stretch>
                <a:fillRect/>
              </a:stretch>
            </a:blipFill>
          </p:spPr>
          <p:txBody>
            <a:bodyPr/>
            <a:lstStyle/>
            <a:p>
              <a:endParaRPr lang="en-BE"/>
            </a:p>
          </p:txBody>
        </p:sp>
        <p:sp>
          <p:nvSpPr>
            <p:cNvPr id="19" name="Freeform 19"/>
            <p:cNvSpPr/>
            <p:nvPr/>
          </p:nvSpPr>
          <p:spPr>
            <a:xfrm>
              <a:off x="131648" y="7125046"/>
              <a:ext cx="2072387" cy="805754"/>
            </a:xfrm>
            <a:custGeom>
              <a:avLst/>
              <a:gdLst/>
              <a:ahLst/>
              <a:cxnLst/>
              <a:rect l="l" t="t" r="r" b="b"/>
              <a:pathLst>
                <a:path w="2072387" h="805754">
                  <a:moveTo>
                    <a:pt x="0" y="0"/>
                  </a:moveTo>
                  <a:lnTo>
                    <a:pt x="2072387" y="0"/>
                  </a:lnTo>
                  <a:lnTo>
                    <a:pt x="2072387" y="805754"/>
                  </a:lnTo>
                  <a:lnTo>
                    <a:pt x="0" y="805754"/>
                  </a:lnTo>
                  <a:lnTo>
                    <a:pt x="0" y="0"/>
                  </a:lnTo>
                  <a:close/>
                </a:path>
              </a:pathLst>
            </a:custGeom>
            <a:blipFill>
              <a:blip r:embed="rId12"/>
              <a:stretch>
                <a:fillRect l="-5543" r="-5543"/>
              </a:stretch>
            </a:blipFill>
          </p:spPr>
          <p:txBody>
            <a:bodyPr/>
            <a:lstStyle/>
            <a:p>
              <a:endParaRPr lang="en-BE"/>
            </a:p>
          </p:txBody>
        </p:sp>
        <p:sp>
          <p:nvSpPr>
            <p:cNvPr id="20" name="Freeform 20"/>
            <p:cNvSpPr/>
            <p:nvPr/>
          </p:nvSpPr>
          <p:spPr>
            <a:xfrm>
              <a:off x="5450423" y="6964298"/>
              <a:ext cx="1561342" cy="1088771"/>
            </a:xfrm>
            <a:custGeom>
              <a:avLst/>
              <a:gdLst/>
              <a:ahLst/>
              <a:cxnLst/>
              <a:rect l="l" t="t" r="r" b="b"/>
              <a:pathLst>
                <a:path w="1561342" h="1088771">
                  <a:moveTo>
                    <a:pt x="0" y="0"/>
                  </a:moveTo>
                  <a:lnTo>
                    <a:pt x="1561342" y="0"/>
                  </a:lnTo>
                  <a:lnTo>
                    <a:pt x="1561342" y="1088772"/>
                  </a:lnTo>
                  <a:lnTo>
                    <a:pt x="0" y="1088772"/>
                  </a:lnTo>
                  <a:lnTo>
                    <a:pt x="0" y="0"/>
                  </a:lnTo>
                  <a:close/>
                </a:path>
              </a:pathLst>
            </a:custGeom>
            <a:blipFill>
              <a:blip r:embed="rId13"/>
              <a:stretch>
                <a:fillRect l="-23869" t="-23818" r="-22056" b="-24011"/>
              </a:stretch>
            </a:blipFill>
          </p:spPr>
          <p:txBody>
            <a:bodyPr/>
            <a:lstStyle/>
            <a:p>
              <a:endParaRPr lang="en-BE"/>
            </a:p>
          </p:txBody>
        </p:sp>
        <p:sp>
          <p:nvSpPr>
            <p:cNvPr id="21" name="Freeform 21"/>
            <p:cNvSpPr/>
            <p:nvPr/>
          </p:nvSpPr>
          <p:spPr>
            <a:xfrm>
              <a:off x="505508" y="5726112"/>
              <a:ext cx="1324668" cy="662334"/>
            </a:xfrm>
            <a:custGeom>
              <a:avLst/>
              <a:gdLst/>
              <a:ahLst/>
              <a:cxnLst/>
              <a:rect l="l" t="t" r="r" b="b"/>
              <a:pathLst>
                <a:path w="1324668" h="662334">
                  <a:moveTo>
                    <a:pt x="0" y="0"/>
                  </a:moveTo>
                  <a:lnTo>
                    <a:pt x="1324668" y="0"/>
                  </a:lnTo>
                  <a:lnTo>
                    <a:pt x="1324668" y="662334"/>
                  </a:lnTo>
                  <a:lnTo>
                    <a:pt x="0" y="662334"/>
                  </a:lnTo>
                  <a:lnTo>
                    <a:pt x="0" y="0"/>
                  </a:lnTo>
                  <a:close/>
                </a:path>
              </a:pathLst>
            </a:custGeom>
            <a:blipFill>
              <a:blip r:embed="rId14"/>
              <a:stretch>
                <a:fillRect/>
              </a:stretch>
            </a:blipFill>
          </p:spPr>
          <p:txBody>
            <a:bodyPr/>
            <a:lstStyle/>
            <a:p>
              <a:endParaRPr lang="en-BE"/>
            </a:p>
          </p:txBody>
        </p:sp>
        <p:sp>
          <p:nvSpPr>
            <p:cNvPr id="22" name="Freeform 22"/>
            <p:cNvSpPr/>
            <p:nvPr/>
          </p:nvSpPr>
          <p:spPr>
            <a:xfrm>
              <a:off x="3223196" y="5649170"/>
              <a:ext cx="1070868" cy="816219"/>
            </a:xfrm>
            <a:custGeom>
              <a:avLst/>
              <a:gdLst/>
              <a:ahLst/>
              <a:cxnLst/>
              <a:rect l="l" t="t" r="r" b="b"/>
              <a:pathLst>
                <a:path w="1070868" h="816219">
                  <a:moveTo>
                    <a:pt x="0" y="0"/>
                  </a:moveTo>
                  <a:lnTo>
                    <a:pt x="1070868" y="0"/>
                  </a:lnTo>
                  <a:lnTo>
                    <a:pt x="1070868" y="816218"/>
                  </a:lnTo>
                  <a:lnTo>
                    <a:pt x="0" y="816218"/>
                  </a:lnTo>
                  <a:lnTo>
                    <a:pt x="0" y="0"/>
                  </a:lnTo>
                  <a:close/>
                </a:path>
              </a:pathLst>
            </a:custGeom>
            <a:blipFill>
              <a:blip r:embed="rId15"/>
              <a:stretch>
                <a:fillRect/>
              </a:stretch>
            </a:blipFill>
          </p:spPr>
          <p:txBody>
            <a:bodyPr/>
            <a:lstStyle/>
            <a:p>
              <a:endParaRPr lang="en-BE"/>
            </a:p>
          </p:txBody>
        </p:sp>
        <p:sp>
          <p:nvSpPr>
            <p:cNvPr id="23" name="Freeform 23"/>
            <p:cNvSpPr/>
            <p:nvPr/>
          </p:nvSpPr>
          <p:spPr>
            <a:xfrm>
              <a:off x="7799323" y="4344012"/>
              <a:ext cx="1953269" cy="821611"/>
            </a:xfrm>
            <a:custGeom>
              <a:avLst/>
              <a:gdLst/>
              <a:ahLst/>
              <a:cxnLst/>
              <a:rect l="l" t="t" r="r" b="b"/>
              <a:pathLst>
                <a:path w="1953269" h="821611">
                  <a:moveTo>
                    <a:pt x="0" y="0"/>
                  </a:moveTo>
                  <a:lnTo>
                    <a:pt x="1953269" y="0"/>
                  </a:lnTo>
                  <a:lnTo>
                    <a:pt x="1953269" y="821611"/>
                  </a:lnTo>
                  <a:lnTo>
                    <a:pt x="0" y="821611"/>
                  </a:lnTo>
                  <a:lnTo>
                    <a:pt x="0" y="0"/>
                  </a:lnTo>
                  <a:close/>
                </a:path>
              </a:pathLst>
            </a:custGeom>
            <a:blipFill>
              <a:blip r:embed="rId16"/>
              <a:stretch>
                <a:fillRect t="-28724" b="-39375"/>
              </a:stretch>
            </a:blipFill>
          </p:spPr>
          <p:txBody>
            <a:bodyPr/>
            <a:lstStyle/>
            <a:p>
              <a:endParaRPr lang="en-BE"/>
            </a:p>
          </p:txBody>
        </p:sp>
        <p:sp>
          <p:nvSpPr>
            <p:cNvPr id="24" name="Freeform 24"/>
            <p:cNvSpPr/>
            <p:nvPr/>
          </p:nvSpPr>
          <p:spPr>
            <a:xfrm>
              <a:off x="2942451" y="7080667"/>
              <a:ext cx="1632358" cy="856035"/>
            </a:xfrm>
            <a:custGeom>
              <a:avLst/>
              <a:gdLst/>
              <a:ahLst/>
              <a:cxnLst/>
              <a:rect l="l" t="t" r="r" b="b"/>
              <a:pathLst>
                <a:path w="1632358" h="856035">
                  <a:moveTo>
                    <a:pt x="0" y="0"/>
                  </a:moveTo>
                  <a:lnTo>
                    <a:pt x="1632358" y="0"/>
                  </a:lnTo>
                  <a:lnTo>
                    <a:pt x="1632358" y="856034"/>
                  </a:lnTo>
                  <a:lnTo>
                    <a:pt x="0" y="856034"/>
                  </a:lnTo>
                  <a:lnTo>
                    <a:pt x="0" y="0"/>
                  </a:lnTo>
                  <a:close/>
                </a:path>
              </a:pathLst>
            </a:custGeom>
            <a:blipFill>
              <a:blip r:embed="rId17"/>
              <a:stretch>
                <a:fillRect/>
              </a:stretch>
            </a:blipFill>
          </p:spPr>
          <p:txBody>
            <a:bodyPr/>
            <a:lstStyle/>
            <a:p>
              <a:endParaRPr lang="en-BE"/>
            </a:p>
          </p:txBody>
        </p:sp>
        <p:sp>
          <p:nvSpPr>
            <p:cNvPr id="25" name="Freeform 25"/>
            <p:cNvSpPr/>
            <p:nvPr/>
          </p:nvSpPr>
          <p:spPr>
            <a:xfrm>
              <a:off x="413481" y="1581272"/>
              <a:ext cx="1296545" cy="860041"/>
            </a:xfrm>
            <a:custGeom>
              <a:avLst/>
              <a:gdLst/>
              <a:ahLst/>
              <a:cxnLst/>
              <a:rect l="l" t="t" r="r" b="b"/>
              <a:pathLst>
                <a:path w="1296545" h="860041">
                  <a:moveTo>
                    <a:pt x="0" y="0"/>
                  </a:moveTo>
                  <a:lnTo>
                    <a:pt x="1296544" y="0"/>
                  </a:lnTo>
                  <a:lnTo>
                    <a:pt x="1296544" y="860042"/>
                  </a:lnTo>
                  <a:lnTo>
                    <a:pt x="0" y="860042"/>
                  </a:lnTo>
                  <a:lnTo>
                    <a:pt x="0" y="0"/>
                  </a:lnTo>
                  <a:close/>
                </a:path>
              </a:pathLst>
            </a:custGeom>
            <a:blipFill>
              <a:blip r:embed="rId18"/>
              <a:stretch>
                <a:fillRect/>
              </a:stretch>
            </a:blipFill>
          </p:spPr>
          <p:txBody>
            <a:bodyPr/>
            <a:lstStyle/>
            <a:p>
              <a:endParaRPr lang="en-BE"/>
            </a:p>
          </p:txBody>
        </p:sp>
        <p:sp>
          <p:nvSpPr>
            <p:cNvPr id="26" name="Freeform 26"/>
            <p:cNvSpPr/>
            <p:nvPr/>
          </p:nvSpPr>
          <p:spPr>
            <a:xfrm>
              <a:off x="5445415" y="5498899"/>
              <a:ext cx="1571357" cy="1123283"/>
            </a:xfrm>
            <a:custGeom>
              <a:avLst/>
              <a:gdLst/>
              <a:ahLst/>
              <a:cxnLst/>
              <a:rect l="l" t="t" r="r" b="b"/>
              <a:pathLst>
                <a:path w="1571357" h="1123283">
                  <a:moveTo>
                    <a:pt x="0" y="0"/>
                  </a:moveTo>
                  <a:lnTo>
                    <a:pt x="1571357" y="0"/>
                  </a:lnTo>
                  <a:lnTo>
                    <a:pt x="1571357" y="1123283"/>
                  </a:lnTo>
                  <a:lnTo>
                    <a:pt x="0" y="1123283"/>
                  </a:lnTo>
                  <a:lnTo>
                    <a:pt x="0" y="0"/>
                  </a:lnTo>
                  <a:close/>
                </a:path>
              </a:pathLst>
            </a:custGeom>
            <a:blipFill>
              <a:blip r:embed="rId19"/>
              <a:stretch>
                <a:fillRect t="-16591"/>
              </a:stretch>
            </a:blipFill>
          </p:spPr>
          <p:txBody>
            <a:bodyPr/>
            <a:lstStyle/>
            <a:p>
              <a:endParaRPr lang="en-BE"/>
            </a:p>
          </p:txBody>
        </p:sp>
        <p:sp>
          <p:nvSpPr>
            <p:cNvPr id="27" name="Freeform 27"/>
            <p:cNvSpPr/>
            <p:nvPr/>
          </p:nvSpPr>
          <p:spPr>
            <a:xfrm>
              <a:off x="3236716" y="8373470"/>
              <a:ext cx="1057347" cy="942418"/>
            </a:xfrm>
            <a:custGeom>
              <a:avLst/>
              <a:gdLst/>
              <a:ahLst/>
              <a:cxnLst/>
              <a:rect l="l" t="t" r="r" b="b"/>
              <a:pathLst>
                <a:path w="1057347" h="942418">
                  <a:moveTo>
                    <a:pt x="0" y="0"/>
                  </a:moveTo>
                  <a:lnTo>
                    <a:pt x="1057348" y="0"/>
                  </a:lnTo>
                  <a:lnTo>
                    <a:pt x="1057348" y="942418"/>
                  </a:lnTo>
                  <a:lnTo>
                    <a:pt x="0" y="942418"/>
                  </a:lnTo>
                  <a:lnTo>
                    <a:pt x="0" y="0"/>
                  </a:lnTo>
                  <a:close/>
                </a:path>
              </a:pathLst>
            </a:custGeom>
            <a:blipFill>
              <a:blip r:embed="rId20"/>
              <a:stretch>
                <a:fillRect/>
              </a:stretch>
            </a:blipFill>
          </p:spPr>
          <p:txBody>
            <a:bodyPr/>
            <a:lstStyle/>
            <a:p>
              <a:endParaRPr lang="en-BE"/>
            </a:p>
          </p:txBody>
        </p:sp>
        <p:sp>
          <p:nvSpPr>
            <p:cNvPr id="28" name="Freeform 28"/>
            <p:cNvSpPr/>
            <p:nvPr/>
          </p:nvSpPr>
          <p:spPr>
            <a:xfrm>
              <a:off x="7836176" y="5726112"/>
              <a:ext cx="1879563" cy="758322"/>
            </a:xfrm>
            <a:custGeom>
              <a:avLst/>
              <a:gdLst/>
              <a:ahLst/>
              <a:cxnLst/>
              <a:rect l="l" t="t" r="r" b="b"/>
              <a:pathLst>
                <a:path w="1879563" h="758322">
                  <a:moveTo>
                    <a:pt x="0" y="0"/>
                  </a:moveTo>
                  <a:lnTo>
                    <a:pt x="1879563" y="0"/>
                  </a:lnTo>
                  <a:lnTo>
                    <a:pt x="1879563" y="758322"/>
                  </a:lnTo>
                  <a:lnTo>
                    <a:pt x="0" y="758322"/>
                  </a:lnTo>
                  <a:lnTo>
                    <a:pt x="0" y="0"/>
                  </a:lnTo>
                  <a:close/>
                </a:path>
              </a:pathLst>
            </a:custGeom>
            <a:blipFill>
              <a:blip r:embed="rId21"/>
              <a:stretch>
                <a:fillRect t="-11143" b="-9053"/>
              </a:stretch>
            </a:blipFill>
          </p:spPr>
          <p:txBody>
            <a:bodyPr/>
            <a:lstStyle/>
            <a:p>
              <a:endParaRPr lang="en-BE"/>
            </a:p>
          </p:txBody>
        </p:sp>
        <p:sp>
          <p:nvSpPr>
            <p:cNvPr id="29" name="Freeform 29"/>
            <p:cNvSpPr/>
            <p:nvPr/>
          </p:nvSpPr>
          <p:spPr>
            <a:xfrm>
              <a:off x="2607530" y="1710615"/>
              <a:ext cx="2152678" cy="601355"/>
            </a:xfrm>
            <a:custGeom>
              <a:avLst/>
              <a:gdLst/>
              <a:ahLst/>
              <a:cxnLst/>
              <a:rect l="l" t="t" r="r" b="b"/>
              <a:pathLst>
                <a:path w="2152678" h="601355">
                  <a:moveTo>
                    <a:pt x="0" y="0"/>
                  </a:moveTo>
                  <a:lnTo>
                    <a:pt x="2152678" y="0"/>
                  </a:lnTo>
                  <a:lnTo>
                    <a:pt x="2152678" y="601356"/>
                  </a:lnTo>
                  <a:lnTo>
                    <a:pt x="0" y="601356"/>
                  </a:lnTo>
                  <a:lnTo>
                    <a:pt x="0" y="0"/>
                  </a:lnTo>
                  <a:close/>
                </a:path>
              </a:pathLst>
            </a:custGeom>
            <a:blipFill>
              <a:blip r:embed="rId22"/>
              <a:stretch>
                <a:fillRect/>
              </a:stretch>
            </a:blipFill>
          </p:spPr>
          <p:txBody>
            <a:bodyPr/>
            <a:lstStyle/>
            <a:p>
              <a:endParaRPr lang="en-BE"/>
            </a:p>
          </p:txBody>
        </p:sp>
        <p:sp>
          <p:nvSpPr>
            <p:cNvPr id="30" name="Freeform 30"/>
            <p:cNvSpPr/>
            <p:nvPr/>
          </p:nvSpPr>
          <p:spPr>
            <a:xfrm>
              <a:off x="5494257" y="1734365"/>
              <a:ext cx="1473673" cy="553855"/>
            </a:xfrm>
            <a:custGeom>
              <a:avLst/>
              <a:gdLst/>
              <a:ahLst/>
              <a:cxnLst/>
              <a:rect l="l" t="t" r="r" b="b"/>
              <a:pathLst>
                <a:path w="1473673" h="553855">
                  <a:moveTo>
                    <a:pt x="0" y="0"/>
                  </a:moveTo>
                  <a:lnTo>
                    <a:pt x="1473673" y="0"/>
                  </a:lnTo>
                  <a:lnTo>
                    <a:pt x="1473673" y="553856"/>
                  </a:lnTo>
                  <a:lnTo>
                    <a:pt x="0" y="553856"/>
                  </a:lnTo>
                  <a:lnTo>
                    <a:pt x="0" y="0"/>
                  </a:lnTo>
                  <a:close/>
                </a:path>
              </a:pathLst>
            </a:custGeom>
            <a:blipFill>
              <a:blip r:embed="rId23"/>
              <a:stretch>
                <a:fillRect/>
              </a:stretch>
            </a:blipFill>
          </p:spPr>
          <p:txBody>
            <a:bodyPr/>
            <a:lstStyle/>
            <a:p>
              <a:endParaRPr lang="en-BE"/>
            </a:p>
          </p:txBody>
        </p:sp>
        <p:sp>
          <p:nvSpPr>
            <p:cNvPr id="31" name="Freeform 31"/>
            <p:cNvSpPr/>
            <p:nvPr/>
          </p:nvSpPr>
          <p:spPr>
            <a:xfrm>
              <a:off x="2722436" y="3165198"/>
              <a:ext cx="1922866" cy="482695"/>
            </a:xfrm>
            <a:custGeom>
              <a:avLst/>
              <a:gdLst/>
              <a:ahLst/>
              <a:cxnLst/>
              <a:rect l="l" t="t" r="r" b="b"/>
              <a:pathLst>
                <a:path w="1922866" h="482695">
                  <a:moveTo>
                    <a:pt x="0" y="0"/>
                  </a:moveTo>
                  <a:lnTo>
                    <a:pt x="1922866" y="0"/>
                  </a:lnTo>
                  <a:lnTo>
                    <a:pt x="1922866" y="482694"/>
                  </a:lnTo>
                  <a:lnTo>
                    <a:pt x="0" y="482694"/>
                  </a:lnTo>
                  <a:lnTo>
                    <a:pt x="0" y="0"/>
                  </a:lnTo>
                  <a:close/>
                </a:path>
              </a:pathLst>
            </a:custGeom>
            <a:blipFill>
              <a:blip r:embed="rId24"/>
              <a:stretch>
                <a:fillRect/>
              </a:stretch>
            </a:blipFill>
          </p:spPr>
          <p:txBody>
            <a:bodyPr/>
            <a:lstStyle/>
            <a:p>
              <a:endParaRPr lang="en-BE"/>
            </a:p>
          </p:txBody>
        </p:sp>
        <p:sp>
          <p:nvSpPr>
            <p:cNvPr id="32" name="Freeform 32"/>
            <p:cNvSpPr/>
            <p:nvPr/>
          </p:nvSpPr>
          <p:spPr>
            <a:xfrm>
              <a:off x="8180747" y="1697850"/>
              <a:ext cx="1440143" cy="626886"/>
            </a:xfrm>
            <a:custGeom>
              <a:avLst/>
              <a:gdLst/>
              <a:ahLst/>
              <a:cxnLst/>
              <a:rect l="l" t="t" r="r" b="b"/>
              <a:pathLst>
                <a:path w="1440143" h="626886">
                  <a:moveTo>
                    <a:pt x="0" y="0"/>
                  </a:moveTo>
                  <a:lnTo>
                    <a:pt x="1440143" y="0"/>
                  </a:lnTo>
                  <a:lnTo>
                    <a:pt x="1440143" y="626886"/>
                  </a:lnTo>
                  <a:lnTo>
                    <a:pt x="0" y="626886"/>
                  </a:lnTo>
                  <a:lnTo>
                    <a:pt x="0" y="0"/>
                  </a:lnTo>
                  <a:close/>
                </a:path>
              </a:pathLst>
            </a:custGeom>
            <a:blipFill>
              <a:blip r:embed="rId25"/>
              <a:stretch>
                <a:fillRect/>
              </a:stretch>
            </a:blipFill>
          </p:spPr>
          <p:txBody>
            <a:bodyPr/>
            <a:lstStyle/>
            <a:p>
              <a:endParaRPr lang="en-BE"/>
            </a:p>
          </p:txBody>
        </p:sp>
        <p:sp>
          <p:nvSpPr>
            <p:cNvPr id="33" name="Freeform 33"/>
            <p:cNvSpPr/>
            <p:nvPr/>
          </p:nvSpPr>
          <p:spPr>
            <a:xfrm>
              <a:off x="7594771" y="3036161"/>
              <a:ext cx="2439482" cy="580231"/>
            </a:xfrm>
            <a:custGeom>
              <a:avLst/>
              <a:gdLst/>
              <a:ahLst/>
              <a:cxnLst/>
              <a:rect l="l" t="t" r="r" b="b"/>
              <a:pathLst>
                <a:path w="2439482" h="580231">
                  <a:moveTo>
                    <a:pt x="0" y="0"/>
                  </a:moveTo>
                  <a:lnTo>
                    <a:pt x="2439482" y="0"/>
                  </a:lnTo>
                  <a:lnTo>
                    <a:pt x="2439482" y="580230"/>
                  </a:lnTo>
                  <a:lnTo>
                    <a:pt x="0" y="580230"/>
                  </a:lnTo>
                  <a:lnTo>
                    <a:pt x="0" y="0"/>
                  </a:lnTo>
                  <a:close/>
                </a:path>
              </a:pathLst>
            </a:custGeom>
            <a:blipFill>
              <a:blip r:embed="rId26"/>
              <a:stretch>
                <a:fillRect l="-9061" t="-28125" r="-7728" b="-26285"/>
              </a:stretch>
            </a:blipFill>
          </p:spPr>
          <p:txBody>
            <a:bodyPr/>
            <a:lstStyle/>
            <a:p>
              <a:endParaRPr lang="en-BE"/>
            </a:p>
          </p:txBody>
        </p:sp>
        <p:sp>
          <p:nvSpPr>
            <p:cNvPr id="34" name="Freeform 34"/>
            <p:cNvSpPr/>
            <p:nvPr/>
          </p:nvSpPr>
          <p:spPr>
            <a:xfrm>
              <a:off x="22825" y="3140699"/>
              <a:ext cx="2312859" cy="531692"/>
            </a:xfrm>
            <a:custGeom>
              <a:avLst/>
              <a:gdLst/>
              <a:ahLst/>
              <a:cxnLst/>
              <a:rect l="l" t="t" r="r" b="b"/>
              <a:pathLst>
                <a:path w="2312859" h="531692">
                  <a:moveTo>
                    <a:pt x="0" y="0"/>
                  </a:moveTo>
                  <a:lnTo>
                    <a:pt x="2312859" y="0"/>
                  </a:lnTo>
                  <a:lnTo>
                    <a:pt x="2312859" y="531692"/>
                  </a:lnTo>
                  <a:lnTo>
                    <a:pt x="0" y="531692"/>
                  </a:lnTo>
                  <a:lnTo>
                    <a:pt x="0" y="0"/>
                  </a:lnTo>
                  <a:close/>
                </a:path>
              </a:pathLst>
            </a:custGeom>
            <a:blipFill>
              <a:blip r:embed="rId27"/>
              <a:stretch>
                <a:fillRect/>
              </a:stretch>
            </a:blipFill>
          </p:spPr>
          <p:txBody>
            <a:bodyPr/>
            <a:lstStyle/>
            <a:p>
              <a:endParaRPr lang="en-BE"/>
            </a:p>
          </p:txBody>
        </p:sp>
        <p:sp>
          <p:nvSpPr>
            <p:cNvPr id="35" name="Freeform 35"/>
            <p:cNvSpPr/>
            <p:nvPr/>
          </p:nvSpPr>
          <p:spPr>
            <a:xfrm>
              <a:off x="5024701" y="4397192"/>
              <a:ext cx="2412785" cy="626697"/>
            </a:xfrm>
            <a:custGeom>
              <a:avLst/>
              <a:gdLst/>
              <a:ahLst/>
              <a:cxnLst/>
              <a:rect l="l" t="t" r="r" b="b"/>
              <a:pathLst>
                <a:path w="2412785" h="626697">
                  <a:moveTo>
                    <a:pt x="0" y="0"/>
                  </a:moveTo>
                  <a:lnTo>
                    <a:pt x="2412785" y="0"/>
                  </a:lnTo>
                  <a:lnTo>
                    <a:pt x="2412785" y="626698"/>
                  </a:lnTo>
                  <a:lnTo>
                    <a:pt x="0" y="626698"/>
                  </a:lnTo>
                  <a:lnTo>
                    <a:pt x="0" y="0"/>
                  </a:lnTo>
                  <a:close/>
                </a:path>
              </a:pathLst>
            </a:custGeom>
            <a:blipFill>
              <a:blip r:embed="rId28"/>
              <a:stretch>
                <a:fillRect/>
              </a:stretch>
            </a:blipFill>
          </p:spPr>
          <p:txBody>
            <a:bodyPr/>
            <a:lstStyle/>
            <a:p>
              <a:endParaRPr lang="en-BE"/>
            </a:p>
          </p:txBody>
        </p:sp>
        <p:sp>
          <p:nvSpPr>
            <p:cNvPr id="36" name="Freeform 36"/>
            <p:cNvSpPr/>
            <p:nvPr/>
          </p:nvSpPr>
          <p:spPr>
            <a:xfrm>
              <a:off x="7961167" y="8583842"/>
              <a:ext cx="1706691" cy="521674"/>
            </a:xfrm>
            <a:custGeom>
              <a:avLst/>
              <a:gdLst/>
              <a:ahLst/>
              <a:cxnLst/>
              <a:rect l="l" t="t" r="r" b="b"/>
              <a:pathLst>
                <a:path w="1706691" h="521674">
                  <a:moveTo>
                    <a:pt x="0" y="0"/>
                  </a:moveTo>
                  <a:lnTo>
                    <a:pt x="1706690" y="0"/>
                  </a:lnTo>
                  <a:lnTo>
                    <a:pt x="1706690" y="521674"/>
                  </a:lnTo>
                  <a:lnTo>
                    <a:pt x="0" y="521674"/>
                  </a:lnTo>
                  <a:lnTo>
                    <a:pt x="0" y="0"/>
                  </a:lnTo>
                  <a:close/>
                </a:path>
              </a:pathLst>
            </a:custGeom>
            <a:blipFill>
              <a:blip r:embed="rId29"/>
              <a:stretch>
                <a:fillRect/>
              </a:stretch>
            </a:blipFill>
          </p:spPr>
          <p:txBody>
            <a:bodyPr/>
            <a:lstStyle/>
            <a:p>
              <a:endParaRPr lang="en-BE"/>
            </a:p>
          </p:txBody>
        </p:sp>
        <p:sp>
          <p:nvSpPr>
            <p:cNvPr id="37" name="Freeform 37"/>
            <p:cNvSpPr/>
            <p:nvPr/>
          </p:nvSpPr>
          <p:spPr>
            <a:xfrm>
              <a:off x="7587470" y="7344648"/>
              <a:ext cx="2376974" cy="328072"/>
            </a:xfrm>
            <a:custGeom>
              <a:avLst/>
              <a:gdLst/>
              <a:ahLst/>
              <a:cxnLst/>
              <a:rect l="l" t="t" r="r" b="b"/>
              <a:pathLst>
                <a:path w="2376974" h="328072">
                  <a:moveTo>
                    <a:pt x="0" y="0"/>
                  </a:moveTo>
                  <a:lnTo>
                    <a:pt x="2376974" y="0"/>
                  </a:lnTo>
                  <a:lnTo>
                    <a:pt x="2376974" y="328072"/>
                  </a:lnTo>
                  <a:lnTo>
                    <a:pt x="0" y="328072"/>
                  </a:lnTo>
                  <a:lnTo>
                    <a:pt x="0" y="0"/>
                  </a:lnTo>
                  <a:close/>
                </a:path>
              </a:pathLst>
            </a:custGeom>
            <a:blipFill>
              <a:blip r:embed="rId30"/>
              <a:stretch>
                <a:fillRect/>
              </a:stretch>
            </a:blipFill>
          </p:spPr>
          <p:txBody>
            <a:bodyPr/>
            <a:lstStyle/>
            <a:p>
              <a:endParaRPr lang="en-BE"/>
            </a:p>
          </p:txBody>
        </p:sp>
      </p:grpSp>
      <p:sp>
        <p:nvSpPr>
          <p:cNvPr id="38" name="TextBox 38"/>
          <p:cNvSpPr txBox="1"/>
          <p:nvPr/>
        </p:nvSpPr>
        <p:spPr>
          <a:xfrm>
            <a:off x="10377761" y="726179"/>
            <a:ext cx="7347926" cy="520673"/>
          </a:xfrm>
          <a:prstGeom prst="rect">
            <a:avLst/>
          </a:prstGeom>
        </p:spPr>
        <p:txBody>
          <a:bodyPr lIns="0" tIns="0" rIns="0" bIns="0" rtlCol="0" anchor="t">
            <a:spAutoFit/>
          </a:bodyPr>
          <a:lstStyle/>
          <a:p>
            <a:pPr algn="r">
              <a:lnSpc>
                <a:spcPts val="3999"/>
              </a:lnSpc>
            </a:pPr>
            <a:r>
              <a:rPr lang="en-US" sz="3999" b="1" spc="-87">
                <a:solidFill>
                  <a:srgbClr val="FFD800"/>
                </a:solidFill>
                <a:latin typeface="Montserrat Bold"/>
                <a:ea typeface="Montserrat Bold"/>
                <a:cs typeface="Montserrat Bold"/>
                <a:sym typeface="Montserrat Bold"/>
              </a:rPr>
              <a:t>Project partners</a:t>
            </a:r>
          </a:p>
        </p:txBody>
      </p:sp>
      <p:sp>
        <p:nvSpPr>
          <p:cNvPr id="39" name="TextBox 39"/>
          <p:cNvSpPr txBox="1"/>
          <p:nvPr/>
        </p:nvSpPr>
        <p:spPr>
          <a:xfrm>
            <a:off x="2591501" y="1139971"/>
            <a:ext cx="4645341" cy="352847"/>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40" name="TextBox 40"/>
          <p:cNvSpPr txBox="1"/>
          <p:nvPr/>
        </p:nvSpPr>
        <p:spPr>
          <a:xfrm>
            <a:off x="2525046" y="623326"/>
            <a:ext cx="4866354" cy="487890"/>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68683" y="1676416"/>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24E98941-12DC-F465-CBD3-833725A87679}"/>
              </a:ext>
            </a:extLst>
          </p:cNvPr>
          <p:cNvSpPr/>
          <p:nvPr/>
        </p:nvSpPr>
        <p:spPr>
          <a:xfrm>
            <a:off x="739031" y="2735136"/>
            <a:ext cx="5261274" cy="6830300"/>
          </a:xfrm>
          <a:prstGeom prst="rect">
            <a:avLst/>
          </a:prstGeom>
          <a:solidFill>
            <a:srgbClr val="00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707058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Integrating NEBs into EEM evaluations is critical to capturing their full value. </a:t>
            </a:r>
          </a:p>
        </p:txBody>
      </p:sp>
      <p:grpSp>
        <p:nvGrpSpPr>
          <p:cNvPr id="54" name="Group 53">
            <a:extLst>
              <a:ext uri="{FF2B5EF4-FFF2-40B4-BE49-F238E27FC236}">
                <a16:creationId xmlns:a16="http://schemas.microsoft.com/office/drawing/2014/main" id="{2AC4CD9E-3466-5F24-1C1D-6053A05D5208}"/>
              </a:ext>
            </a:extLst>
          </p:cNvPr>
          <p:cNvGrpSpPr/>
          <p:nvPr/>
        </p:nvGrpSpPr>
        <p:grpSpPr>
          <a:xfrm>
            <a:off x="943381" y="2402505"/>
            <a:ext cx="11926212" cy="7278471"/>
            <a:chOff x="884961" y="2504798"/>
            <a:chExt cx="11926212" cy="7278471"/>
          </a:xfrm>
        </p:grpSpPr>
        <p:grpSp>
          <p:nvGrpSpPr>
            <p:cNvPr id="13" name="Group 13">
              <a:extLst>
                <a:ext uri="{FF2B5EF4-FFF2-40B4-BE49-F238E27FC236}">
                  <a16:creationId xmlns:a16="http://schemas.microsoft.com/office/drawing/2014/main" id="{212C672E-0C8B-EC43-A445-E756062EFD2E}"/>
                </a:ext>
              </a:extLst>
            </p:cNvPr>
            <p:cNvGrpSpPr/>
            <p:nvPr/>
          </p:nvGrpSpPr>
          <p:grpSpPr>
            <a:xfrm>
              <a:off x="906237" y="2504798"/>
              <a:ext cx="11904936" cy="3797543"/>
              <a:chOff x="90116" y="323592"/>
              <a:chExt cx="15873248" cy="5063392"/>
            </a:xfrm>
          </p:grpSpPr>
          <p:sp>
            <p:nvSpPr>
              <p:cNvPr id="14" name="TextBox 17">
                <a:extLst>
                  <a:ext uri="{FF2B5EF4-FFF2-40B4-BE49-F238E27FC236}">
                    <a16:creationId xmlns:a16="http://schemas.microsoft.com/office/drawing/2014/main" id="{FCE2E75B-2059-2902-0826-EE68005D58D0}"/>
                  </a:ext>
                </a:extLst>
              </p:cNvPr>
              <p:cNvSpPr txBox="1"/>
              <p:nvPr/>
            </p:nvSpPr>
            <p:spPr>
              <a:xfrm>
                <a:off x="6803145" y="323592"/>
                <a:ext cx="2490604" cy="315735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8">
                <a:extLst>
                  <a:ext uri="{FF2B5EF4-FFF2-40B4-BE49-F238E27FC236}">
                    <a16:creationId xmlns:a16="http://schemas.microsoft.com/office/drawing/2014/main" id="{4C8B7415-A5A0-7808-3573-2310A4DED2A8}"/>
                  </a:ext>
                </a:extLst>
              </p:cNvPr>
              <p:cNvGrpSpPr/>
              <p:nvPr/>
            </p:nvGrpSpPr>
            <p:grpSpPr>
              <a:xfrm>
                <a:off x="90116" y="1823163"/>
                <a:ext cx="5507616" cy="3563820"/>
                <a:chOff x="-7919" y="-526025"/>
                <a:chExt cx="1004656" cy="650082"/>
              </a:xfrm>
            </p:grpSpPr>
            <p:sp>
              <p:nvSpPr>
                <p:cNvPr id="26" name="Freeform 19">
                  <a:extLst>
                    <a:ext uri="{FF2B5EF4-FFF2-40B4-BE49-F238E27FC236}">
                      <a16:creationId xmlns:a16="http://schemas.microsoft.com/office/drawing/2014/main" id="{0FD08959-B096-3A73-5B8F-AE9A1BC6F49A}"/>
                    </a:ext>
                  </a:extLst>
                </p:cNvPr>
                <p:cNvSpPr/>
                <p:nvPr/>
              </p:nvSpPr>
              <p:spPr>
                <a:xfrm>
                  <a:off x="-7919" y="-526025"/>
                  <a:ext cx="1004656" cy="124057"/>
                </a:xfrm>
                <a:custGeom>
                  <a:avLst/>
                  <a:gdLst/>
                  <a:ahLst/>
                  <a:cxnLst/>
                  <a:rect l="l" t="t" r="r" b="b"/>
                  <a:pathLst>
                    <a:path w="748000" h="124057">
                      <a:moveTo>
                        <a:pt x="62029" y="0"/>
                      </a:moveTo>
                      <a:lnTo>
                        <a:pt x="685971" y="0"/>
                      </a:lnTo>
                      <a:cubicBezTo>
                        <a:pt x="720228" y="0"/>
                        <a:pt x="748000" y="27771"/>
                        <a:pt x="748000" y="62029"/>
                      </a:cubicBezTo>
                      <a:lnTo>
                        <a:pt x="748000" y="62029"/>
                      </a:lnTo>
                      <a:cubicBezTo>
                        <a:pt x="748000" y="96286"/>
                        <a:pt x="720228" y="124057"/>
                        <a:pt x="685971" y="124057"/>
                      </a:cubicBezTo>
                      <a:lnTo>
                        <a:pt x="62029" y="124057"/>
                      </a:lnTo>
                      <a:cubicBezTo>
                        <a:pt x="27771" y="124057"/>
                        <a:pt x="0" y="96286"/>
                        <a:pt x="0" y="62029"/>
                      </a:cubicBezTo>
                      <a:lnTo>
                        <a:pt x="0" y="62029"/>
                      </a:lnTo>
                      <a:cubicBezTo>
                        <a:pt x="0" y="27771"/>
                        <a:pt x="27771" y="0"/>
                        <a:pt x="62029" y="0"/>
                      </a:cubicBezTo>
                      <a:close/>
                    </a:path>
                  </a:pathLst>
                </a:custGeom>
                <a:solidFill>
                  <a:schemeClr val="bg1">
                    <a:lumMod val="9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0">
                  <a:extLst>
                    <a:ext uri="{FF2B5EF4-FFF2-40B4-BE49-F238E27FC236}">
                      <a16:creationId xmlns:a16="http://schemas.microsoft.com/office/drawing/2014/main" id="{BA641594-7B99-99CA-F55C-66CB23C001C5}"/>
                    </a:ext>
                  </a:extLst>
                </p:cNvPr>
                <p:cNvSpPr txBox="1"/>
                <p:nvPr/>
              </p:nvSpPr>
              <p:spPr>
                <a:xfrm>
                  <a:off x="0" y="-38100"/>
                  <a:ext cx="748000" cy="16215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23">
                <a:extLst>
                  <a:ext uri="{FF2B5EF4-FFF2-40B4-BE49-F238E27FC236}">
                    <a16:creationId xmlns:a16="http://schemas.microsoft.com/office/drawing/2014/main" id="{7095F027-5FA8-94DA-2438-E92921834EF8}"/>
                  </a:ext>
                </a:extLst>
              </p:cNvPr>
              <p:cNvSpPr txBox="1"/>
              <p:nvPr/>
            </p:nvSpPr>
            <p:spPr>
              <a:xfrm>
                <a:off x="6042931" y="3564319"/>
                <a:ext cx="4100604" cy="88896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26">
                <a:extLst>
                  <a:ext uri="{FF2B5EF4-FFF2-40B4-BE49-F238E27FC236}">
                    <a16:creationId xmlns:a16="http://schemas.microsoft.com/office/drawing/2014/main" id="{9E10BF92-2627-BE49-2D3C-0787F3FEFC52}"/>
                  </a:ext>
                </a:extLst>
              </p:cNvPr>
              <p:cNvSpPr txBox="1"/>
              <p:nvPr/>
            </p:nvSpPr>
            <p:spPr>
              <a:xfrm>
                <a:off x="11862760" y="4498021"/>
                <a:ext cx="4100604" cy="88896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30">
                <a:extLst>
                  <a:ext uri="{FF2B5EF4-FFF2-40B4-BE49-F238E27FC236}">
                    <a16:creationId xmlns:a16="http://schemas.microsoft.com/office/drawing/2014/main" id="{0D6A17E2-704C-4928-8B2A-94678805A7B4}"/>
                  </a:ext>
                </a:extLst>
              </p:cNvPr>
              <p:cNvSpPr txBox="1"/>
              <p:nvPr/>
            </p:nvSpPr>
            <p:spPr>
              <a:xfrm>
                <a:off x="12646885" y="1301985"/>
                <a:ext cx="2490604" cy="315735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34">
                <a:extLst>
                  <a:ext uri="{FF2B5EF4-FFF2-40B4-BE49-F238E27FC236}">
                    <a16:creationId xmlns:a16="http://schemas.microsoft.com/office/drawing/2014/main" id="{48729338-051E-E3E5-D9A5-744B7D277C3B}"/>
                  </a:ext>
                </a:extLst>
              </p:cNvPr>
              <p:cNvSpPr txBox="1"/>
              <p:nvPr/>
            </p:nvSpPr>
            <p:spPr>
              <a:xfrm>
                <a:off x="957489" y="1485070"/>
                <a:ext cx="2490604" cy="3157356"/>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35">
                <a:extLst>
                  <a:ext uri="{FF2B5EF4-FFF2-40B4-BE49-F238E27FC236}">
                    <a16:creationId xmlns:a16="http://schemas.microsoft.com/office/drawing/2014/main" id="{B277ED67-1297-DC0E-E2E8-3A2FA1795B29}"/>
                  </a:ext>
                </a:extLst>
              </p:cNvPr>
              <p:cNvSpPr txBox="1"/>
              <p:nvPr/>
            </p:nvSpPr>
            <p:spPr>
              <a:xfrm>
                <a:off x="204772" y="2682115"/>
                <a:ext cx="6669615" cy="2534027"/>
              </a:xfrm>
              <a:prstGeom prst="rect">
                <a:avLst/>
              </a:prstGeom>
            </p:spPr>
            <p:txBody>
              <a:bodyPr wrap="square" lIns="0" tIns="0" rIns="0" bIns="0" rtlCol="0" anchor="t">
                <a:spAutoFit/>
              </a:bodyPr>
              <a:lstStyle/>
              <a:p>
                <a:pPr marL="0" marR="0" lvl="0" indent="0" algn="l"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Directly translated into financial terms.</a:t>
                </a:r>
              </a:p>
              <a:p>
                <a:pPr marL="0" marR="0" lvl="0" indent="0" algn="l"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Examples: </a:t>
                </a:r>
              </a:p>
              <a:p>
                <a:pPr marL="285750" marR="0" lvl="0" indent="-285750" algn="l" defTabSz="914400" rtl="0" eaLnBrk="1" fontAlgn="auto" latinLnBrk="0" hangingPunct="1">
                  <a:lnSpc>
                    <a:spcPts val="2520"/>
                  </a:lnSpc>
                  <a:spcBef>
                    <a:spcPct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Reduced machine downtime – higher production</a:t>
                </a:r>
              </a:p>
              <a:p>
                <a:pPr marL="285750" marR="0" lvl="0" indent="-285750" algn="l" defTabSz="914400" rtl="0" eaLnBrk="1" fontAlgn="auto" latinLnBrk="0" hangingPunct="1">
                  <a:lnSpc>
                    <a:spcPts val="2520"/>
                  </a:lnSpc>
                  <a:spcBef>
                    <a:spcPct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Avoided regulatory fines through better emissions control</a:t>
                </a:r>
              </a:p>
            </p:txBody>
          </p:sp>
          <p:sp>
            <p:nvSpPr>
              <p:cNvPr id="23" name="TextBox 38">
                <a:extLst>
                  <a:ext uri="{FF2B5EF4-FFF2-40B4-BE49-F238E27FC236}">
                    <a16:creationId xmlns:a16="http://schemas.microsoft.com/office/drawing/2014/main" id="{31939571-F80D-4C13-88CA-5AE829868F68}"/>
                  </a:ext>
                </a:extLst>
              </p:cNvPr>
              <p:cNvSpPr txBox="1"/>
              <p:nvPr/>
            </p:nvSpPr>
            <p:spPr>
              <a:xfrm>
                <a:off x="290822" y="1833264"/>
                <a:ext cx="2731816" cy="601703"/>
              </a:xfrm>
              <a:prstGeom prst="rect">
                <a:avLst/>
              </a:prstGeom>
            </p:spPr>
            <p:txBody>
              <a:bodyPr lIns="0" tIns="0" rIns="0" bIns="0" rtlCol="0" anchor="t">
                <a:spAutoFit/>
              </a:bodyPr>
              <a:lstStyle/>
              <a:p>
                <a:pPr marL="0" marR="0" lvl="0" indent="0" algn="l" defTabSz="914400" rtl="0" eaLnBrk="1" fontAlgn="auto" latinLnBrk="0" hangingPunct="1">
                  <a:lnSpc>
                    <a:spcPts val="3790"/>
                  </a:lnSpc>
                  <a:spcBef>
                    <a:spcPct val="0"/>
                  </a:spcBef>
                  <a:spcAft>
                    <a:spcPts val="0"/>
                  </a:spcAft>
                  <a:buClrTx/>
                  <a:buSzTx/>
                  <a:buFontTx/>
                  <a:buNone/>
                  <a:tabLst/>
                  <a:defRPr/>
                </a:pPr>
                <a:r>
                  <a:rPr kumimoji="0" lang="en-US" sz="2500" b="1" i="0" u="none" strike="noStrike" kern="1200" cap="none" spc="0" normalizeH="0" baseline="0" noProof="0">
                    <a:ln>
                      <a:noFill/>
                    </a:ln>
                    <a:solidFill>
                      <a:srgbClr val="0081C6"/>
                    </a:solidFill>
                    <a:effectLst/>
                    <a:uLnTx/>
                    <a:uFillTx/>
                    <a:latin typeface="Montserrat Bold"/>
                    <a:ea typeface="Montserrat Bold"/>
                    <a:cs typeface="Montserrat Bold"/>
                    <a:sym typeface="Montserrat Bold"/>
                  </a:rPr>
                  <a:t>Quantified</a:t>
                </a:r>
              </a:p>
            </p:txBody>
          </p:sp>
        </p:grpSp>
        <p:sp>
          <p:nvSpPr>
            <p:cNvPr id="31" name="Freeform 19">
              <a:extLst>
                <a:ext uri="{FF2B5EF4-FFF2-40B4-BE49-F238E27FC236}">
                  <a16:creationId xmlns:a16="http://schemas.microsoft.com/office/drawing/2014/main" id="{36F2EAC2-EF08-843E-F3B9-F30151D9FA6F}"/>
                </a:ext>
              </a:extLst>
            </p:cNvPr>
            <p:cNvSpPr/>
            <p:nvPr/>
          </p:nvSpPr>
          <p:spPr>
            <a:xfrm>
              <a:off x="884961" y="6598601"/>
              <a:ext cx="4151990" cy="510071"/>
            </a:xfrm>
            <a:custGeom>
              <a:avLst/>
              <a:gdLst/>
              <a:ahLst/>
              <a:cxnLst/>
              <a:rect l="l" t="t" r="r" b="b"/>
              <a:pathLst>
                <a:path w="748000" h="124057">
                  <a:moveTo>
                    <a:pt x="62029" y="0"/>
                  </a:moveTo>
                  <a:lnTo>
                    <a:pt x="685971" y="0"/>
                  </a:lnTo>
                  <a:cubicBezTo>
                    <a:pt x="720228" y="0"/>
                    <a:pt x="748000" y="27771"/>
                    <a:pt x="748000" y="62029"/>
                  </a:cubicBezTo>
                  <a:lnTo>
                    <a:pt x="748000" y="62029"/>
                  </a:lnTo>
                  <a:cubicBezTo>
                    <a:pt x="748000" y="96286"/>
                    <a:pt x="720228" y="124057"/>
                    <a:pt x="685971" y="124057"/>
                  </a:cubicBezTo>
                  <a:lnTo>
                    <a:pt x="62029" y="124057"/>
                  </a:lnTo>
                  <a:cubicBezTo>
                    <a:pt x="27771" y="124057"/>
                    <a:pt x="0" y="96286"/>
                    <a:pt x="0" y="62029"/>
                  </a:cubicBezTo>
                  <a:lnTo>
                    <a:pt x="0" y="62029"/>
                  </a:lnTo>
                  <a:cubicBezTo>
                    <a:pt x="0" y="27771"/>
                    <a:pt x="27771" y="0"/>
                    <a:pt x="62029" y="0"/>
                  </a:cubicBezTo>
                  <a:close/>
                </a:path>
              </a:pathLst>
            </a:custGeom>
            <a:solidFill>
              <a:schemeClr val="bg1">
                <a:lumMod val="9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5">
              <a:extLst>
                <a:ext uri="{FF2B5EF4-FFF2-40B4-BE49-F238E27FC236}">
                  <a16:creationId xmlns:a16="http://schemas.microsoft.com/office/drawing/2014/main" id="{35253465-F07F-4DFA-F09C-68062F9328A5}"/>
                </a:ext>
              </a:extLst>
            </p:cNvPr>
            <p:cNvSpPr txBox="1"/>
            <p:nvPr/>
          </p:nvSpPr>
          <p:spPr>
            <a:xfrm>
              <a:off x="992229" y="7241548"/>
              <a:ext cx="4764802" cy="2541721"/>
            </a:xfrm>
            <a:prstGeom prst="rect">
              <a:avLst/>
            </a:prstGeom>
          </p:spPr>
          <p:txBody>
            <a:bodyPr wrap="square" lIns="0" tIns="0" rIns="0" bIns="0" rtlCol="0" anchor="t">
              <a:spAutoFit/>
            </a:bodyPr>
            <a:lstStyle/>
            <a:p>
              <a:pPr marL="0" marR="0" lvl="0" indent="0" algn="l"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Not easily expressed in monetary values, but still valuable. </a:t>
              </a:r>
            </a:p>
            <a:p>
              <a:pPr marL="0" marR="0" lvl="0" indent="0" algn="l"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Examples:</a:t>
              </a:r>
            </a:p>
            <a:p>
              <a:pPr marL="285750" marR="0" lvl="0" indent="-285750" algn="l" defTabSz="914400" rtl="0" eaLnBrk="1" fontAlgn="auto" latinLnBrk="0" hangingPunct="1">
                <a:lnSpc>
                  <a:spcPts val="2520"/>
                </a:lnSpc>
                <a:spcBef>
                  <a:spcPct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Better employee comfort (thermal, ventilation)</a:t>
              </a:r>
            </a:p>
            <a:p>
              <a:pPr marL="285750" marR="0" lvl="0" indent="-285750" algn="l" defTabSz="914400" rtl="0" eaLnBrk="1" fontAlgn="auto" latinLnBrk="0" hangingPunct="1">
                <a:lnSpc>
                  <a:spcPts val="2520"/>
                </a:lnSpc>
                <a:spcBef>
                  <a:spcPct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Safer workplace and reduced hazards</a:t>
              </a:r>
            </a:p>
            <a:p>
              <a:pPr marL="0" marR="0" lvl="0" indent="0" algn="l" defTabSz="914400" rtl="0" eaLnBrk="1" fontAlgn="auto" latinLnBrk="0" hangingPunct="1">
                <a:lnSpc>
                  <a:spcPts val="252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p:txBody>
        </p:sp>
        <p:sp>
          <p:nvSpPr>
            <p:cNvPr id="34" name="TextBox 38">
              <a:extLst>
                <a:ext uri="{FF2B5EF4-FFF2-40B4-BE49-F238E27FC236}">
                  <a16:creationId xmlns:a16="http://schemas.microsoft.com/office/drawing/2014/main" id="{056F25C5-7C96-2739-5F03-DC1D2FB332ED}"/>
                </a:ext>
              </a:extLst>
            </p:cNvPr>
            <p:cNvSpPr txBox="1"/>
            <p:nvPr/>
          </p:nvSpPr>
          <p:spPr>
            <a:xfrm>
              <a:off x="1056767" y="6632402"/>
              <a:ext cx="2707686" cy="444674"/>
            </a:xfrm>
            <a:prstGeom prst="rect">
              <a:avLst/>
            </a:prstGeom>
          </p:spPr>
          <p:txBody>
            <a:bodyPr wrap="square" lIns="0" tIns="0" rIns="0" bIns="0" rtlCol="0" anchor="t">
              <a:spAutoFit/>
            </a:bodyPr>
            <a:lstStyle/>
            <a:p>
              <a:pPr marL="0" marR="0" lvl="0" indent="0" algn="l" defTabSz="914400" rtl="0" eaLnBrk="1" fontAlgn="auto" latinLnBrk="0" hangingPunct="1">
                <a:lnSpc>
                  <a:spcPts val="3790"/>
                </a:lnSpc>
                <a:spcBef>
                  <a:spcPct val="0"/>
                </a:spcBef>
                <a:spcAft>
                  <a:spcPts val="0"/>
                </a:spcAft>
                <a:buClrTx/>
                <a:buSzTx/>
                <a:buFontTx/>
                <a:buNone/>
                <a:tabLst/>
                <a:defRPr/>
              </a:pPr>
              <a:r>
                <a:rPr kumimoji="0" lang="en-US" sz="2500" b="1" i="0" u="none" strike="noStrike" kern="1200" cap="none" spc="0" normalizeH="0" baseline="0" noProof="0">
                  <a:ln>
                    <a:noFill/>
                  </a:ln>
                  <a:solidFill>
                    <a:srgbClr val="0081C6"/>
                  </a:solidFill>
                  <a:effectLst/>
                  <a:uLnTx/>
                  <a:uFillTx/>
                  <a:latin typeface="Montserrat Bold"/>
                  <a:ea typeface="Montserrat Bold"/>
                  <a:cs typeface="Montserrat Bold"/>
                  <a:sym typeface="Montserrat Bold"/>
                </a:rPr>
                <a:t>Non-Quantified</a:t>
              </a:r>
            </a:p>
          </p:txBody>
        </p:sp>
        <p:sp>
          <p:nvSpPr>
            <p:cNvPr id="35" name="TextBox 28">
              <a:extLst>
                <a:ext uri="{FF2B5EF4-FFF2-40B4-BE49-F238E27FC236}">
                  <a16:creationId xmlns:a16="http://schemas.microsoft.com/office/drawing/2014/main" id="{1D473FBC-FA17-6ABF-F083-A7E74031DD13}"/>
                </a:ext>
              </a:extLst>
            </p:cNvPr>
            <p:cNvSpPr txBox="1"/>
            <p:nvPr/>
          </p:nvSpPr>
          <p:spPr>
            <a:xfrm>
              <a:off x="938797" y="2960337"/>
              <a:ext cx="4449650" cy="4029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NEBs (Non Energy Benefits)</a:t>
              </a:r>
            </a:p>
          </p:txBody>
        </p:sp>
        <p:cxnSp>
          <p:nvCxnSpPr>
            <p:cNvPr id="39" name="Straight Connector 38">
              <a:extLst>
                <a:ext uri="{FF2B5EF4-FFF2-40B4-BE49-F238E27FC236}">
                  <a16:creationId xmlns:a16="http://schemas.microsoft.com/office/drawing/2014/main" id="{CBF1138E-0501-B8D8-1118-AD452599538E}"/>
                </a:ext>
              </a:extLst>
            </p:cNvPr>
            <p:cNvCxnSpPr/>
            <p:nvPr/>
          </p:nvCxnSpPr>
          <p:spPr>
            <a:xfrm>
              <a:off x="1106378" y="6366096"/>
              <a:ext cx="45365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0B48D65E-7A6F-61CE-71D6-0B4F65E24CD7}"/>
              </a:ext>
            </a:extLst>
          </p:cNvPr>
          <p:cNvGrpSpPr/>
          <p:nvPr/>
        </p:nvGrpSpPr>
        <p:grpSpPr>
          <a:xfrm>
            <a:off x="5995674" y="2735136"/>
            <a:ext cx="10487186" cy="4913669"/>
            <a:chOff x="5485876" y="2767866"/>
            <a:chExt cx="10487186" cy="4913669"/>
          </a:xfrm>
        </p:grpSpPr>
        <p:grpSp>
          <p:nvGrpSpPr>
            <p:cNvPr id="63" name="Group 62">
              <a:extLst>
                <a:ext uri="{FF2B5EF4-FFF2-40B4-BE49-F238E27FC236}">
                  <a16:creationId xmlns:a16="http://schemas.microsoft.com/office/drawing/2014/main" id="{8F55F192-3E94-612B-1DCD-C95DADA99F2E}"/>
                </a:ext>
              </a:extLst>
            </p:cNvPr>
            <p:cNvGrpSpPr/>
            <p:nvPr/>
          </p:nvGrpSpPr>
          <p:grpSpPr>
            <a:xfrm>
              <a:off x="5485876" y="2767866"/>
              <a:ext cx="10487186" cy="4499389"/>
              <a:chOff x="6995771" y="2799768"/>
              <a:chExt cx="10487186" cy="4499389"/>
            </a:xfrm>
          </p:grpSpPr>
          <p:pic>
            <p:nvPicPr>
              <p:cNvPr id="53" name="Picture 52">
                <a:extLst>
                  <a:ext uri="{FF2B5EF4-FFF2-40B4-BE49-F238E27FC236}">
                    <a16:creationId xmlns:a16="http://schemas.microsoft.com/office/drawing/2014/main" id="{7CDC2866-37DA-6F82-A51C-98B42BC777CD}"/>
                  </a:ext>
                </a:extLst>
              </p:cNvPr>
              <p:cNvPicPr>
                <a:picLocks noChangeAspect="1"/>
              </p:cNvPicPr>
              <p:nvPr/>
            </p:nvPicPr>
            <p:blipFill>
              <a:blip r:embed="rId8"/>
              <a:srcRect l="10151" t="3221" b="16916"/>
              <a:stretch/>
            </p:blipFill>
            <p:spPr>
              <a:xfrm>
                <a:off x="8445324" y="2799768"/>
                <a:ext cx="9037633" cy="4499389"/>
              </a:xfrm>
              <a:prstGeom prst="rect">
                <a:avLst/>
              </a:prstGeom>
            </p:spPr>
          </p:pic>
          <p:sp>
            <p:nvSpPr>
              <p:cNvPr id="56" name="TextBox 35">
                <a:extLst>
                  <a:ext uri="{FF2B5EF4-FFF2-40B4-BE49-F238E27FC236}">
                    <a16:creationId xmlns:a16="http://schemas.microsoft.com/office/drawing/2014/main" id="{F84E10F0-EA92-C084-9309-478689EB584C}"/>
                  </a:ext>
                </a:extLst>
              </p:cNvPr>
              <p:cNvSpPr txBox="1"/>
              <p:nvPr/>
            </p:nvSpPr>
            <p:spPr>
              <a:xfrm>
                <a:off x="7075207" y="2987986"/>
                <a:ext cx="1489387"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Renewable energies</a:t>
                </a:r>
              </a:p>
            </p:txBody>
          </p:sp>
          <p:sp>
            <p:nvSpPr>
              <p:cNvPr id="57" name="TextBox 35">
                <a:extLst>
                  <a:ext uri="{FF2B5EF4-FFF2-40B4-BE49-F238E27FC236}">
                    <a16:creationId xmlns:a16="http://schemas.microsoft.com/office/drawing/2014/main" id="{E04CFD53-9E89-A5AD-13DE-58318FEDD424}"/>
                  </a:ext>
                </a:extLst>
              </p:cNvPr>
              <p:cNvSpPr txBox="1"/>
              <p:nvPr/>
            </p:nvSpPr>
            <p:spPr>
              <a:xfrm>
                <a:off x="7073977" y="3615048"/>
                <a:ext cx="1489387"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Energy management</a:t>
                </a:r>
              </a:p>
            </p:txBody>
          </p:sp>
          <p:sp>
            <p:nvSpPr>
              <p:cNvPr id="58" name="TextBox 35">
                <a:extLst>
                  <a:ext uri="{FF2B5EF4-FFF2-40B4-BE49-F238E27FC236}">
                    <a16:creationId xmlns:a16="http://schemas.microsoft.com/office/drawing/2014/main" id="{C4D9731A-8731-153A-087E-A29EEB603386}"/>
                  </a:ext>
                </a:extLst>
              </p:cNvPr>
              <p:cNvSpPr txBox="1"/>
              <p:nvPr/>
            </p:nvSpPr>
            <p:spPr>
              <a:xfrm>
                <a:off x="7073978" y="4317558"/>
                <a:ext cx="1489387"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Raising staff awareness</a:t>
                </a:r>
              </a:p>
            </p:txBody>
          </p:sp>
          <p:sp>
            <p:nvSpPr>
              <p:cNvPr id="59" name="TextBox 35">
                <a:extLst>
                  <a:ext uri="{FF2B5EF4-FFF2-40B4-BE49-F238E27FC236}">
                    <a16:creationId xmlns:a16="http://schemas.microsoft.com/office/drawing/2014/main" id="{170F0F26-673E-672F-D339-5A1FD88A001F}"/>
                  </a:ext>
                </a:extLst>
              </p:cNvPr>
              <p:cNvSpPr txBox="1"/>
              <p:nvPr/>
            </p:nvSpPr>
            <p:spPr>
              <a:xfrm>
                <a:off x="7073978" y="4907755"/>
                <a:ext cx="1489387" cy="278474"/>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Pumps</a:t>
                </a:r>
              </a:p>
            </p:txBody>
          </p:sp>
          <p:sp>
            <p:nvSpPr>
              <p:cNvPr id="60" name="TextBox 35">
                <a:extLst>
                  <a:ext uri="{FF2B5EF4-FFF2-40B4-BE49-F238E27FC236}">
                    <a16:creationId xmlns:a16="http://schemas.microsoft.com/office/drawing/2014/main" id="{96AB1184-ADA9-84E4-D6B5-35FA417C7477}"/>
                  </a:ext>
                </a:extLst>
              </p:cNvPr>
              <p:cNvSpPr txBox="1"/>
              <p:nvPr/>
            </p:nvSpPr>
            <p:spPr>
              <a:xfrm>
                <a:off x="7073978" y="5520092"/>
                <a:ext cx="1489387" cy="278474"/>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Ventilation</a:t>
                </a:r>
              </a:p>
            </p:txBody>
          </p:sp>
          <p:sp>
            <p:nvSpPr>
              <p:cNvPr id="61" name="TextBox 35">
                <a:extLst>
                  <a:ext uri="{FF2B5EF4-FFF2-40B4-BE49-F238E27FC236}">
                    <a16:creationId xmlns:a16="http://schemas.microsoft.com/office/drawing/2014/main" id="{0A5141A1-24EE-48AC-CEF1-653BA7E1F877}"/>
                  </a:ext>
                </a:extLst>
              </p:cNvPr>
              <p:cNvSpPr txBox="1"/>
              <p:nvPr/>
            </p:nvSpPr>
            <p:spPr>
              <a:xfrm>
                <a:off x="6995771" y="6186587"/>
                <a:ext cx="1489387"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Façade thermal insulation</a:t>
                </a:r>
              </a:p>
            </p:txBody>
          </p:sp>
          <p:sp>
            <p:nvSpPr>
              <p:cNvPr id="62" name="TextBox 35">
                <a:extLst>
                  <a:ext uri="{FF2B5EF4-FFF2-40B4-BE49-F238E27FC236}">
                    <a16:creationId xmlns:a16="http://schemas.microsoft.com/office/drawing/2014/main" id="{531C2E3E-B625-49EC-002E-666A9CA1E5BE}"/>
                  </a:ext>
                </a:extLst>
              </p:cNvPr>
              <p:cNvSpPr txBox="1"/>
              <p:nvPr/>
            </p:nvSpPr>
            <p:spPr>
              <a:xfrm>
                <a:off x="7014958" y="6836715"/>
                <a:ext cx="1489387" cy="278474"/>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Compressed air</a:t>
                </a:r>
              </a:p>
            </p:txBody>
          </p:sp>
        </p:grpSp>
        <p:sp>
          <p:nvSpPr>
            <p:cNvPr id="65" name="Oval 64">
              <a:extLst>
                <a:ext uri="{FF2B5EF4-FFF2-40B4-BE49-F238E27FC236}">
                  <a16:creationId xmlns:a16="http://schemas.microsoft.com/office/drawing/2014/main" id="{E746278D-2A49-019A-C2A2-2CE512347BFF}"/>
                </a:ext>
              </a:extLst>
            </p:cNvPr>
            <p:cNvSpPr/>
            <p:nvPr/>
          </p:nvSpPr>
          <p:spPr>
            <a:xfrm>
              <a:off x="7095246"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1</a:t>
              </a:r>
            </a:p>
          </p:txBody>
        </p:sp>
        <p:sp>
          <p:nvSpPr>
            <p:cNvPr id="66" name="Oval 65">
              <a:extLst>
                <a:ext uri="{FF2B5EF4-FFF2-40B4-BE49-F238E27FC236}">
                  <a16:creationId xmlns:a16="http://schemas.microsoft.com/office/drawing/2014/main" id="{F0041350-E674-E261-E5A5-90A3DF3578BC}"/>
                </a:ext>
              </a:extLst>
            </p:cNvPr>
            <p:cNvSpPr/>
            <p:nvPr/>
          </p:nvSpPr>
          <p:spPr>
            <a:xfrm>
              <a:off x="7866334"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2</a:t>
              </a:r>
            </a:p>
          </p:txBody>
        </p:sp>
        <p:sp>
          <p:nvSpPr>
            <p:cNvPr id="67" name="Oval 66">
              <a:extLst>
                <a:ext uri="{FF2B5EF4-FFF2-40B4-BE49-F238E27FC236}">
                  <a16:creationId xmlns:a16="http://schemas.microsoft.com/office/drawing/2014/main" id="{F5C3FB82-AAE3-EC9B-4B01-C374251194DF}"/>
                </a:ext>
              </a:extLst>
            </p:cNvPr>
            <p:cNvSpPr/>
            <p:nvPr/>
          </p:nvSpPr>
          <p:spPr>
            <a:xfrm>
              <a:off x="8479140"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3</a:t>
              </a:r>
            </a:p>
          </p:txBody>
        </p:sp>
        <p:sp>
          <p:nvSpPr>
            <p:cNvPr id="68" name="Oval 67">
              <a:extLst>
                <a:ext uri="{FF2B5EF4-FFF2-40B4-BE49-F238E27FC236}">
                  <a16:creationId xmlns:a16="http://schemas.microsoft.com/office/drawing/2014/main" id="{D22B1B44-DC89-7BB6-A961-8F5E319BC17C}"/>
                </a:ext>
              </a:extLst>
            </p:cNvPr>
            <p:cNvSpPr/>
            <p:nvPr/>
          </p:nvSpPr>
          <p:spPr>
            <a:xfrm>
              <a:off x="9061555"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4</a:t>
              </a:r>
            </a:p>
          </p:txBody>
        </p:sp>
        <p:sp>
          <p:nvSpPr>
            <p:cNvPr id="71" name="Oval 70">
              <a:extLst>
                <a:ext uri="{FF2B5EF4-FFF2-40B4-BE49-F238E27FC236}">
                  <a16:creationId xmlns:a16="http://schemas.microsoft.com/office/drawing/2014/main" id="{24DBD747-1F15-E351-A0DE-A83018B932AC}"/>
                </a:ext>
              </a:extLst>
            </p:cNvPr>
            <p:cNvSpPr/>
            <p:nvPr/>
          </p:nvSpPr>
          <p:spPr>
            <a:xfrm>
              <a:off x="9684338"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5</a:t>
              </a:r>
            </a:p>
          </p:txBody>
        </p:sp>
        <p:sp>
          <p:nvSpPr>
            <p:cNvPr id="72" name="Oval 71">
              <a:extLst>
                <a:ext uri="{FF2B5EF4-FFF2-40B4-BE49-F238E27FC236}">
                  <a16:creationId xmlns:a16="http://schemas.microsoft.com/office/drawing/2014/main" id="{0E25F4F0-CE9B-E0C4-8F14-C116CCABEADA}"/>
                </a:ext>
              </a:extLst>
            </p:cNvPr>
            <p:cNvSpPr/>
            <p:nvPr/>
          </p:nvSpPr>
          <p:spPr>
            <a:xfrm>
              <a:off x="10313122"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6</a:t>
              </a:r>
            </a:p>
          </p:txBody>
        </p:sp>
        <p:sp>
          <p:nvSpPr>
            <p:cNvPr id="73" name="Oval 72">
              <a:extLst>
                <a:ext uri="{FF2B5EF4-FFF2-40B4-BE49-F238E27FC236}">
                  <a16:creationId xmlns:a16="http://schemas.microsoft.com/office/drawing/2014/main" id="{110312DB-4359-F52B-C849-5E0C164AEEC0}"/>
                </a:ext>
              </a:extLst>
            </p:cNvPr>
            <p:cNvSpPr/>
            <p:nvPr/>
          </p:nvSpPr>
          <p:spPr>
            <a:xfrm>
              <a:off x="10976736"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7</a:t>
              </a:r>
            </a:p>
          </p:txBody>
        </p:sp>
        <p:sp>
          <p:nvSpPr>
            <p:cNvPr id="74" name="Oval 73">
              <a:extLst>
                <a:ext uri="{FF2B5EF4-FFF2-40B4-BE49-F238E27FC236}">
                  <a16:creationId xmlns:a16="http://schemas.microsoft.com/office/drawing/2014/main" id="{09BD18A1-8C65-26CE-6798-AEB7BDFA3A9B}"/>
                </a:ext>
              </a:extLst>
            </p:cNvPr>
            <p:cNvSpPr/>
            <p:nvPr/>
          </p:nvSpPr>
          <p:spPr>
            <a:xfrm>
              <a:off x="11611800" y="7393503"/>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8</a:t>
              </a:r>
            </a:p>
          </p:txBody>
        </p:sp>
        <p:sp>
          <p:nvSpPr>
            <p:cNvPr id="75" name="Oval 74">
              <a:extLst>
                <a:ext uri="{FF2B5EF4-FFF2-40B4-BE49-F238E27FC236}">
                  <a16:creationId xmlns:a16="http://schemas.microsoft.com/office/drawing/2014/main" id="{EA1E900E-B2C3-13B1-B0F3-3A78DCC3D7E1}"/>
                </a:ext>
              </a:extLst>
            </p:cNvPr>
            <p:cNvSpPr/>
            <p:nvPr/>
          </p:nvSpPr>
          <p:spPr>
            <a:xfrm>
              <a:off x="12261072" y="7391426"/>
              <a:ext cx="316563"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9</a:t>
              </a:r>
            </a:p>
          </p:txBody>
        </p:sp>
        <p:sp>
          <p:nvSpPr>
            <p:cNvPr id="76" name="Oval 75">
              <a:extLst>
                <a:ext uri="{FF2B5EF4-FFF2-40B4-BE49-F238E27FC236}">
                  <a16:creationId xmlns:a16="http://schemas.microsoft.com/office/drawing/2014/main" id="{0CF282FE-0EFD-22CC-BC06-04188E4FA06D}"/>
                </a:ext>
              </a:extLst>
            </p:cNvPr>
            <p:cNvSpPr/>
            <p:nvPr/>
          </p:nvSpPr>
          <p:spPr>
            <a:xfrm>
              <a:off x="12785124" y="7387384"/>
              <a:ext cx="610492"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10</a:t>
              </a:r>
            </a:p>
          </p:txBody>
        </p:sp>
        <p:sp>
          <p:nvSpPr>
            <p:cNvPr id="77" name="Oval 76">
              <a:extLst>
                <a:ext uri="{FF2B5EF4-FFF2-40B4-BE49-F238E27FC236}">
                  <a16:creationId xmlns:a16="http://schemas.microsoft.com/office/drawing/2014/main" id="{4913FAB6-439C-9B73-AA68-DF98376784DC}"/>
                </a:ext>
              </a:extLst>
            </p:cNvPr>
            <p:cNvSpPr/>
            <p:nvPr/>
          </p:nvSpPr>
          <p:spPr>
            <a:xfrm>
              <a:off x="13429804" y="7387384"/>
              <a:ext cx="610492"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11</a:t>
              </a:r>
            </a:p>
          </p:txBody>
        </p:sp>
        <p:sp>
          <p:nvSpPr>
            <p:cNvPr id="78" name="Oval 77">
              <a:extLst>
                <a:ext uri="{FF2B5EF4-FFF2-40B4-BE49-F238E27FC236}">
                  <a16:creationId xmlns:a16="http://schemas.microsoft.com/office/drawing/2014/main" id="{11899AEC-C321-7F32-E5FC-C4D4CE37D378}"/>
                </a:ext>
              </a:extLst>
            </p:cNvPr>
            <p:cNvSpPr/>
            <p:nvPr/>
          </p:nvSpPr>
          <p:spPr>
            <a:xfrm>
              <a:off x="14036691" y="7387384"/>
              <a:ext cx="610492"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12</a:t>
              </a:r>
            </a:p>
          </p:txBody>
        </p:sp>
        <p:sp>
          <p:nvSpPr>
            <p:cNvPr id="79" name="Oval 78">
              <a:extLst>
                <a:ext uri="{FF2B5EF4-FFF2-40B4-BE49-F238E27FC236}">
                  <a16:creationId xmlns:a16="http://schemas.microsoft.com/office/drawing/2014/main" id="{D3FE6F52-8401-6AAD-2231-70C1A08849B1}"/>
                </a:ext>
              </a:extLst>
            </p:cNvPr>
            <p:cNvSpPr/>
            <p:nvPr/>
          </p:nvSpPr>
          <p:spPr>
            <a:xfrm>
              <a:off x="14685414" y="7387384"/>
              <a:ext cx="610492"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13</a:t>
              </a:r>
            </a:p>
          </p:txBody>
        </p:sp>
        <p:sp>
          <p:nvSpPr>
            <p:cNvPr id="80" name="Oval 79">
              <a:extLst>
                <a:ext uri="{FF2B5EF4-FFF2-40B4-BE49-F238E27FC236}">
                  <a16:creationId xmlns:a16="http://schemas.microsoft.com/office/drawing/2014/main" id="{35643386-4B2D-CF1A-0DB7-6B2A44FF69D9}"/>
                </a:ext>
              </a:extLst>
            </p:cNvPr>
            <p:cNvSpPr/>
            <p:nvPr/>
          </p:nvSpPr>
          <p:spPr>
            <a:xfrm>
              <a:off x="15310729" y="7387384"/>
              <a:ext cx="610492" cy="28803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14</a:t>
              </a:r>
            </a:p>
          </p:txBody>
        </p:sp>
      </p:grpSp>
      <p:sp>
        <p:nvSpPr>
          <p:cNvPr id="88" name="TextBox 35">
            <a:extLst>
              <a:ext uri="{FF2B5EF4-FFF2-40B4-BE49-F238E27FC236}">
                <a16:creationId xmlns:a16="http://schemas.microsoft.com/office/drawing/2014/main" id="{5B45EBCC-34DC-539F-F895-3300111B0236}"/>
              </a:ext>
            </a:extLst>
          </p:cNvPr>
          <p:cNvSpPr txBox="1"/>
          <p:nvPr/>
        </p:nvSpPr>
        <p:spPr>
          <a:xfrm>
            <a:off x="7217876" y="7847010"/>
            <a:ext cx="4746167" cy="1508105"/>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Emission reduction</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Reduced emissions (dust, CO2, Chemical agents, etc.)</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Improvement of competitiveness</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Increased real estate value</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Reduction of emission or disposal fees</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Energy security</a:t>
            </a:r>
          </a:p>
        </p:txBody>
      </p:sp>
      <p:sp>
        <p:nvSpPr>
          <p:cNvPr id="90" name="TextBox 35">
            <a:extLst>
              <a:ext uri="{FF2B5EF4-FFF2-40B4-BE49-F238E27FC236}">
                <a16:creationId xmlns:a16="http://schemas.microsoft.com/office/drawing/2014/main" id="{0F932A3E-BDE6-B7AC-A4F1-1D03ED524644}"/>
              </a:ext>
            </a:extLst>
          </p:cNvPr>
          <p:cNvSpPr txBox="1"/>
          <p:nvPr/>
        </p:nvSpPr>
        <p:spPr>
          <a:xfrm>
            <a:off x="12124607" y="7872176"/>
            <a:ext cx="4746167" cy="150810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7.   Reduced use of non-renewable resources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8.   Employee satisfaction</a:t>
            </a:r>
          </a:p>
          <a:p>
            <a:pPr marL="342900" marR="0" lvl="0" indent="-342900" algn="l" defTabSz="914400" rtl="0" eaLnBrk="1" fontAlgn="auto" latinLnBrk="0" hangingPunct="1">
              <a:lnSpc>
                <a:spcPct val="100000"/>
              </a:lnSpc>
              <a:spcBef>
                <a:spcPct val="0"/>
              </a:spcBef>
              <a:spcAft>
                <a:spcPts val="0"/>
              </a:spcAft>
              <a:buClrTx/>
              <a:buSzTx/>
              <a:buFontTx/>
              <a:buAutoNum type="arabicPeriod" startAt="9"/>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Improved air quality</a:t>
            </a:r>
          </a:p>
          <a:p>
            <a:pPr marL="342900" marR="0" lvl="0" indent="-342900" algn="l" defTabSz="914400" rtl="0" eaLnBrk="1" fontAlgn="auto" latinLnBrk="0" hangingPunct="1">
              <a:lnSpc>
                <a:spcPct val="100000"/>
              </a:lnSpc>
              <a:spcBef>
                <a:spcPct val="0"/>
              </a:spcBef>
              <a:spcAft>
                <a:spcPts val="0"/>
              </a:spcAft>
              <a:buClrTx/>
              <a:buSzTx/>
              <a:buFontTx/>
              <a:buAutoNum type="arabicPeriod" startAt="9"/>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Increased corporate image</a:t>
            </a:r>
          </a:p>
          <a:p>
            <a:pPr marL="342900" marR="0" lvl="0" indent="-342900" algn="l" defTabSz="914400" rtl="0" eaLnBrk="1" fontAlgn="auto" latinLnBrk="0" hangingPunct="1">
              <a:lnSpc>
                <a:spcPct val="100000"/>
              </a:lnSpc>
              <a:spcBef>
                <a:spcPct val="0"/>
              </a:spcBef>
              <a:spcAft>
                <a:spcPts val="0"/>
              </a:spcAft>
              <a:buClrTx/>
              <a:buSzTx/>
              <a:buFontTx/>
              <a:buAutoNum type="arabicPeriod" startAt="9"/>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Increased productivity</a:t>
            </a:r>
          </a:p>
          <a:p>
            <a:pPr marL="342900" marR="0" lvl="0" indent="-342900" algn="l" defTabSz="914400" rtl="0" eaLnBrk="1" fontAlgn="auto" latinLnBrk="0" hangingPunct="1">
              <a:lnSpc>
                <a:spcPct val="100000"/>
              </a:lnSpc>
              <a:spcBef>
                <a:spcPct val="0"/>
              </a:spcBef>
              <a:spcAft>
                <a:spcPts val="0"/>
              </a:spcAft>
              <a:buClrTx/>
              <a:buSzTx/>
              <a:buFontTx/>
              <a:buAutoNum type="arabicPeriod" startAt="9"/>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Reduction of costs</a:t>
            </a:r>
          </a:p>
          <a:p>
            <a:pPr marL="342900" marR="0" lvl="0" indent="-342900" algn="l" defTabSz="914400" rtl="0" eaLnBrk="1" fontAlgn="auto" latinLnBrk="0" hangingPunct="1">
              <a:lnSpc>
                <a:spcPct val="100000"/>
              </a:lnSpc>
              <a:spcBef>
                <a:spcPct val="0"/>
              </a:spcBef>
              <a:spcAft>
                <a:spcPts val="0"/>
              </a:spcAft>
              <a:buClrTx/>
              <a:buSzTx/>
              <a:buFontTx/>
              <a:buAutoNum type="arabicPeriod" startAt="9"/>
              <a:tabLst/>
              <a:defRPr/>
            </a:pPr>
            <a:r>
              <a:rPr kumimoji="0" lang="en-US" sz="14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Reduction of operating costs</a:t>
            </a:r>
          </a:p>
        </p:txBody>
      </p:sp>
      <p:sp>
        <p:nvSpPr>
          <p:cNvPr id="91" name="TextBox 28">
            <a:extLst>
              <a:ext uri="{FF2B5EF4-FFF2-40B4-BE49-F238E27FC236}">
                <a16:creationId xmlns:a16="http://schemas.microsoft.com/office/drawing/2014/main" id="{FDABA948-F362-6595-7815-E1159436BC85}"/>
              </a:ext>
            </a:extLst>
          </p:cNvPr>
          <p:cNvSpPr txBox="1"/>
          <p:nvPr/>
        </p:nvSpPr>
        <p:spPr>
          <a:xfrm>
            <a:off x="739031" y="9676497"/>
            <a:ext cx="16863720" cy="390363"/>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0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Note: NEBs of the EEMs were identified using Tool 1 (Identification of NEBs) from the KNOWnNEBs project</a:t>
            </a:r>
          </a:p>
        </p:txBody>
      </p:sp>
    </p:spTree>
    <p:extLst>
      <p:ext uri="{BB962C8B-B14F-4D97-AF65-F5344CB8AC3E}">
        <p14:creationId xmlns:p14="http://schemas.microsoft.com/office/powerpoint/2010/main" val="1559632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A96A3A19-826A-52CF-CD58-C2AAF5362B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F02CF9-76DA-6CC5-912A-6C15AEDCBA5E}"/>
              </a:ext>
            </a:extLst>
          </p:cNvPr>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94741724-831E-9C33-2115-93E8897E3513}"/>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9EED73EB-1FFF-8746-54AB-B75B9237B584}"/>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a:extLst>
              <a:ext uri="{FF2B5EF4-FFF2-40B4-BE49-F238E27FC236}">
                <a16:creationId xmlns:a16="http://schemas.microsoft.com/office/drawing/2014/main" id="{A1B72E8E-5CA3-90C2-F5CD-EE36EE13292F}"/>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E41C31A0-4248-CDDC-64C9-7696BDF1B969}"/>
              </a:ext>
            </a:extLst>
          </p:cNvPr>
          <p:cNvGrpSpPr/>
          <p:nvPr/>
        </p:nvGrpSpPr>
        <p:grpSpPr>
          <a:xfrm>
            <a:off x="-812714" y="-209951"/>
            <a:ext cx="8612688" cy="2393535"/>
            <a:chOff x="0" y="0"/>
            <a:chExt cx="2565973" cy="713105"/>
          </a:xfrm>
        </p:grpSpPr>
        <p:sp>
          <p:nvSpPr>
            <p:cNvPr id="7" name="Freeform 7">
              <a:extLst>
                <a:ext uri="{FF2B5EF4-FFF2-40B4-BE49-F238E27FC236}">
                  <a16:creationId xmlns:a16="http://schemas.microsoft.com/office/drawing/2014/main" id="{1C2BCCEC-7FCD-8760-DDCC-3DF92869EF94}"/>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25EFC1F6-69B2-FC62-C94A-9F1DCDEA72CE}"/>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8C49B35C-E538-460C-B04F-556345355586}"/>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E16C61DD-6FBE-8C7B-86A1-0BF74A1D795D}"/>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03D72F16-A30C-7C1F-453E-4AF4B44BE3CB}"/>
              </a:ext>
            </a:extLst>
          </p:cNvPr>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a:extLst>
              <a:ext uri="{FF2B5EF4-FFF2-40B4-BE49-F238E27FC236}">
                <a16:creationId xmlns:a16="http://schemas.microsoft.com/office/drawing/2014/main" id="{494BFD62-9A6A-BD62-0523-133340ED4F91}"/>
              </a:ext>
            </a:extLst>
          </p:cNvPr>
          <p:cNvSpPr txBox="1"/>
          <p:nvPr/>
        </p:nvSpPr>
        <p:spPr>
          <a:xfrm>
            <a:off x="10146298" y="3886822"/>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a:extLst>
              <a:ext uri="{FF2B5EF4-FFF2-40B4-BE49-F238E27FC236}">
                <a16:creationId xmlns:a16="http://schemas.microsoft.com/office/drawing/2014/main" id="{3028810D-50CE-0C67-3D8F-0A245CFE4E91}"/>
              </a:ext>
            </a:extLst>
          </p:cNvPr>
          <p:cNvSpPr txBox="1"/>
          <p:nvPr/>
        </p:nvSpPr>
        <p:spPr>
          <a:xfrm>
            <a:off x="10146298" y="5774090"/>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a:extLst>
              <a:ext uri="{FF2B5EF4-FFF2-40B4-BE49-F238E27FC236}">
                <a16:creationId xmlns:a16="http://schemas.microsoft.com/office/drawing/2014/main" id="{84B8A550-3313-D0BA-7270-037A81687431}"/>
              </a:ext>
            </a:extLst>
          </p:cNvPr>
          <p:cNvSpPr txBox="1"/>
          <p:nvPr/>
        </p:nvSpPr>
        <p:spPr>
          <a:xfrm>
            <a:off x="10749737" y="8702512"/>
            <a:ext cx="6514811" cy="1050288"/>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rPr>
              <a:t>EE4SMEs Implementation </a:t>
            </a:r>
            <a:r>
              <a:rPr lang="en-US" sz="3000" b="1">
                <a:solidFill>
                  <a:srgbClr val="FFFFFF"/>
                </a:solidFill>
                <a:latin typeface="Poppins Bold"/>
                <a:ea typeface="Poppins Bold"/>
                <a:cs typeface="Poppins Bold"/>
                <a:sym typeface="Poppins Bold"/>
              </a:rPr>
              <a:t>R</a:t>
            </a:r>
            <a:r>
              <a:rPr kumimoji="0" lang="en-US" sz="3000" b="1" i="0" u="none" strike="noStrike" kern="1200" cap="none" spc="0" normalizeH="0" baseline="0" noProof="0" err="1">
                <a:ln>
                  <a:noFill/>
                </a:ln>
                <a:solidFill>
                  <a:srgbClr val="FFFFFF"/>
                </a:solidFill>
                <a:effectLst/>
                <a:uLnTx/>
                <a:uFillTx/>
                <a:latin typeface="Poppins Bold"/>
                <a:ea typeface="Poppins Bold"/>
                <a:cs typeface="Poppins Bold"/>
                <a:sym typeface="Poppins Bold"/>
              </a:rPr>
              <a:t>eport</a:t>
            </a:r>
            <a:endPar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endParaRPr>
          </a:p>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rPr>
              <a:t>www.ee4sme.com</a:t>
            </a:r>
          </a:p>
        </p:txBody>
      </p:sp>
    </p:spTree>
    <p:extLst>
      <p:ext uri="{BB962C8B-B14F-4D97-AF65-F5344CB8AC3E}">
        <p14:creationId xmlns:p14="http://schemas.microsoft.com/office/powerpoint/2010/main" val="213253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016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grpSp>
        <p:nvGrpSpPr>
          <p:cNvPr id="16" name="Group 16"/>
          <p:cNvGrpSpPr/>
          <p:nvPr/>
        </p:nvGrpSpPr>
        <p:grpSpPr>
          <a:xfrm>
            <a:off x="4956920" y="3537632"/>
            <a:ext cx="3956251" cy="6207640"/>
            <a:chOff x="0" y="0"/>
            <a:chExt cx="744688" cy="709219"/>
          </a:xfrm>
        </p:grpSpPr>
        <p:sp>
          <p:nvSpPr>
            <p:cNvPr id="17" name="Freeform 17"/>
            <p:cNvSpPr/>
            <p:nvPr/>
          </p:nvSpPr>
          <p:spPr>
            <a:xfrm>
              <a:off x="0" y="0"/>
              <a:ext cx="744688" cy="709220"/>
            </a:xfrm>
            <a:prstGeom prst="rect">
              <a:avLst/>
            </a:pr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5032426" y="5325542"/>
            <a:ext cx="3720900" cy="3923382"/>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FFFF"/>
                </a:solidFill>
                <a:effectLst/>
                <a:uLnTx/>
                <a:uFillTx/>
                <a:latin typeface="Montserrat"/>
                <a:ea typeface="Montserrat"/>
                <a:cs typeface="Montserrat"/>
                <a:sym typeface="Montserrat"/>
              </a:rPr>
              <a:t>Type of firms </a:t>
            </a:r>
            <a:r>
              <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rPr>
              <a:t>having implemented EEMs (focus on audited and trained ones).</a:t>
            </a:r>
          </a:p>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rPr>
              <a:t>Breakdown by </a:t>
            </a:r>
            <a:r>
              <a:rPr kumimoji="0" lang="en-US" sz="2000" b="1" i="0" u="none" strike="noStrike" kern="1200" cap="none" spc="0" normalizeH="0" baseline="0" noProof="0" dirty="0">
                <a:ln>
                  <a:noFill/>
                </a:ln>
                <a:solidFill>
                  <a:srgbClr val="FFFFFF"/>
                </a:solidFill>
                <a:effectLst/>
                <a:uLnTx/>
                <a:uFillTx/>
                <a:latin typeface="Montserrat"/>
                <a:ea typeface="Montserrat"/>
                <a:cs typeface="Montserrat"/>
                <a:sym typeface="Montserrat"/>
              </a:rPr>
              <a:t>sector</a:t>
            </a:r>
            <a:r>
              <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rPr>
              <a:t>.</a:t>
            </a:r>
          </a:p>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FFFF"/>
                </a:solidFill>
                <a:effectLst/>
                <a:uLnTx/>
                <a:uFillTx/>
                <a:latin typeface="Montserrat"/>
                <a:ea typeface="Montserrat"/>
                <a:cs typeface="Montserrat"/>
                <a:sym typeface="Montserrat"/>
              </a:rPr>
              <a:t>Main types </a:t>
            </a:r>
            <a:r>
              <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rPr>
              <a:t>of EEMs implemented.</a:t>
            </a:r>
          </a:p>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342900" marR="0" lvl="0" indent="-342900" algn="just"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9" name="TextBox 29"/>
          <p:cNvSpPr txBox="1"/>
          <p:nvPr/>
        </p:nvSpPr>
        <p:spPr>
          <a:xfrm>
            <a:off x="5044821" y="3790993"/>
            <a:ext cx="3456884" cy="8200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Closer look at the SMEs that have answered WP8 survey</a:t>
            </a:r>
          </a:p>
        </p:txBody>
      </p:sp>
      <p:sp>
        <p:nvSpPr>
          <p:cNvPr id="31" name="TextBox 12">
            <a:extLst>
              <a:ext uri="{FF2B5EF4-FFF2-40B4-BE49-F238E27FC236}">
                <a16:creationId xmlns:a16="http://schemas.microsoft.com/office/drawing/2014/main" id="{86C1E247-406D-47FF-13FB-039F07E10F6D}"/>
              </a:ext>
            </a:extLst>
          </p:cNvPr>
          <p:cNvSpPr txBox="1"/>
          <p:nvPr/>
        </p:nvSpPr>
        <p:spPr>
          <a:xfrm>
            <a:off x="714375" y="1885091"/>
            <a:ext cx="17358617" cy="1226682"/>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The EE4SMEs WP4 and WP8: both entries to study implemented energy efficiency measures</a:t>
            </a:r>
          </a:p>
        </p:txBody>
      </p:sp>
      <p:grpSp>
        <p:nvGrpSpPr>
          <p:cNvPr id="42" name="Group 41">
            <a:extLst>
              <a:ext uri="{FF2B5EF4-FFF2-40B4-BE49-F238E27FC236}">
                <a16:creationId xmlns:a16="http://schemas.microsoft.com/office/drawing/2014/main" id="{C684929B-983A-B447-9C48-029083F548CA}"/>
              </a:ext>
            </a:extLst>
          </p:cNvPr>
          <p:cNvGrpSpPr/>
          <p:nvPr/>
        </p:nvGrpSpPr>
        <p:grpSpPr>
          <a:xfrm>
            <a:off x="713330" y="3537632"/>
            <a:ext cx="3956251" cy="6207640"/>
            <a:chOff x="713330" y="3537632"/>
            <a:chExt cx="3956251" cy="6207640"/>
          </a:xfrm>
        </p:grpSpPr>
        <p:grpSp>
          <p:nvGrpSpPr>
            <p:cNvPr id="13" name="Group 13"/>
            <p:cNvGrpSpPr/>
            <p:nvPr/>
          </p:nvGrpSpPr>
          <p:grpSpPr>
            <a:xfrm>
              <a:off x="713330" y="3537632"/>
              <a:ext cx="3956251" cy="6207640"/>
              <a:chOff x="0" y="0"/>
              <a:chExt cx="744688" cy="709219"/>
            </a:xfrm>
          </p:grpSpPr>
          <p:sp>
            <p:nvSpPr>
              <p:cNvPr id="14" name="Freeform 14"/>
              <p:cNvSpPr/>
              <p:nvPr/>
            </p:nvSpPr>
            <p:spPr>
              <a:xfrm>
                <a:off x="0" y="0"/>
                <a:ext cx="744688" cy="70922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853792" y="5359524"/>
              <a:ext cx="3607667" cy="3513013"/>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EEMs collected from project partners were studied to identify: </a:t>
              </a:r>
            </a:p>
            <a:p>
              <a:pPr marL="0" marR="0" lvl="0" indent="0" algn="l" defTabSz="914400" rtl="0" eaLnBrk="1" fontAlgn="auto" latinLnBrk="0" hangingPunct="1">
                <a:lnSpc>
                  <a:spcPts val="28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endParaRP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00477A"/>
                  </a:solidFill>
                  <a:effectLst/>
                  <a:uLnTx/>
                  <a:uFillTx/>
                  <a:latin typeface="Montserrat"/>
                  <a:ea typeface="Montserrat"/>
                  <a:cs typeface="Montserrat"/>
                  <a:sym typeface="Montserrat"/>
                </a:rPr>
                <a:t>State</a:t>
              </a: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 of implementation.</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Breakdown of EEMs by </a:t>
              </a:r>
              <a:r>
                <a:rPr kumimoji="0" lang="en-US" sz="2000" b="1" i="0" u="none" strike="noStrike" kern="1200" cap="none" spc="0" normalizeH="0" baseline="0" noProof="0" dirty="0">
                  <a:ln>
                    <a:noFill/>
                  </a:ln>
                  <a:solidFill>
                    <a:srgbClr val="00477A"/>
                  </a:solidFill>
                  <a:effectLst/>
                  <a:uLnTx/>
                  <a:uFillTx/>
                  <a:latin typeface="Montserrat"/>
                  <a:ea typeface="Montserrat"/>
                  <a:cs typeface="Montserrat"/>
                  <a:sym typeface="Montserrat"/>
                </a:rPr>
                <a:t>sector</a:t>
              </a: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Breakdown of EEMs by </a:t>
              </a:r>
              <a:r>
                <a:rPr kumimoji="0" lang="en-US" sz="2000" b="1" i="0" u="none" strike="noStrike" kern="1200" cap="none" spc="0" normalizeH="0" baseline="0" noProof="0" dirty="0">
                  <a:ln>
                    <a:noFill/>
                  </a:ln>
                  <a:solidFill>
                    <a:srgbClr val="00477A"/>
                  </a:solidFill>
                  <a:effectLst/>
                  <a:uLnTx/>
                  <a:uFillTx/>
                  <a:latin typeface="Montserrat"/>
                  <a:ea typeface="Montserrat"/>
                  <a:cs typeface="Montserrat"/>
                  <a:sym typeface="Montserrat"/>
                </a:rPr>
                <a:t>country</a:t>
              </a: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a:t>
              </a:r>
            </a:p>
          </p:txBody>
        </p:sp>
        <p:sp>
          <p:nvSpPr>
            <p:cNvPr id="28" name="TextBox 28"/>
            <p:cNvSpPr txBox="1"/>
            <p:nvPr/>
          </p:nvSpPr>
          <p:spPr>
            <a:xfrm>
              <a:off x="842962" y="3819290"/>
              <a:ext cx="3696985" cy="8200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Key figures of Energy Efficiency Measures (EEMs)</a:t>
              </a:r>
            </a:p>
          </p:txBody>
        </p:sp>
        <p:cxnSp>
          <p:nvCxnSpPr>
            <p:cNvPr id="37" name="Straight Connector 36">
              <a:extLst>
                <a:ext uri="{FF2B5EF4-FFF2-40B4-BE49-F238E27FC236}">
                  <a16:creationId xmlns:a16="http://schemas.microsoft.com/office/drawing/2014/main" id="{8406D9D3-3042-512A-399C-027A5BA30BEB}"/>
                </a:ext>
              </a:extLst>
            </p:cNvPr>
            <p:cNvCxnSpPr>
              <a:cxnSpLocks/>
            </p:cNvCxnSpPr>
            <p:nvPr/>
          </p:nvCxnSpPr>
          <p:spPr>
            <a:xfrm>
              <a:off x="853792" y="4999484"/>
              <a:ext cx="2048265" cy="0"/>
            </a:xfrm>
            <a:prstGeom prst="line">
              <a:avLst/>
            </a:prstGeom>
            <a:ln w="12700">
              <a:solidFill>
                <a:srgbClr val="3A7198"/>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9206943-96EB-A6E6-BE1D-0A55EA96BC01}"/>
              </a:ext>
            </a:extLst>
          </p:cNvPr>
          <p:cNvCxnSpPr>
            <a:cxnSpLocks/>
          </p:cNvCxnSpPr>
          <p:nvPr/>
        </p:nvCxnSpPr>
        <p:spPr>
          <a:xfrm>
            <a:off x="5032426" y="4999484"/>
            <a:ext cx="204826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2A5739D7-F03C-DA81-C68F-2EE1E2E302F3}"/>
              </a:ext>
            </a:extLst>
          </p:cNvPr>
          <p:cNvGrpSpPr/>
          <p:nvPr/>
        </p:nvGrpSpPr>
        <p:grpSpPr>
          <a:xfrm>
            <a:off x="9200510" y="3537632"/>
            <a:ext cx="3956251" cy="6228221"/>
            <a:chOff x="713330" y="3537632"/>
            <a:chExt cx="3956251" cy="6228221"/>
          </a:xfrm>
        </p:grpSpPr>
        <p:grpSp>
          <p:nvGrpSpPr>
            <p:cNvPr id="44" name="Group 13">
              <a:extLst>
                <a:ext uri="{FF2B5EF4-FFF2-40B4-BE49-F238E27FC236}">
                  <a16:creationId xmlns:a16="http://schemas.microsoft.com/office/drawing/2014/main" id="{46A184E8-73E7-77FF-74AA-5C5BF2F3C1AC}"/>
                </a:ext>
              </a:extLst>
            </p:cNvPr>
            <p:cNvGrpSpPr/>
            <p:nvPr/>
          </p:nvGrpSpPr>
          <p:grpSpPr>
            <a:xfrm>
              <a:off x="713330" y="3537632"/>
              <a:ext cx="3956251" cy="6207640"/>
              <a:chOff x="0" y="0"/>
              <a:chExt cx="744688" cy="709219"/>
            </a:xfrm>
          </p:grpSpPr>
          <p:sp>
            <p:nvSpPr>
              <p:cNvPr id="49" name="Freeform 14">
                <a:extLst>
                  <a:ext uri="{FF2B5EF4-FFF2-40B4-BE49-F238E27FC236}">
                    <a16:creationId xmlns:a16="http://schemas.microsoft.com/office/drawing/2014/main" id="{E26A32D1-D149-DF07-F036-0E4DA8E74792}"/>
                  </a:ext>
                </a:extLst>
              </p:cNvPr>
              <p:cNvSpPr/>
              <p:nvPr/>
            </p:nvSpPr>
            <p:spPr>
              <a:xfrm>
                <a:off x="0" y="0"/>
                <a:ext cx="744688" cy="70922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15">
                <a:extLst>
                  <a:ext uri="{FF2B5EF4-FFF2-40B4-BE49-F238E27FC236}">
                    <a16:creationId xmlns:a16="http://schemas.microsoft.com/office/drawing/2014/main" id="{AA081974-E78B-805E-517D-427847352CA3}"/>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25">
              <a:extLst>
                <a:ext uri="{FF2B5EF4-FFF2-40B4-BE49-F238E27FC236}">
                  <a16:creationId xmlns:a16="http://schemas.microsoft.com/office/drawing/2014/main" id="{A9ED1363-E4CE-90DD-1BBC-62530ED9494B}"/>
                </a:ext>
              </a:extLst>
            </p:cNvPr>
            <p:cNvSpPr txBox="1"/>
            <p:nvPr/>
          </p:nvSpPr>
          <p:spPr>
            <a:xfrm>
              <a:off x="853792" y="5252566"/>
              <a:ext cx="3607667" cy="451328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Breakdown of investments made by </a:t>
              </a:r>
              <a:r>
                <a:rPr kumimoji="0" lang="en-US" sz="2000" b="1" i="0" u="none" strike="noStrike" kern="1200" cap="none" spc="0" normalizeH="0" baseline="0" noProof="0" dirty="0">
                  <a:ln>
                    <a:noFill/>
                  </a:ln>
                  <a:solidFill>
                    <a:srgbClr val="00477A"/>
                  </a:solidFill>
                  <a:effectLst/>
                  <a:uLnTx/>
                  <a:uFillTx/>
                  <a:latin typeface="Montserrat"/>
                  <a:ea typeface="Montserrat"/>
                  <a:cs typeface="Montserrat"/>
                  <a:sym typeface="Montserrat"/>
                </a:rPr>
                <a:t>company size</a:t>
              </a: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Breakdown of investments by </a:t>
              </a:r>
              <a:r>
                <a:rPr kumimoji="0" lang="en-US" sz="2000" b="1" i="0" u="none" strike="noStrike" kern="1200" cap="none" spc="0" normalizeH="0" baseline="0" noProof="0" dirty="0">
                  <a:ln>
                    <a:noFill/>
                  </a:ln>
                  <a:solidFill>
                    <a:srgbClr val="00477A"/>
                  </a:solidFill>
                  <a:effectLst/>
                  <a:uLnTx/>
                  <a:uFillTx/>
                  <a:latin typeface="Montserrat"/>
                  <a:ea typeface="Montserrat"/>
                  <a:cs typeface="Montserrat"/>
                  <a:sym typeface="Montserrat"/>
                </a:rPr>
                <a:t>EEMs types.</a:t>
              </a:r>
              <a:endPar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endParaRP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00477A"/>
                  </a:solidFill>
                  <a:effectLst/>
                  <a:uLnTx/>
                  <a:uFillTx/>
                  <a:latin typeface="Montserrat"/>
                  <a:ea typeface="Montserrat"/>
                  <a:cs typeface="Montserrat"/>
                  <a:sym typeface="Montserrat"/>
                </a:rPr>
                <a:t>Main obstacles </a:t>
              </a: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mentioned as a reason not to have implemented/invested </a:t>
              </a:r>
              <a:b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br>
              <a:r>
                <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rPr>
                <a:t>in EEMs.</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00477A"/>
                </a:solidFill>
                <a:effectLst/>
                <a:uLnTx/>
                <a:uFillTx/>
                <a:latin typeface="Montserrat"/>
                <a:ea typeface="Montserrat"/>
                <a:cs typeface="Montserrat"/>
                <a:sym typeface="Montserrat"/>
              </a:endParaRPr>
            </a:p>
          </p:txBody>
        </p:sp>
        <p:sp>
          <p:nvSpPr>
            <p:cNvPr id="46" name="TextBox 28">
              <a:extLst>
                <a:ext uri="{FF2B5EF4-FFF2-40B4-BE49-F238E27FC236}">
                  <a16:creationId xmlns:a16="http://schemas.microsoft.com/office/drawing/2014/main" id="{5949C92D-D331-2085-D4FE-C371D994CB85}"/>
                </a:ext>
              </a:extLst>
            </p:cNvPr>
            <p:cNvSpPr txBox="1"/>
            <p:nvPr/>
          </p:nvSpPr>
          <p:spPr>
            <a:xfrm>
              <a:off x="873787" y="3819290"/>
              <a:ext cx="3607666" cy="8200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Focus on the investments, as well as possible obstacles</a:t>
              </a:r>
            </a:p>
          </p:txBody>
        </p:sp>
        <p:cxnSp>
          <p:nvCxnSpPr>
            <p:cNvPr id="48" name="Straight Connector 47">
              <a:extLst>
                <a:ext uri="{FF2B5EF4-FFF2-40B4-BE49-F238E27FC236}">
                  <a16:creationId xmlns:a16="http://schemas.microsoft.com/office/drawing/2014/main" id="{17BF196F-6690-DF35-377F-8CE36DEF7628}"/>
                </a:ext>
              </a:extLst>
            </p:cNvPr>
            <p:cNvCxnSpPr>
              <a:cxnSpLocks/>
            </p:cNvCxnSpPr>
            <p:nvPr/>
          </p:nvCxnSpPr>
          <p:spPr>
            <a:xfrm>
              <a:off x="853792" y="5038328"/>
              <a:ext cx="2048265" cy="0"/>
            </a:xfrm>
            <a:prstGeom prst="line">
              <a:avLst/>
            </a:prstGeom>
            <a:ln w="12700">
              <a:solidFill>
                <a:srgbClr val="3A7198"/>
              </a:solidFill>
            </a:ln>
          </p:spPr>
          <p:style>
            <a:lnRef idx="1">
              <a:schemeClr val="accent1"/>
            </a:lnRef>
            <a:fillRef idx="0">
              <a:schemeClr val="accent1"/>
            </a:fillRef>
            <a:effectRef idx="0">
              <a:schemeClr val="accent1"/>
            </a:effectRef>
            <a:fontRef idx="minor">
              <a:schemeClr val="tx1"/>
            </a:fontRef>
          </p:style>
        </p:cxnSp>
      </p:grpSp>
      <p:pic>
        <p:nvPicPr>
          <p:cNvPr id="19" name="Graphique 18" descr="Statistiques avec un remplissage uni">
            <a:extLst>
              <a:ext uri="{FF2B5EF4-FFF2-40B4-BE49-F238E27FC236}">
                <a16:creationId xmlns:a16="http://schemas.microsoft.com/office/drawing/2014/main" id="{EADCF193-75E0-5B7E-F3F4-0D525BBE21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20664" y="6123606"/>
            <a:ext cx="914400" cy="914400"/>
          </a:xfrm>
          <a:prstGeom prst="rect">
            <a:avLst/>
          </a:prstGeom>
        </p:spPr>
      </p:pic>
      <p:pic>
        <p:nvPicPr>
          <p:cNvPr id="21" name="Graphique 20" descr="Brainstorming avec un remplissage uni">
            <a:extLst>
              <a:ext uri="{FF2B5EF4-FFF2-40B4-BE49-F238E27FC236}">
                <a16:creationId xmlns:a16="http://schemas.microsoft.com/office/drawing/2014/main" id="{FE9C75AF-85CE-0543-B656-5854F74E72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20664" y="4489720"/>
            <a:ext cx="914400" cy="914400"/>
          </a:xfrm>
          <a:prstGeom prst="rect">
            <a:avLst/>
          </a:prstGeom>
        </p:spPr>
      </p:pic>
      <p:pic>
        <p:nvPicPr>
          <p:cNvPr id="23" name="Graphique 22" descr="Sphères de Harvey 90% avec un remplissage uni">
            <a:extLst>
              <a:ext uri="{FF2B5EF4-FFF2-40B4-BE49-F238E27FC236}">
                <a16:creationId xmlns:a16="http://schemas.microsoft.com/office/drawing/2014/main" id="{659D153C-2AC3-2E27-19C7-52F3ED84D7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20664" y="7757492"/>
            <a:ext cx="914400" cy="914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7DD95262-876D-1EFF-6F07-96B6852D93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91D90A-386A-78CB-E073-3BC6233E36BB}"/>
              </a:ext>
            </a:extLst>
          </p:cNvPr>
          <p:cNvSpPr/>
          <p:nvPr/>
        </p:nvSpPr>
        <p:spPr>
          <a:xfrm>
            <a:off x="8157836" y="0"/>
            <a:ext cx="11097293" cy="10472187"/>
          </a:xfrm>
          <a:custGeom>
            <a:avLst/>
            <a:gdLst/>
            <a:ahLst/>
            <a:cxnLst/>
            <a:rect l="l" t="t" r="r" b="b"/>
            <a:pathLst>
              <a:path w="11097293" h="10472187">
                <a:moveTo>
                  <a:pt x="0" y="0"/>
                </a:moveTo>
                <a:lnTo>
                  <a:pt x="11097292" y="0"/>
                </a:lnTo>
                <a:lnTo>
                  <a:pt x="11097292" y="10472187"/>
                </a:lnTo>
                <a:lnTo>
                  <a:pt x="0" y="10472187"/>
                </a:lnTo>
                <a:lnTo>
                  <a:pt x="0" y="0"/>
                </a:lnTo>
                <a:close/>
              </a:path>
            </a:pathLst>
          </a:custGeom>
          <a:blipFill>
            <a:blip r:embed="rId2">
              <a:alphaModFix amt="18000"/>
            </a:blip>
            <a:stretch>
              <a:fillRect l="-15543" r="-250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57BB54BA-0738-8A46-DF61-8541A57C889B}"/>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DC2A3D75-BA8F-19C2-6D4A-3F6D6CE5405B}"/>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grpSp>
        <p:nvGrpSpPr>
          <p:cNvPr id="5" name="Group 5">
            <a:extLst>
              <a:ext uri="{FF2B5EF4-FFF2-40B4-BE49-F238E27FC236}">
                <a16:creationId xmlns:a16="http://schemas.microsoft.com/office/drawing/2014/main" id="{83DE405D-51C8-E82A-8C45-3F0DA2573DC5}"/>
              </a:ext>
            </a:extLst>
          </p:cNvPr>
          <p:cNvGrpSpPr/>
          <p:nvPr/>
        </p:nvGrpSpPr>
        <p:grpSpPr>
          <a:xfrm>
            <a:off x="8848319" y="2056323"/>
            <a:ext cx="10406810" cy="8588590"/>
            <a:chOff x="0" y="0"/>
            <a:chExt cx="2740888" cy="2262015"/>
          </a:xfrm>
        </p:grpSpPr>
        <p:sp>
          <p:nvSpPr>
            <p:cNvPr id="6" name="Freeform 6">
              <a:extLst>
                <a:ext uri="{FF2B5EF4-FFF2-40B4-BE49-F238E27FC236}">
                  <a16:creationId xmlns:a16="http://schemas.microsoft.com/office/drawing/2014/main" id="{8D3D3985-3F9E-0427-82EC-60CFEBEDD802}"/>
                </a:ext>
              </a:extLst>
            </p:cNvPr>
            <p:cNvSpPr/>
            <p:nvPr/>
          </p:nvSpPr>
          <p:spPr>
            <a:xfrm>
              <a:off x="0" y="0"/>
              <a:ext cx="2740888" cy="2262015"/>
            </a:xfrm>
            <a:custGeom>
              <a:avLst/>
              <a:gdLst/>
              <a:ahLst/>
              <a:cxnLst/>
              <a:rect l="l" t="t" r="r" b="b"/>
              <a:pathLst>
                <a:path w="2740888" h="2262015">
                  <a:moveTo>
                    <a:pt x="0" y="0"/>
                  </a:moveTo>
                  <a:lnTo>
                    <a:pt x="2740888" y="0"/>
                  </a:lnTo>
                  <a:lnTo>
                    <a:pt x="2740888" y="2262015"/>
                  </a:lnTo>
                  <a:lnTo>
                    <a:pt x="0" y="2262015"/>
                  </a:lnTo>
                  <a:close/>
                </a:path>
              </a:pathLst>
            </a:custGeom>
            <a:solidFill>
              <a:srgbClr val="FFFFFF">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2D4ABE2B-9DC4-DFE4-B6E9-4C83E73A3598}"/>
                </a:ext>
              </a:extLst>
            </p:cNvPr>
            <p:cNvSpPr txBox="1"/>
            <p:nvPr/>
          </p:nvSpPr>
          <p:spPr>
            <a:xfrm>
              <a:off x="0" y="-38100"/>
              <a:ext cx="2740888" cy="23001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F34A3F35-87A3-D845-9E8F-AFFEF67DABD4}"/>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5A3E45A9-3D77-60A3-C510-82934F54CD0A}"/>
              </a:ext>
            </a:extLst>
          </p:cNvPr>
          <p:cNvGrpSpPr/>
          <p:nvPr/>
        </p:nvGrpSpPr>
        <p:grpSpPr>
          <a:xfrm>
            <a:off x="-812714" y="-209951"/>
            <a:ext cx="8612688" cy="2393535"/>
            <a:chOff x="0" y="0"/>
            <a:chExt cx="2565973" cy="713105"/>
          </a:xfrm>
        </p:grpSpPr>
        <p:sp>
          <p:nvSpPr>
            <p:cNvPr id="10" name="Freeform 10">
              <a:extLst>
                <a:ext uri="{FF2B5EF4-FFF2-40B4-BE49-F238E27FC236}">
                  <a16:creationId xmlns:a16="http://schemas.microsoft.com/office/drawing/2014/main" id="{3F58DFC3-CE0C-C448-042D-15E137560B78}"/>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D99169E9-3217-86DC-0BDC-C97263C06BA2}"/>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0DCC00AA-374D-57CD-E55C-78242396BEF2}"/>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1AD3EEE2-73EF-3CC2-F92F-4417CBFFA71E}"/>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40" name="TextBox 40">
            <a:extLst>
              <a:ext uri="{FF2B5EF4-FFF2-40B4-BE49-F238E27FC236}">
                <a16:creationId xmlns:a16="http://schemas.microsoft.com/office/drawing/2014/main" id="{C7EE1F58-0896-09B3-17BF-11377AADCA33}"/>
              </a:ext>
            </a:extLst>
          </p:cNvPr>
          <p:cNvSpPr txBox="1"/>
          <p:nvPr/>
        </p:nvSpPr>
        <p:spPr>
          <a:xfrm>
            <a:off x="2525046" y="623326"/>
            <a:ext cx="4711796"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sp>
        <p:nvSpPr>
          <p:cNvPr id="42" name="ZoneTexte 41">
            <a:extLst>
              <a:ext uri="{FF2B5EF4-FFF2-40B4-BE49-F238E27FC236}">
                <a16:creationId xmlns:a16="http://schemas.microsoft.com/office/drawing/2014/main" id="{DB33A9CB-3504-A702-8392-B0EF81CF9C18}"/>
              </a:ext>
            </a:extLst>
          </p:cNvPr>
          <p:cNvSpPr txBox="1"/>
          <p:nvPr/>
        </p:nvSpPr>
        <p:spPr>
          <a:xfrm>
            <a:off x="9255606" y="4405898"/>
            <a:ext cx="90257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WP4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Energy </a:t>
            </a:r>
            <a:r>
              <a:rPr kumimoji="0" lang="fr-FR" sz="40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Efficiency</a:t>
            </a:r>
            <a:r>
              <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40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Measures</a:t>
            </a:r>
            <a:endPar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endParaRPr>
          </a:p>
        </p:txBody>
      </p:sp>
    </p:spTree>
    <p:extLst>
      <p:ext uri="{BB962C8B-B14F-4D97-AF65-F5344CB8AC3E}">
        <p14:creationId xmlns:p14="http://schemas.microsoft.com/office/powerpoint/2010/main" val="80931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773441" cy="1228072"/>
            <a:chOff x="0" y="0"/>
            <a:chExt cx="9031255"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617028"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714375" y="1885091"/>
            <a:ext cx="1654492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More than 1 000 Energy Efficiency Measures highlighted</a:t>
            </a:r>
          </a:p>
        </p:txBody>
      </p:sp>
      <p:sp>
        <p:nvSpPr>
          <p:cNvPr id="17" name="Freeform 14">
            <a:extLst>
              <a:ext uri="{FF2B5EF4-FFF2-40B4-BE49-F238E27FC236}">
                <a16:creationId xmlns:a16="http://schemas.microsoft.com/office/drawing/2014/main" id="{40A0FD95-8ACE-5E2F-8CB9-C25A0BBEB3CD}"/>
              </a:ext>
            </a:extLst>
          </p:cNvPr>
          <p:cNvSpPr/>
          <p:nvPr/>
        </p:nvSpPr>
        <p:spPr>
          <a:xfrm>
            <a:off x="9432032" y="6450271"/>
            <a:ext cx="6912768" cy="3733789"/>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35">
            <a:extLst>
              <a:ext uri="{FF2B5EF4-FFF2-40B4-BE49-F238E27FC236}">
                <a16:creationId xmlns:a16="http://schemas.microsoft.com/office/drawing/2014/main" id="{E7C2B4FF-9A77-8CC7-D5E0-2B2FF638A069}"/>
              </a:ext>
            </a:extLst>
          </p:cNvPr>
          <p:cNvSpPr txBox="1"/>
          <p:nvPr/>
        </p:nvSpPr>
        <p:spPr>
          <a:xfrm>
            <a:off x="9360024" y="3055268"/>
            <a:ext cx="7090267" cy="2669962"/>
          </a:xfrm>
          <a:prstGeom prst="rect">
            <a:avLst/>
          </a:prstGeom>
        </p:spPr>
        <p:txBody>
          <a:bodyPr wrap="square" lIns="0" tIns="0" rIns="0" bIns="0" rtlCol="0" anchor="t">
            <a:spAutoFit/>
          </a:bodyPr>
          <a:lstStyle/>
          <a:p>
            <a:pPr marL="0" marR="0" lvl="0" indent="0" algn="just" defTabSz="914400" rtl="0" eaLnBrk="1" fontAlgn="auto" latinLnBrk="0" hangingPunct="1">
              <a:lnSpc>
                <a:spcPts val="252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Key figures regarding EEMs in the project</a:t>
            </a:r>
          </a:p>
          <a:p>
            <a:pPr marL="0" marR="0" lvl="0" indent="0" algn="just" defTabSz="914400" rtl="0" eaLnBrk="1" fontAlgn="auto" latinLnBrk="0" hangingPunct="1">
              <a:lnSpc>
                <a:spcPts val="2520"/>
              </a:lnSpc>
              <a:spcBef>
                <a:spcPct val="0"/>
              </a:spcBef>
              <a:spcAft>
                <a:spcPts val="1200"/>
              </a:spcAft>
              <a:buClrTx/>
              <a:buSzTx/>
              <a:buFontTx/>
              <a:buNone/>
              <a:tabLst/>
              <a:defRPr/>
            </a:pPr>
            <a:endParaRPr kumimoji="0" lang="en-US" sz="20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endParaRP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Total number of EEMs implemented: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423 </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Total number of ongoing EEMs:</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241</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Total number of yet to be implemented EEMs: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206</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Other: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134</a:t>
            </a:r>
          </a:p>
        </p:txBody>
      </p:sp>
      <p:grpSp>
        <p:nvGrpSpPr>
          <p:cNvPr id="22" name="Groupe 21">
            <a:extLst>
              <a:ext uri="{FF2B5EF4-FFF2-40B4-BE49-F238E27FC236}">
                <a16:creationId xmlns:a16="http://schemas.microsoft.com/office/drawing/2014/main" id="{F128CACF-66DF-B1D3-5C17-B2B554EB0B10}"/>
              </a:ext>
            </a:extLst>
          </p:cNvPr>
          <p:cNvGrpSpPr/>
          <p:nvPr/>
        </p:nvGrpSpPr>
        <p:grpSpPr>
          <a:xfrm>
            <a:off x="1405661" y="2695229"/>
            <a:ext cx="6720295" cy="3693000"/>
            <a:chOff x="1405661" y="2695229"/>
            <a:chExt cx="6720295" cy="3693000"/>
          </a:xfrm>
        </p:grpSpPr>
        <p:sp>
          <p:nvSpPr>
            <p:cNvPr id="13" name="Freeform 14">
              <a:extLst>
                <a:ext uri="{FF2B5EF4-FFF2-40B4-BE49-F238E27FC236}">
                  <a16:creationId xmlns:a16="http://schemas.microsoft.com/office/drawing/2014/main" id="{B5F0BE2F-FD30-5EAC-3FB0-5F293459E1D7}"/>
                </a:ext>
              </a:extLst>
            </p:cNvPr>
            <p:cNvSpPr/>
            <p:nvPr/>
          </p:nvSpPr>
          <p:spPr>
            <a:xfrm>
              <a:off x="1405661" y="2695229"/>
              <a:ext cx="6720295" cy="369300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Graphique 14">
              <a:extLst>
                <a:ext uri="{FF2B5EF4-FFF2-40B4-BE49-F238E27FC236}">
                  <a16:creationId xmlns:a16="http://schemas.microsoft.com/office/drawing/2014/main" id="{2C8B0D14-3AC2-0C54-FA3A-6E5C65836D66}"/>
                </a:ext>
              </a:extLst>
            </p:cNvPr>
            <p:cNvGraphicFramePr>
              <a:graphicFrameLocks/>
            </p:cNvGraphicFramePr>
            <p:nvPr/>
          </p:nvGraphicFramePr>
          <p:xfrm>
            <a:off x="1544711" y="2734544"/>
            <a:ext cx="6442194" cy="3633092"/>
          </p:xfrm>
          <a:graphic>
            <a:graphicData uri="http://schemas.openxmlformats.org/drawingml/2006/chart">
              <c:chart xmlns:c="http://schemas.openxmlformats.org/drawingml/2006/chart" xmlns:r="http://schemas.openxmlformats.org/officeDocument/2006/relationships" r:id="rId8"/>
            </a:graphicData>
          </a:graphic>
        </p:graphicFrame>
      </p:grpSp>
      <p:graphicFrame>
        <p:nvGraphicFramePr>
          <p:cNvPr id="16" name="Graphique 15">
            <a:extLst>
              <a:ext uri="{FF2B5EF4-FFF2-40B4-BE49-F238E27FC236}">
                <a16:creationId xmlns:a16="http://schemas.microsoft.com/office/drawing/2014/main" id="{3A6C65D8-A5F4-4901-F4DC-AEA4461EAE8B}"/>
              </a:ext>
            </a:extLst>
          </p:cNvPr>
          <p:cNvGraphicFramePr>
            <a:graphicFrameLocks/>
          </p:cNvGraphicFramePr>
          <p:nvPr/>
        </p:nvGraphicFramePr>
        <p:xfrm>
          <a:off x="9432032" y="6450271"/>
          <a:ext cx="6912768" cy="3733789"/>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Box 35">
            <a:extLst>
              <a:ext uri="{FF2B5EF4-FFF2-40B4-BE49-F238E27FC236}">
                <a16:creationId xmlns:a16="http://schemas.microsoft.com/office/drawing/2014/main" id="{3DAAF05C-36C8-1A44-7FC8-BE5AEE069642}"/>
              </a:ext>
            </a:extLst>
          </p:cNvPr>
          <p:cNvSpPr txBox="1"/>
          <p:nvPr/>
        </p:nvSpPr>
        <p:spPr>
          <a:xfrm>
            <a:off x="1279613" y="7531863"/>
            <a:ext cx="7090267" cy="1733808"/>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Accommodation and food services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concentrate half the number of EEMs highlighted during the project.</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On the contrary, based on the primary results, </a:t>
            </a: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Agrifood manufacturing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concentrates the lesser part (around </a:t>
            </a:r>
            <a:b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b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10 % of EEMs).</a:t>
            </a:r>
            <a:endParaRPr kumimoji="0" lang="en-US" sz="16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5AE10F5D-B62E-AA58-C0F8-96B345C6FE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B00BBF-757A-07DB-F3F9-CF45F50D027F}"/>
              </a:ext>
            </a:extLst>
          </p:cNvPr>
          <p:cNvSpPr/>
          <p:nvPr/>
        </p:nvSpPr>
        <p:spPr>
          <a:xfrm>
            <a:off x="-141263" y="1543100"/>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7B59CAF-6161-1132-D914-AC33631A7169}"/>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F023C5CE-89AE-6F37-EA34-B277D11EBEF1}"/>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8EA993B3-E237-DDDA-EF9A-B8E34720593A}"/>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6C53747-8CBD-4127-F6EE-A3783707BE82}"/>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63196203-EF33-32E8-24C5-E070E839E92B}"/>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FA3B9A46-16F0-B20C-1A42-85CF35E85D02}"/>
              </a:ext>
            </a:extLst>
          </p:cNvPr>
          <p:cNvGrpSpPr/>
          <p:nvPr/>
        </p:nvGrpSpPr>
        <p:grpSpPr>
          <a:xfrm>
            <a:off x="714375" y="224958"/>
            <a:ext cx="6773441" cy="1228072"/>
            <a:chOff x="0" y="0"/>
            <a:chExt cx="9031255" cy="1637429"/>
          </a:xfrm>
        </p:grpSpPr>
        <p:sp>
          <p:nvSpPr>
            <p:cNvPr id="9" name="Freeform 9">
              <a:extLst>
                <a:ext uri="{FF2B5EF4-FFF2-40B4-BE49-F238E27FC236}">
                  <a16:creationId xmlns:a16="http://schemas.microsoft.com/office/drawing/2014/main" id="{80057264-4905-EBD6-8FFE-EC8DC685927C}"/>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33D9D762-7AFE-CF28-3862-9A845166AA4F}"/>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5E9164B8-A983-FB8A-78A0-7A6F88E16AC0}"/>
                </a:ext>
              </a:extLst>
            </p:cNvPr>
            <p:cNvSpPr txBox="1"/>
            <p:nvPr/>
          </p:nvSpPr>
          <p:spPr>
            <a:xfrm>
              <a:off x="2414227" y="204912"/>
              <a:ext cx="6617028"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B270F191-083A-BEE9-3EEC-347D22365EB5}"/>
              </a:ext>
            </a:extLst>
          </p:cNvPr>
          <p:cNvSpPr txBox="1"/>
          <p:nvPr/>
        </p:nvSpPr>
        <p:spPr>
          <a:xfrm>
            <a:off x="714375" y="1885091"/>
            <a:ext cx="1654492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More than 1 000 Energy Efficiency Measures highlighted</a:t>
            </a:r>
          </a:p>
        </p:txBody>
      </p:sp>
      <p:sp>
        <p:nvSpPr>
          <p:cNvPr id="24" name="TextBox 35">
            <a:extLst>
              <a:ext uri="{FF2B5EF4-FFF2-40B4-BE49-F238E27FC236}">
                <a16:creationId xmlns:a16="http://schemas.microsoft.com/office/drawing/2014/main" id="{3F4AE37B-59EC-513A-45B6-24A1EE436A19}"/>
              </a:ext>
            </a:extLst>
          </p:cNvPr>
          <p:cNvSpPr txBox="1"/>
          <p:nvPr/>
        </p:nvSpPr>
        <p:spPr>
          <a:xfrm>
            <a:off x="4535488" y="7720300"/>
            <a:ext cx="9361040" cy="2208297"/>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France, Italy and Malta showcase 75 % of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EEMs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studied</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Accommodation and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food</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services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is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sector</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with</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higher</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number</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of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EEMs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while</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in proportion, 40 % of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EEMs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of the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Manufacturing</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Metal</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Work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industry</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are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implemented</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Due to analysis still being conducted, all these results should be handled with care.</a:t>
            </a:r>
          </a:p>
        </p:txBody>
      </p:sp>
      <p:grpSp>
        <p:nvGrpSpPr>
          <p:cNvPr id="15" name="Groupe 14">
            <a:extLst>
              <a:ext uri="{FF2B5EF4-FFF2-40B4-BE49-F238E27FC236}">
                <a16:creationId xmlns:a16="http://schemas.microsoft.com/office/drawing/2014/main" id="{0B68A52A-5AB0-5DA1-79FC-D2EF68B8DB9C}"/>
              </a:ext>
            </a:extLst>
          </p:cNvPr>
          <p:cNvGrpSpPr/>
          <p:nvPr/>
        </p:nvGrpSpPr>
        <p:grpSpPr>
          <a:xfrm>
            <a:off x="9792072" y="3041672"/>
            <a:ext cx="7920880" cy="4346850"/>
            <a:chOff x="863080" y="2871870"/>
            <a:chExt cx="7920880" cy="4346850"/>
          </a:xfrm>
        </p:grpSpPr>
        <p:sp>
          <p:nvSpPr>
            <p:cNvPr id="16" name="Freeform 14">
              <a:extLst>
                <a:ext uri="{FF2B5EF4-FFF2-40B4-BE49-F238E27FC236}">
                  <a16:creationId xmlns:a16="http://schemas.microsoft.com/office/drawing/2014/main" id="{D545CBD6-C0B5-E88F-DE0C-F6417EDDEAB4}"/>
                </a:ext>
              </a:extLst>
            </p:cNvPr>
            <p:cNvSpPr/>
            <p:nvPr/>
          </p:nvSpPr>
          <p:spPr>
            <a:xfrm>
              <a:off x="863080" y="2871870"/>
              <a:ext cx="7920880" cy="434685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ontserrat Bold" panose="00000800000000000000" charset="0"/>
                <a:ea typeface="+mn-ea"/>
                <a:cs typeface="+mn-cs"/>
              </a:endParaRPr>
            </a:p>
          </p:txBody>
        </p:sp>
        <p:graphicFrame>
          <p:nvGraphicFramePr>
            <p:cNvPr id="13" name="Graphique 12">
              <a:extLst>
                <a:ext uri="{FF2B5EF4-FFF2-40B4-BE49-F238E27FC236}">
                  <a16:creationId xmlns:a16="http://schemas.microsoft.com/office/drawing/2014/main" id="{6DB4DDDB-32D8-BAF9-C9DC-27477C1E069A}"/>
                </a:ext>
              </a:extLst>
            </p:cNvPr>
            <p:cNvGraphicFramePr>
              <a:graphicFrameLocks/>
            </p:cNvGraphicFramePr>
            <p:nvPr/>
          </p:nvGraphicFramePr>
          <p:xfrm>
            <a:off x="931053" y="2871871"/>
            <a:ext cx="7780899" cy="4327712"/>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17" name="Groupe 16">
            <a:extLst>
              <a:ext uri="{FF2B5EF4-FFF2-40B4-BE49-F238E27FC236}">
                <a16:creationId xmlns:a16="http://schemas.microsoft.com/office/drawing/2014/main" id="{E0B2C83D-8ED7-F7ED-56B5-8FC37967F808}"/>
              </a:ext>
            </a:extLst>
          </p:cNvPr>
          <p:cNvGrpSpPr/>
          <p:nvPr/>
        </p:nvGrpSpPr>
        <p:grpSpPr>
          <a:xfrm>
            <a:off x="832200" y="3035166"/>
            <a:ext cx="7920875" cy="4359862"/>
            <a:chOff x="9576053" y="2871870"/>
            <a:chExt cx="7920875" cy="4359862"/>
          </a:xfrm>
        </p:grpSpPr>
        <p:sp>
          <p:nvSpPr>
            <p:cNvPr id="27" name="Freeform 14">
              <a:extLst>
                <a:ext uri="{FF2B5EF4-FFF2-40B4-BE49-F238E27FC236}">
                  <a16:creationId xmlns:a16="http://schemas.microsoft.com/office/drawing/2014/main" id="{3A116A0B-2FB4-895B-ED88-F8D1AC2789BF}"/>
                </a:ext>
              </a:extLst>
            </p:cNvPr>
            <p:cNvSpPr/>
            <p:nvPr/>
          </p:nvSpPr>
          <p:spPr>
            <a:xfrm>
              <a:off x="9576053" y="2871870"/>
              <a:ext cx="7920875" cy="434685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4" name="Graphique 13">
              <a:extLst>
                <a:ext uri="{FF2B5EF4-FFF2-40B4-BE49-F238E27FC236}">
                  <a16:creationId xmlns:a16="http://schemas.microsoft.com/office/drawing/2014/main" id="{53585B6D-8B9F-AB93-44C4-1F5DDB058B6A}"/>
                </a:ext>
              </a:extLst>
            </p:cNvPr>
            <p:cNvGraphicFramePr>
              <a:graphicFrameLocks/>
            </p:cNvGraphicFramePr>
            <p:nvPr/>
          </p:nvGraphicFramePr>
          <p:xfrm>
            <a:off x="9584967" y="2904019"/>
            <a:ext cx="7911961" cy="4327713"/>
          </p:xfrm>
          <a:graphic>
            <a:graphicData uri="http://schemas.openxmlformats.org/drawingml/2006/chart">
              <c:chart xmlns:c="http://schemas.openxmlformats.org/drawingml/2006/chart" xmlns:r="http://schemas.openxmlformats.org/officeDocument/2006/relationships" r:id="rId9"/>
            </a:graphicData>
          </a:graphic>
        </p:graphicFrame>
      </p:grpSp>
    </p:spTree>
    <p:extLst>
      <p:ext uri="{BB962C8B-B14F-4D97-AF65-F5344CB8AC3E}">
        <p14:creationId xmlns:p14="http://schemas.microsoft.com/office/powerpoint/2010/main" val="243452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61F481E8-338D-9B0E-A30F-00D32B03C6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D312A9-50CA-6F64-07AD-151BDD7010B5}"/>
              </a:ext>
            </a:extLst>
          </p:cNvPr>
          <p:cNvSpPr/>
          <p:nvPr/>
        </p:nvSpPr>
        <p:spPr>
          <a:xfrm>
            <a:off x="8157836" y="0"/>
            <a:ext cx="11097293" cy="10472187"/>
          </a:xfrm>
          <a:custGeom>
            <a:avLst/>
            <a:gdLst/>
            <a:ahLst/>
            <a:cxnLst/>
            <a:rect l="l" t="t" r="r" b="b"/>
            <a:pathLst>
              <a:path w="11097293" h="10472187">
                <a:moveTo>
                  <a:pt x="0" y="0"/>
                </a:moveTo>
                <a:lnTo>
                  <a:pt x="11097292" y="0"/>
                </a:lnTo>
                <a:lnTo>
                  <a:pt x="11097292" y="10472187"/>
                </a:lnTo>
                <a:lnTo>
                  <a:pt x="0" y="10472187"/>
                </a:lnTo>
                <a:lnTo>
                  <a:pt x="0" y="0"/>
                </a:lnTo>
                <a:close/>
              </a:path>
            </a:pathLst>
          </a:custGeom>
          <a:blipFill>
            <a:blip r:embed="rId2">
              <a:alphaModFix amt="18000"/>
            </a:blip>
            <a:stretch>
              <a:fillRect l="-15543" r="-250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4553BF36-C333-79EF-A3DB-EBFCE2F2BB10}"/>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3998FAB4-7B27-1981-FCFF-A0EA23AC30B7}"/>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grpSp>
        <p:nvGrpSpPr>
          <p:cNvPr id="5" name="Group 5">
            <a:extLst>
              <a:ext uri="{FF2B5EF4-FFF2-40B4-BE49-F238E27FC236}">
                <a16:creationId xmlns:a16="http://schemas.microsoft.com/office/drawing/2014/main" id="{CAEF088F-3B35-8B47-87E0-F33078C30A1C}"/>
              </a:ext>
            </a:extLst>
          </p:cNvPr>
          <p:cNvGrpSpPr/>
          <p:nvPr/>
        </p:nvGrpSpPr>
        <p:grpSpPr>
          <a:xfrm>
            <a:off x="8848319" y="2056323"/>
            <a:ext cx="10406810" cy="8588590"/>
            <a:chOff x="0" y="0"/>
            <a:chExt cx="2740888" cy="2262015"/>
          </a:xfrm>
        </p:grpSpPr>
        <p:sp>
          <p:nvSpPr>
            <p:cNvPr id="6" name="Freeform 6">
              <a:extLst>
                <a:ext uri="{FF2B5EF4-FFF2-40B4-BE49-F238E27FC236}">
                  <a16:creationId xmlns:a16="http://schemas.microsoft.com/office/drawing/2014/main" id="{79859684-40F7-F36A-573D-B03DE0628DC1}"/>
                </a:ext>
              </a:extLst>
            </p:cNvPr>
            <p:cNvSpPr/>
            <p:nvPr/>
          </p:nvSpPr>
          <p:spPr>
            <a:xfrm>
              <a:off x="0" y="0"/>
              <a:ext cx="2740888" cy="2262015"/>
            </a:xfrm>
            <a:custGeom>
              <a:avLst/>
              <a:gdLst/>
              <a:ahLst/>
              <a:cxnLst/>
              <a:rect l="l" t="t" r="r" b="b"/>
              <a:pathLst>
                <a:path w="2740888" h="2262015">
                  <a:moveTo>
                    <a:pt x="0" y="0"/>
                  </a:moveTo>
                  <a:lnTo>
                    <a:pt x="2740888" y="0"/>
                  </a:lnTo>
                  <a:lnTo>
                    <a:pt x="2740888" y="2262015"/>
                  </a:lnTo>
                  <a:lnTo>
                    <a:pt x="0" y="2262015"/>
                  </a:lnTo>
                  <a:close/>
                </a:path>
              </a:pathLst>
            </a:custGeom>
            <a:solidFill>
              <a:srgbClr val="FFFFFF">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D2863070-BEB8-3D6F-835A-B2C73FA6820E}"/>
                </a:ext>
              </a:extLst>
            </p:cNvPr>
            <p:cNvSpPr txBox="1"/>
            <p:nvPr/>
          </p:nvSpPr>
          <p:spPr>
            <a:xfrm>
              <a:off x="0" y="-38100"/>
              <a:ext cx="2740888" cy="23001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ECE0BB55-8C42-9E8D-454B-B044274EBE5D}"/>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4CFB1286-3BE0-7C35-9556-606E9693E5D7}"/>
              </a:ext>
            </a:extLst>
          </p:cNvPr>
          <p:cNvGrpSpPr/>
          <p:nvPr/>
        </p:nvGrpSpPr>
        <p:grpSpPr>
          <a:xfrm>
            <a:off x="-812714" y="-209951"/>
            <a:ext cx="8612688" cy="2393535"/>
            <a:chOff x="0" y="0"/>
            <a:chExt cx="2565973" cy="713105"/>
          </a:xfrm>
        </p:grpSpPr>
        <p:sp>
          <p:nvSpPr>
            <p:cNvPr id="10" name="Freeform 10">
              <a:extLst>
                <a:ext uri="{FF2B5EF4-FFF2-40B4-BE49-F238E27FC236}">
                  <a16:creationId xmlns:a16="http://schemas.microsoft.com/office/drawing/2014/main" id="{8AD7A7E7-4BC3-C40F-ACE2-8C2CC5755EF1}"/>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98A60ED2-D629-9692-E23C-EC175AC2B494}"/>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9396D8E-7099-8780-DF55-20D12301DB22}"/>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6BB3CC75-3D5A-1E22-90CC-E7B51C5821DD}"/>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40" name="TextBox 40">
            <a:extLst>
              <a:ext uri="{FF2B5EF4-FFF2-40B4-BE49-F238E27FC236}">
                <a16:creationId xmlns:a16="http://schemas.microsoft.com/office/drawing/2014/main" id="{0D11C3E5-40C2-5CFE-D39A-D09A8BDD2E0C}"/>
              </a:ext>
            </a:extLst>
          </p:cNvPr>
          <p:cNvSpPr txBox="1"/>
          <p:nvPr/>
        </p:nvSpPr>
        <p:spPr>
          <a:xfrm>
            <a:off x="2525046" y="623326"/>
            <a:ext cx="4711796"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sp>
        <p:nvSpPr>
          <p:cNvPr id="42" name="ZoneTexte 41">
            <a:extLst>
              <a:ext uri="{FF2B5EF4-FFF2-40B4-BE49-F238E27FC236}">
                <a16:creationId xmlns:a16="http://schemas.microsoft.com/office/drawing/2014/main" id="{81A0D9A7-F18F-AFEB-91A6-7F2B7003B7B6}"/>
              </a:ext>
            </a:extLst>
          </p:cNvPr>
          <p:cNvSpPr txBox="1"/>
          <p:nvPr/>
        </p:nvSpPr>
        <p:spPr>
          <a:xfrm>
            <a:off x="9987574" y="4855468"/>
            <a:ext cx="78712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WP8 </a:t>
            </a:r>
            <a:br>
              <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br>
            <a:r>
              <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Evaluation Survey </a:t>
            </a:r>
            <a:r>
              <a:rPr kumimoji="0" lang="fr-FR" sz="40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Answers</a:t>
            </a:r>
            <a:endParaRPr kumimoji="0" lang="fr-FR" sz="4000" b="0" i="0" u="none" strike="noStrike" kern="1200" cap="none" spc="0" normalizeH="0" baseline="0" noProof="0" dirty="0">
              <a:ln>
                <a:noFill/>
              </a:ln>
              <a:solidFill>
                <a:prstClr val="black"/>
              </a:solidFill>
              <a:effectLst/>
              <a:uLnTx/>
              <a:uFillTx/>
              <a:latin typeface="Montserrat Bold" panose="00000800000000000000" charset="0"/>
              <a:ea typeface="+mn-ea"/>
              <a:cs typeface="+mn-cs"/>
            </a:endParaRPr>
          </a:p>
        </p:txBody>
      </p:sp>
    </p:spTree>
    <p:extLst>
      <p:ext uri="{BB962C8B-B14F-4D97-AF65-F5344CB8AC3E}">
        <p14:creationId xmlns:p14="http://schemas.microsoft.com/office/powerpoint/2010/main" val="230308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DCE90644-EBE6-F536-423D-20CC21AF8D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784A08-50FB-C153-5624-6D8A8F1192CA}"/>
              </a:ext>
            </a:extLst>
          </p:cNvPr>
          <p:cNvSpPr/>
          <p:nvPr/>
        </p:nvSpPr>
        <p:spPr>
          <a:xfrm>
            <a:off x="-109417" y="1713774"/>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14">
            <a:extLst>
              <a:ext uri="{FF2B5EF4-FFF2-40B4-BE49-F238E27FC236}">
                <a16:creationId xmlns:a16="http://schemas.microsoft.com/office/drawing/2014/main" id="{99A5CB41-9919-693D-FB42-1D459267A373}"/>
              </a:ext>
            </a:extLst>
          </p:cNvPr>
          <p:cNvSpPr/>
          <p:nvPr/>
        </p:nvSpPr>
        <p:spPr>
          <a:xfrm>
            <a:off x="5687616" y="2623220"/>
            <a:ext cx="6504271" cy="3661999"/>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BCB1BAB-13BC-6D5B-93ED-9E4601C9273C}"/>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5B894B2-F01D-C228-EF11-F77A4BFA0BDC}"/>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161081DF-B035-CD67-AA9D-45E5B701E710}"/>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CDAB220-AB65-FE73-E0BC-8005CB176EA8}"/>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EE3F7D00-CAE6-459E-7640-25869FE89BE4}"/>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1DB4B4C0-78A6-F690-A895-D2E98B3D63C9}"/>
              </a:ext>
            </a:extLst>
          </p:cNvPr>
          <p:cNvGrpSpPr/>
          <p:nvPr/>
        </p:nvGrpSpPr>
        <p:grpSpPr>
          <a:xfrm>
            <a:off x="714375" y="224958"/>
            <a:ext cx="6773441" cy="1228072"/>
            <a:chOff x="0" y="0"/>
            <a:chExt cx="9031255" cy="1637429"/>
          </a:xfrm>
        </p:grpSpPr>
        <p:sp>
          <p:nvSpPr>
            <p:cNvPr id="9" name="Freeform 9">
              <a:extLst>
                <a:ext uri="{FF2B5EF4-FFF2-40B4-BE49-F238E27FC236}">
                  <a16:creationId xmlns:a16="http://schemas.microsoft.com/office/drawing/2014/main" id="{80B8AB21-2011-A5C8-2958-0E06B0C8CC87}"/>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6C5D1FA6-2C97-387A-90AD-76343F87C11D}"/>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137626F3-62DE-5CF4-0EB3-372DC7C2C5CB}"/>
                </a:ext>
              </a:extLst>
            </p:cNvPr>
            <p:cNvSpPr txBox="1"/>
            <p:nvPr/>
          </p:nvSpPr>
          <p:spPr>
            <a:xfrm>
              <a:off x="2414227" y="204912"/>
              <a:ext cx="6617028"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60E8BF86-CA18-1294-E2A1-DDCC1AFF5B33}"/>
              </a:ext>
            </a:extLst>
          </p:cNvPr>
          <p:cNvSpPr txBox="1"/>
          <p:nvPr/>
        </p:nvSpPr>
        <p:spPr>
          <a:xfrm>
            <a:off x="714375" y="1885091"/>
            <a:ext cx="1654492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A closer look at SMEs which were part of the project and answered the survey</a:t>
            </a:r>
          </a:p>
        </p:txBody>
      </p:sp>
      <p:sp>
        <p:nvSpPr>
          <p:cNvPr id="43" name="TextBox 35">
            <a:extLst>
              <a:ext uri="{FF2B5EF4-FFF2-40B4-BE49-F238E27FC236}">
                <a16:creationId xmlns:a16="http://schemas.microsoft.com/office/drawing/2014/main" id="{FC8CEB48-754F-CD93-243A-7BDF3BF6A599}"/>
              </a:ext>
            </a:extLst>
          </p:cNvPr>
          <p:cNvSpPr txBox="1"/>
          <p:nvPr/>
        </p:nvSpPr>
        <p:spPr>
          <a:xfrm>
            <a:off x="1644115" y="7543715"/>
            <a:ext cx="6984776" cy="2528897"/>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78 % of audited firms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(and having answered the survey) </a:t>
            </a:r>
            <a:r>
              <a:rPr kumimoji="0" lang="en-US" sz="1800" b="1" i="0" u="none" strike="noStrike" kern="1200" cap="none" spc="0" normalizeH="0" baseline="0" noProof="0" dirty="0">
                <a:ln>
                  <a:noFill/>
                </a:ln>
                <a:solidFill>
                  <a:srgbClr val="FFFFFF"/>
                </a:solidFill>
                <a:effectLst/>
                <a:uLnTx/>
                <a:uFillTx/>
                <a:latin typeface="Montserrat Bold"/>
                <a:ea typeface="+mn-ea"/>
                <a:cs typeface="+mn-cs"/>
                <a:sym typeface="Montserrat Bold"/>
              </a:rPr>
              <a:t>declared that they implemented energy efficiency measures over the past year.</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Main sector for audited firms having implemented EEMs: </a:t>
            </a:r>
            <a:r>
              <a:rPr kumimoji="0" lang="en-US" sz="18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Accommodation &amp; food services (81 %).</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Median number of employees for firms having implemented measures: </a:t>
            </a:r>
            <a:r>
              <a:rPr kumimoji="0" lang="en-US" sz="18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11 employees.</a:t>
            </a:r>
          </a:p>
        </p:txBody>
      </p:sp>
      <p:sp>
        <p:nvSpPr>
          <p:cNvPr id="13" name="TextBox 35">
            <a:extLst>
              <a:ext uri="{FF2B5EF4-FFF2-40B4-BE49-F238E27FC236}">
                <a16:creationId xmlns:a16="http://schemas.microsoft.com/office/drawing/2014/main" id="{A76FA2BC-4D6C-BB7A-E100-A00FD77FF731}"/>
              </a:ext>
            </a:extLst>
          </p:cNvPr>
          <p:cNvSpPr txBox="1"/>
          <p:nvPr/>
        </p:nvSpPr>
        <p:spPr>
          <a:xfrm>
            <a:off x="9816723" y="7543715"/>
            <a:ext cx="7104141" cy="2208297"/>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 percentage that is 90 % for those who were trained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as part of the project.</a:t>
            </a:r>
            <a:endParaRPr kumimoji="0" lang="en-US" sz="18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n-ea"/>
                <a:cs typeface="+mn-cs"/>
                <a:sym typeface="Montserrat Bold"/>
              </a:rPr>
              <a:t>Main sector for trained firms having implemented EEMs: </a:t>
            </a:r>
            <a:r>
              <a:rPr kumimoji="0" lang="en-US" sz="18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Accommodation &amp; food services (79 %).</a:t>
            </a:r>
            <a:endParaRPr kumimoji="0" lang="en-US" sz="1800" b="1" i="0" u="none" strike="noStrike" kern="1200" cap="none" spc="0" normalizeH="0" baseline="0" noProof="0" dirty="0">
              <a:ln>
                <a:noFill/>
              </a:ln>
              <a:solidFill>
                <a:srgbClr val="FFD800"/>
              </a:solidFill>
              <a:effectLst/>
              <a:uLnTx/>
              <a:uFillTx/>
              <a:latin typeface="Montserrat Bold"/>
              <a:ea typeface="+mn-ea"/>
              <a:cs typeface="+mn-cs"/>
              <a:sym typeface="Montserrat Bold"/>
            </a:endParaRP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n-ea"/>
                <a:cs typeface="+mn-cs"/>
                <a:sym typeface="Montserrat Bold"/>
              </a:rPr>
              <a:t>Median number of employees for firms having implemented measures: </a:t>
            </a:r>
            <a:r>
              <a:rPr kumimoji="0" lang="en-US" sz="1800" b="1" i="0" u="none" strike="noStrike" kern="1200" cap="none" spc="0" normalizeH="0" baseline="0" noProof="0" dirty="0">
                <a:ln>
                  <a:noFill/>
                </a:ln>
                <a:solidFill>
                  <a:prstClr val="white"/>
                </a:solidFill>
                <a:effectLst/>
                <a:uLnTx/>
                <a:uFillTx/>
                <a:latin typeface="Montserrat Bold"/>
                <a:ea typeface="+mn-ea"/>
                <a:cs typeface="+mn-cs"/>
                <a:sym typeface="Montserrat Bold"/>
              </a:rPr>
              <a:t>12 employees.</a:t>
            </a:r>
          </a:p>
        </p:txBody>
      </p:sp>
      <p:grpSp>
        <p:nvGrpSpPr>
          <p:cNvPr id="17" name="Groupe 16">
            <a:extLst>
              <a:ext uri="{FF2B5EF4-FFF2-40B4-BE49-F238E27FC236}">
                <a16:creationId xmlns:a16="http://schemas.microsoft.com/office/drawing/2014/main" id="{0633B0D5-B282-C2D1-CA48-85E77B0A9B72}"/>
              </a:ext>
            </a:extLst>
          </p:cNvPr>
          <p:cNvGrpSpPr/>
          <p:nvPr/>
        </p:nvGrpSpPr>
        <p:grpSpPr>
          <a:xfrm>
            <a:off x="2368928" y="6502236"/>
            <a:ext cx="4934092" cy="585480"/>
            <a:chOff x="2008888" y="2783241"/>
            <a:chExt cx="4934092" cy="585480"/>
          </a:xfrm>
        </p:grpSpPr>
        <p:sp>
          <p:nvSpPr>
            <p:cNvPr id="14" name="Freeform 14">
              <a:extLst>
                <a:ext uri="{FF2B5EF4-FFF2-40B4-BE49-F238E27FC236}">
                  <a16:creationId xmlns:a16="http://schemas.microsoft.com/office/drawing/2014/main" id="{60768996-3E8D-E2F3-3A34-F03F272BA76E}"/>
                </a:ext>
              </a:extLst>
            </p:cNvPr>
            <p:cNvSpPr/>
            <p:nvPr/>
          </p:nvSpPr>
          <p:spPr>
            <a:xfrm>
              <a:off x="2008888" y="2783241"/>
              <a:ext cx="4934092" cy="58548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28">
              <a:extLst>
                <a:ext uri="{FF2B5EF4-FFF2-40B4-BE49-F238E27FC236}">
                  <a16:creationId xmlns:a16="http://schemas.microsoft.com/office/drawing/2014/main" id="{9334DD86-14EF-CA05-CD1D-D1CD371CA5F7}"/>
                </a:ext>
              </a:extLst>
            </p:cNvPr>
            <p:cNvSpPr txBox="1"/>
            <p:nvPr/>
          </p:nvSpPr>
          <p:spPr>
            <a:xfrm>
              <a:off x="3266576" y="2868297"/>
              <a:ext cx="2418716" cy="402995"/>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Audited SMEs</a:t>
              </a:r>
            </a:p>
          </p:txBody>
        </p:sp>
      </p:grpSp>
      <p:grpSp>
        <p:nvGrpSpPr>
          <p:cNvPr id="19" name="Groupe 18">
            <a:extLst>
              <a:ext uri="{FF2B5EF4-FFF2-40B4-BE49-F238E27FC236}">
                <a16:creationId xmlns:a16="http://schemas.microsoft.com/office/drawing/2014/main" id="{A3A758BF-96EF-E16D-DD3B-0AAD79A1CED6}"/>
              </a:ext>
            </a:extLst>
          </p:cNvPr>
          <p:cNvGrpSpPr/>
          <p:nvPr/>
        </p:nvGrpSpPr>
        <p:grpSpPr>
          <a:xfrm>
            <a:off x="10805088" y="6502236"/>
            <a:ext cx="4934092" cy="585480"/>
            <a:chOff x="10445048" y="2752889"/>
            <a:chExt cx="4934092" cy="585480"/>
          </a:xfrm>
        </p:grpSpPr>
        <p:sp>
          <p:nvSpPr>
            <p:cNvPr id="15" name="Freeform 14">
              <a:extLst>
                <a:ext uri="{FF2B5EF4-FFF2-40B4-BE49-F238E27FC236}">
                  <a16:creationId xmlns:a16="http://schemas.microsoft.com/office/drawing/2014/main" id="{6E6E1F59-1848-3593-80BD-80F4FE672C64}"/>
                </a:ext>
              </a:extLst>
            </p:cNvPr>
            <p:cNvSpPr/>
            <p:nvPr/>
          </p:nvSpPr>
          <p:spPr>
            <a:xfrm>
              <a:off x="10445048" y="2752889"/>
              <a:ext cx="4934092" cy="58548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28">
              <a:extLst>
                <a:ext uri="{FF2B5EF4-FFF2-40B4-BE49-F238E27FC236}">
                  <a16:creationId xmlns:a16="http://schemas.microsoft.com/office/drawing/2014/main" id="{79AC0774-D24F-64C3-D197-79EACA38149B}"/>
                </a:ext>
              </a:extLst>
            </p:cNvPr>
            <p:cNvSpPr txBox="1"/>
            <p:nvPr/>
          </p:nvSpPr>
          <p:spPr>
            <a:xfrm>
              <a:off x="11702736" y="2843623"/>
              <a:ext cx="2418716" cy="402995"/>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Trained SMEs</a:t>
              </a:r>
            </a:p>
          </p:txBody>
        </p:sp>
      </p:grpSp>
      <p:graphicFrame>
        <p:nvGraphicFramePr>
          <p:cNvPr id="20" name="Graphique 19">
            <a:extLst>
              <a:ext uri="{FF2B5EF4-FFF2-40B4-BE49-F238E27FC236}">
                <a16:creationId xmlns:a16="http://schemas.microsoft.com/office/drawing/2014/main" id="{309FC23A-6CC8-5D6F-44AF-AE6D07DD7015}"/>
              </a:ext>
            </a:extLst>
          </p:cNvPr>
          <p:cNvGraphicFramePr>
            <a:graphicFrameLocks/>
          </p:cNvGraphicFramePr>
          <p:nvPr/>
        </p:nvGraphicFramePr>
        <p:xfrm>
          <a:off x="5664065" y="2623220"/>
          <a:ext cx="6504271" cy="363414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71586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3"/>
              <a:ext cx="6281591" cy="644411"/>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4834938" y="4427489"/>
            <a:ext cx="8618123" cy="2778128"/>
          </a:xfrm>
          <a:prstGeom prst="rect">
            <a:avLst/>
          </a:prstGeom>
        </p:spPr>
        <p:txBody>
          <a:bodyPr lIns="0" tIns="0" rIns="0" bIns="0" rtlCol="0" anchor="t">
            <a:spAutoFit/>
          </a:bodyPr>
          <a:lstStyle/>
          <a:p>
            <a:pPr algn="ctr">
              <a:lnSpc>
                <a:spcPts val="11199"/>
              </a:lnSpc>
            </a:pPr>
            <a:r>
              <a:rPr lang="en-US" sz="7999" b="1" spc="-175">
                <a:solidFill>
                  <a:srgbClr val="FFD800"/>
                </a:solidFill>
                <a:latin typeface="Montserrat Bold"/>
                <a:ea typeface="Montserrat Bold"/>
                <a:cs typeface="Montserrat Bold"/>
                <a:sym typeface="Montserrat Bold"/>
              </a:rPr>
              <a:t>Welcome Coffee and Registration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36675" y="1689124"/>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grpSp>
        <p:nvGrpSpPr>
          <p:cNvPr id="32" name="Group 31">
            <a:extLst>
              <a:ext uri="{FF2B5EF4-FFF2-40B4-BE49-F238E27FC236}">
                <a16:creationId xmlns:a16="http://schemas.microsoft.com/office/drawing/2014/main" id="{4C12BEEC-273B-7F32-9911-EB8F813046E0}"/>
              </a:ext>
            </a:extLst>
          </p:cNvPr>
          <p:cNvGrpSpPr/>
          <p:nvPr/>
        </p:nvGrpSpPr>
        <p:grpSpPr>
          <a:xfrm>
            <a:off x="287014" y="2134213"/>
            <a:ext cx="6158244" cy="7041736"/>
            <a:chOff x="-149650" y="2714967"/>
            <a:chExt cx="5882883" cy="5730723"/>
          </a:xfrm>
        </p:grpSpPr>
        <p:grpSp>
          <p:nvGrpSpPr>
            <p:cNvPr id="13" name="Group 13"/>
            <p:cNvGrpSpPr/>
            <p:nvPr/>
          </p:nvGrpSpPr>
          <p:grpSpPr>
            <a:xfrm>
              <a:off x="-149650" y="2714967"/>
              <a:ext cx="5869285" cy="5730723"/>
              <a:chOff x="-53509" y="-38100"/>
              <a:chExt cx="833358" cy="813684"/>
            </a:xfrm>
          </p:grpSpPr>
          <p:sp>
            <p:nvSpPr>
              <p:cNvPr id="14" name="Freeform 14"/>
              <p:cNvSpPr/>
              <p:nvPr/>
            </p:nvSpPr>
            <p:spPr>
              <a:xfrm>
                <a:off x="-53509" y="66364"/>
                <a:ext cx="833358" cy="70922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118245" y="3925667"/>
              <a:ext cx="5851478" cy="4343611"/>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Lighting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Building Heating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Renewable Energies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Heat Pu</a:t>
              </a:r>
              <a:r>
                <a:rPr kumimoji="0" lang="en-US" sz="1800" b="0" i="0" u="none" strike="noStrike" kern="1200" cap="none" spc="0" normalizeH="0" baseline="0" noProof="0" dirty="0" err="1">
                  <a:ln>
                    <a:noFill/>
                  </a:ln>
                  <a:solidFill>
                    <a:srgbClr val="00477A"/>
                  </a:solidFill>
                  <a:effectLst/>
                  <a:uLnTx/>
                  <a:uFillTx/>
                  <a:latin typeface="Montserrat"/>
                  <a:ea typeface="Montserrat"/>
                  <a:cs typeface="Montserrat"/>
                  <a:sym typeface="Montserrat"/>
                </a:rPr>
                <a:t>mps</a:t>
              </a: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 and Heat Recovery</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Compressed Air</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Ventilation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Cooling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Energy Management</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Office Space (e.g., Equipment)</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Industrial Furnaces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Distribution Networks and Insulation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Pumps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Optimisation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Raising Staff Awareness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00477A"/>
                  </a:solidFill>
                  <a:effectLst/>
                  <a:uLnTx/>
                  <a:uFillTx/>
                  <a:latin typeface="Montserrat"/>
                  <a:ea typeface="Montserrat"/>
                  <a:cs typeface="Montserrat"/>
                  <a:sym typeface="Montserrat"/>
                </a:rPr>
                <a:t>Transportation</a:t>
              </a:r>
            </a:p>
          </p:txBody>
        </p:sp>
        <p:sp>
          <p:nvSpPr>
            <p:cNvPr id="28" name="TextBox 28"/>
            <p:cNvSpPr txBox="1"/>
            <p:nvPr/>
          </p:nvSpPr>
          <p:spPr>
            <a:xfrm>
              <a:off x="101358" y="3498906"/>
              <a:ext cx="5498694" cy="326980"/>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Energy Efficiency Measures (EEMs)</a:t>
              </a:r>
            </a:p>
          </p:txBody>
        </p:sp>
      </p:grpSp>
      <p:sp>
        <p:nvSpPr>
          <p:cNvPr id="50" name="TextBox 35">
            <a:extLst>
              <a:ext uri="{FF2B5EF4-FFF2-40B4-BE49-F238E27FC236}">
                <a16:creationId xmlns:a16="http://schemas.microsoft.com/office/drawing/2014/main" id="{33D7FB96-7B12-6616-8C33-8F450DA8F389}"/>
              </a:ext>
            </a:extLst>
          </p:cNvPr>
          <p:cNvSpPr txBox="1"/>
          <p:nvPr/>
        </p:nvSpPr>
        <p:spPr>
          <a:xfrm>
            <a:off x="7086414" y="7518930"/>
            <a:ext cx="10552848" cy="2208297"/>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For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firms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having</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implemented</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EEMs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over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past</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12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months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most</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represented</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ones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are: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Raising</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staff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awareness</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Energy management, </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and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Lighting</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t>
            </a:r>
            <a:endPar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endParaRP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Based on the WP8 Evaluation Survey #3, specifically among audited and trained firms, </a:t>
            </a: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more than 400 EEMs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were implemented over the past 12 months.</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Among other types of EEMs implemented by the SMEs, are highlighted: </a:t>
            </a: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Renewable energies</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Distribution networks &amp; insulation,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and</a:t>
            </a: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Cooling.</a:t>
            </a:r>
          </a:p>
        </p:txBody>
      </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2856961"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Top 3 of EEMs implemented by SMEs over the past 12 months</a:t>
            </a:r>
          </a:p>
        </p:txBody>
      </p:sp>
      <p:grpSp>
        <p:nvGrpSpPr>
          <p:cNvPr id="18" name="Groupe 17">
            <a:extLst>
              <a:ext uri="{FF2B5EF4-FFF2-40B4-BE49-F238E27FC236}">
                <a16:creationId xmlns:a16="http://schemas.microsoft.com/office/drawing/2014/main" id="{F4183C53-D30D-665C-F5C6-8FD43263E038}"/>
              </a:ext>
            </a:extLst>
          </p:cNvPr>
          <p:cNvGrpSpPr/>
          <p:nvPr/>
        </p:nvGrpSpPr>
        <p:grpSpPr>
          <a:xfrm>
            <a:off x="9538500" y="2973116"/>
            <a:ext cx="4934092" cy="585480"/>
            <a:chOff x="10445048" y="2752889"/>
            <a:chExt cx="4934092" cy="585480"/>
          </a:xfrm>
        </p:grpSpPr>
        <p:sp>
          <p:nvSpPr>
            <p:cNvPr id="19" name="Freeform 14">
              <a:extLst>
                <a:ext uri="{FF2B5EF4-FFF2-40B4-BE49-F238E27FC236}">
                  <a16:creationId xmlns:a16="http://schemas.microsoft.com/office/drawing/2014/main" id="{EF73E383-CC2F-C1E3-9146-79DB5F5E6E12}"/>
                </a:ext>
              </a:extLst>
            </p:cNvPr>
            <p:cNvSpPr/>
            <p:nvPr/>
          </p:nvSpPr>
          <p:spPr>
            <a:xfrm>
              <a:off x="10445048" y="2752889"/>
              <a:ext cx="4934092" cy="58548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8">
              <a:extLst>
                <a:ext uri="{FF2B5EF4-FFF2-40B4-BE49-F238E27FC236}">
                  <a16:creationId xmlns:a16="http://schemas.microsoft.com/office/drawing/2014/main" id="{F6B604D3-7CA9-2E9B-A5A0-BCF1EF97307F}"/>
                </a:ext>
              </a:extLst>
            </p:cNvPr>
            <p:cNvSpPr txBox="1"/>
            <p:nvPr/>
          </p:nvSpPr>
          <p:spPr>
            <a:xfrm>
              <a:off x="12426812" y="2841192"/>
              <a:ext cx="974560" cy="402995"/>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SMEs</a:t>
              </a:r>
            </a:p>
          </p:txBody>
        </p:sp>
      </p:grpSp>
      <p:grpSp>
        <p:nvGrpSpPr>
          <p:cNvPr id="21" name="Groupe 20">
            <a:extLst>
              <a:ext uri="{FF2B5EF4-FFF2-40B4-BE49-F238E27FC236}">
                <a16:creationId xmlns:a16="http://schemas.microsoft.com/office/drawing/2014/main" id="{23D82AEE-2779-8736-9E95-80043265F916}"/>
              </a:ext>
            </a:extLst>
          </p:cNvPr>
          <p:cNvGrpSpPr/>
          <p:nvPr/>
        </p:nvGrpSpPr>
        <p:grpSpPr>
          <a:xfrm>
            <a:off x="9288017" y="3844215"/>
            <a:ext cx="5400599" cy="2955469"/>
            <a:chOff x="12023540" y="3910072"/>
            <a:chExt cx="5400599" cy="2955469"/>
          </a:xfrm>
        </p:grpSpPr>
        <p:grpSp>
          <p:nvGrpSpPr>
            <p:cNvPr id="38" name="Groupe 37">
              <a:extLst>
                <a:ext uri="{FF2B5EF4-FFF2-40B4-BE49-F238E27FC236}">
                  <a16:creationId xmlns:a16="http://schemas.microsoft.com/office/drawing/2014/main" id="{90D9791C-2076-99DD-09C7-C38732C73B24}"/>
                </a:ext>
              </a:extLst>
            </p:cNvPr>
            <p:cNvGrpSpPr/>
            <p:nvPr/>
          </p:nvGrpSpPr>
          <p:grpSpPr>
            <a:xfrm>
              <a:off x="13589317" y="4355924"/>
              <a:ext cx="2898015" cy="2509617"/>
              <a:chOff x="8406225" y="4565791"/>
              <a:chExt cx="2898015" cy="2191147"/>
            </a:xfrm>
          </p:grpSpPr>
          <p:grpSp>
            <p:nvGrpSpPr>
              <p:cNvPr id="39" name="Groupe 38">
                <a:extLst>
                  <a:ext uri="{FF2B5EF4-FFF2-40B4-BE49-F238E27FC236}">
                    <a16:creationId xmlns:a16="http://schemas.microsoft.com/office/drawing/2014/main" id="{8AA3CAE1-B263-9186-AAA5-F1E7BCECF19C}"/>
                  </a:ext>
                </a:extLst>
              </p:cNvPr>
              <p:cNvGrpSpPr/>
              <p:nvPr/>
            </p:nvGrpSpPr>
            <p:grpSpPr>
              <a:xfrm>
                <a:off x="8406225" y="4565791"/>
                <a:ext cx="2898015" cy="2191147"/>
                <a:chOff x="8406225" y="4565791"/>
                <a:chExt cx="2898015" cy="2191147"/>
              </a:xfrm>
            </p:grpSpPr>
            <p:sp>
              <p:nvSpPr>
                <p:cNvPr id="43" name="Rectangle : coins arrondis 42">
                  <a:extLst>
                    <a:ext uri="{FF2B5EF4-FFF2-40B4-BE49-F238E27FC236}">
                      <a16:creationId xmlns:a16="http://schemas.microsoft.com/office/drawing/2014/main" id="{D30F91F0-68AF-9AB4-2869-19BF8E23CE9A}"/>
                    </a:ext>
                  </a:extLst>
                </p:cNvPr>
                <p:cNvSpPr/>
                <p:nvPr/>
              </p:nvSpPr>
              <p:spPr>
                <a:xfrm>
                  <a:off x="9469304" y="4565791"/>
                  <a:ext cx="771857" cy="2180408"/>
                </a:xfrm>
                <a:prstGeom prst="roundRect">
                  <a:avLst/>
                </a:prstGeom>
                <a:solidFill>
                  <a:srgbClr val="FFD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 coins arrondis 43">
                  <a:extLst>
                    <a:ext uri="{FF2B5EF4-FFF2-40B4-BE49-F238E27FC236}">
                      <a16:creationId xmlns:a16="http://schemas.microsoft.com/office/drawing/2014/main" id="{57D89DCF-CCF6-4A09-45B5-44C427BBA5A1}"/>
                    </a:ext>
                  </a:extLst>
                </p:cNvPr>
                <p:cNvSpPr/>
                <p:nvPr/>
              </p:nvSpPr>
              <p:spPr>
                <a:xfrm>
                  <a:off x="10532383" y="5630644"/>
                  <a:ext cx="771857" cy="1115554"/>
                </a:xfrm>
                <a:prstGeom prst="roundRect">
                  <a:avLst/>
                </a:prstGeom>
                <a:solidFill>
                  <a:srgbClr val="FFD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 coins arrondis 44">
                  <a:extLst>
                    <a:ext uri="{FF2B5EF4-FFF2-40B4-BE49-F238E27FC236}">
                      <a16:creationId xmlns:a16="http://schemas.microsoft.com/office/drawing/2014/main" id="{EFD145D4-C6F4-689B-6248-B6E9778AB656}"/>
                    </a:ext>
                  </a:extLst>
                </p:cNvPr>
                <p:cNvSpPr/>
                <p:nvPr/>
              </p:nvSpPr>
              <p:spPr>
                <a:xfrm>
                  <a:off x="8406225" y="5303076"/>
                  <a:ext cx="771857" cy="1453862"/>
                </a:xfrm>
                <a:prstGeom prst="roundRect">
                  <a:avLst/>
                </a:prstGeom>
                <a:solidFill>
                  <a:srgbClr val="FFD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ZoneTexte 39">
                <a:extLst>
                  <a:ext uri="{FF2B5EF4-FFF2-40B4-BE49-F238E27FC236}">
                    <a16:creationId xmlns:a16="http://schemas.microsoft.com/office/drawing/2014/main" id="{5A96DBB2-7AFC-5D6E-0695-03D944D69FE4}"/>
                  </a:ext>
                </a:extLst>
              </p:cNvPr>
              <p:cNvSpPr txBox="1"/>
              <p:nvPr/>
            </p:nvSpPr>
            <p:spPr>
              <a:xfrm>
                <a:off x="9648056" y="4750462"/>
                <a:ext cx="410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41" name="ZoneTexte 40">
                <a:extLst>
                  <a:ext uri="{FF2B5EF4-FFF2-40B4-BE49-F238E27FC236}">
                    <a16:creationId xmlns:a16="http://schemas.microsoft.com/office/drawing/2014/main" id="{79349EF1-22AB-97B8-74E6-ACA10540D3C3}"/>
                  </a:ext>
                </a:extLst>
              </p:cNvPr>
              <p:cNvSpPr txBox="1"/>
              <p:nvPr/>
            </p:nvSpPr>
            <p:spPr>
              <a:xfrm>
                <a:off x="8586695" y="5513966"/>
                <a:ext cx="410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42" name="ZoneTexte 41">
                <a:extLst>
                  <a:ext uri="{FF2B5EF4-FFF2-40B4-BE49-F238E27FC236}">
                    <a16:creationId xmlns:a16="http://schemas.microsoft.com/office/drawing/2014/main" id="{B71F0C76-F372-A04A-B9EE-805680F88D58}"/>
                  </a:ext>
                </a:extLst>
              </p:cNvPr>
              <p:cNvSpPr txBox="1"/>
              <p:nvPr/>
            </p:nvSpPr>
            <p:spPr>
              <a:xfrm>
                <a:off x="10712853" y="5796366"/>
                <a:ext cx="410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3</a:t>
                </a:r>
              </a:p>
            </p:txBody>
          </p:sp>
        </p:grpSp>
        <p:sp>
          <p:nvSpPr>
            <p:cNvPr id="46" name="ZoneTexte 45">
              <a:extLst>
                <a:ext uri="{FF2B5EF4-FFF2-40B4-BE49-F238E27FC236}">
                  <a16:creationId xmlns:a16="http://schemas.microsoft.com/office/drawing/2014/main" id="{FC59A64E-CE85-C896-6DC8-7EB8094E0FA6}"/>
                </a:ext>
              </a:extLst>
            </p:cNvPr>
            <p:cNvSpPr txBox="1"/>
            <p:nvPr/>
          </p:nvSpPr>
          <p:spPr>
            <a:xfrm>
              <a:off x="13031651" y="3910072"/>
              <a:ext cx="37469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Montserrat Bold"/>
                  <a:ea typeface="+mn-ea"/>
                  <a:cs typeface="+mn-cs"/>
                </a:rPr>
                <a:t>Raising</a:t>
              </a:r>
              <a:r>
                <a:rPr kumimoji="0" lang="fr-FR" sz="1800" b="1" i="0" u="none" strike="noStrike" kern="1200" cap="none" spc="0" normalizeH="0" baseline="0" noProof="0" dirty="0">
                  <a:ln>
                    <a:noFill/>
                  </a:ln>
                  <a:solidFill>
                    <a:prstClr val="white"/>
                  </a:solidFill>
                  <a:effectLst/>
                  <a:uLnTx/>
                  <a:uFillTx/>
                  <a:latin typeface="Montserrat Bold"/>
                  <a:ea typeface="+mn-ea"/>
                  <a:cs typeface="+mn-cs"/>
                </a:rPr>
                <a:t> staff </a:t>
              </a:r>
              <a:r>
                <a:rPr kumimoji="0" lang="fr-FR" sz="1800" b="1" i="0" u="none" strike="noStrike" kern="1200" cap="none" spc="0" normalizeH="0" baseline="0" noProof="0" dirty="0" err="1">
                  <a:ln>
                    <a:noFill/>
                  </a:ln>
                  <a:solidFill>
                    <a:prstClr val="white"/>
                  </a:solidFill>
                  <a:effectLst/>
                  <a:uLnTx/>
                  <a:uFillTx/>
                  <a:latin typeface="Montserrat Bold"/>
                  <a:ea typeface="+mn-ea"/>
                  <a:cs typeface="+mn-cs"/>
                </a:rPr>
                <a:t>awareness</a:t>
              </a:r>
              <a:r>
                <a:rPr kumimoji="0" lang="fr-FR" sz="1800" b="1" i="0" u="none" strike="noStrike" kern="1200" cap="none" spc="0" normalizeH="0" baseline="0" noProof="0" dirty="0">
                  <a:ln>
                    <a:noFill/>
                  </a:ln>
                  <a:solidFill>
                    <a:prstClr val="white"/>
                  </a:solidFill>
                  <a:effectLst/>
                  <a:uLnTx/>
                  <a:uFillTx/>
                  <a:latin typeface="Montserrat Bold"/>
                  <a:ea typeface="+mn-ea"/>
                  <a:cs typeface="+mn-cs"/>
                </a:rPr>
                <a:t> (17 %)</a:t>
              </a:r>
            </a:p>
          </p:txBody>
        </p:sp>
        <p:sp>
          <p:nvSpPr>
            <p:cNvPr id="47" name="ZoneTexte 46">
              <a:extLst>
                <a:ext uri="{FF2B5EF4-FFF2-40B4-BE49-F238E27FC236}">
                  <a16:creationId xmlns:a16="http://schemas.microsoft.com/office/drawing/2014/main" id="{AD13BA9E-4E40-0585-071E-9D211D4AD696}"/>
                </a:ext>
              </a:extLst>
            </p:cNvPr>
            <p:cNvSpPr txBox="1"/>
            <p:nvPr/>
          </p:nvSpPr>
          <p:spPr>
            <a:xfrm>
              <a:off x="12023540" y="4497169"/>
              <a:ext cx="27045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Montserrat Bold"/>
                  <a:ea typeface="+mn-ea"/>
                  <a:cs typeface="+mn-cs"/>
                </a:rPr>
                <a:t>Energy management (15 %)</a:t>
              </a:r>
            </a:p>
          </p:txBody>
        </p:sp>
        <p:sp>
          <p:nvSpPr>
            <p:cNvPr id="48" name="ZoneTexte 47">
              <a:extLst>
                <a:ext uri="{FF2B5EF4-FFF2-40B4-BE49-F238E27FC236}">
                  <a16:creationId xmlns:a16="http://schemas.microsoft.com/office/drawing/2014/main" id="{1474CDE5-4A4D-95C7-8D6B-D6723380963E}"/>
                </a:ext>
              </a:extLst>
            </p:cNvPr>
            <p:cNvSpPr txBox="1"/>
            <p:nvPr/>
          </p:nvSpPr>
          <p:spPr>
            <a:xfrm>
              <a:off x="15408696" y="5134208"/>
              <a:ext cx="20154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Montserrat Bold"/>
                  <a:ea typeface="+mn-ea"/>
                  <a:cs typeface="+mn-cs"/>
                </a:rPr>
                <a:t>Lighting</a:t>
              </a:r>
              <a:r>
                <a:rPr kumimoji="0" lang="fr-FR" sz="1800" b="1" i="0" u="none" strike="noStrike" kern="1200" cap="none" spc="0" normalizeH="0" baseline="0" noProof="0" dirty="0">
                  <a:ln>
                    <a:noFill/>
                  </a:ln>
                  <a:solidFill>
                    <a:prstClr val="white"/>
                  </a:solidFill>
                  <a:effectLst/>
                  <a:uLnTx/>
                  <a:uFillTx/>
                  <a:latin typeface="Montserrat Bold"/>
                  <a:ea typeface="+mn-ea"/>
                  <a:cs typeface="+mn-cs"/>
                </a:rPr>
                <a:t> (14 %)</a:t>
              </a:r>
            </a:p>
          </p:txBody>
        </p:sp>
      </p:grpSp>
    </p:spTree>
    <p:extLst>
      <p:ext uri="{BB962C8B-B14F-4D97-AF65-F5344CB8AC3E}">
        <p14:creationId xmlns:p14="http://schemas.microsoft.com/office/powerpoint/2010/main" val="36653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6908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707058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Focus on the main investments made by the SMEs</a:t>
            </a:r>
          </a:p>
        </p:txBody>
      </p:sp>
      <p:sp>
        <p:nvSpPr>
          <p:cNvPr id="14" name="Freeform 14">
            <a:extLst>
              <a:ext uri="{FF2B5EF4-FFF2-40B4-BE49-F238E27FC236}">
                <a16:creationId xmlns:a16="http://schemas.microsoft.com/office/drawing/2014/main" id="{8926AECE-1A91-0C21-FE35-FF831CB910AA}"/>
              </a:ext>
            </a:extLst>
          </p:cNvPr>
          <p:cNvSpPr/>
          <p:nvPr/>
        </p:nvSpPr>
        <p:spPr>
          <a:xfrm>
            <a:off x="12119821" y="2686094"/>
            <a:ext cx="5184576" cy="7425958"/>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Groupe 18">
            <a:extLst>
              <a:ext uri="{FF2B5EF4-FFF2-40B4-BE49-F238E27FC236}">
                <a16:creationId xmlns:a16="http://schemas.microsoft.com/office/drawing/2014/main" id="{D9622A90-3CE2-87FE-C0CC-E1FA15306050}"/>
              </a:ext>
            </a:extLst>
          </p:cNvPr>
          <p:cNvGrpSpPr/>
          <p:nvPr/>
        </p:nvGrpSpPr>
        <p:grpSpPr>
          <a:xfrm>
            <a:off x="1125291" y="5347195"/>
            <a:ext cx="8141593" cy="4764857"/>
            <a:chOff x="969996" y="5347194"/>
            <a:chExt cx="8141593" cy="4764857"/>
          </a:xfrm>
        </p:grpSpPr>
        <p:sp>
          <p:nvSpPr>
            <p:cNvPr id="16" name="Freeform 14">
              <a:extLst>
                <a:ext uri="{FF2B5EF4-FFF2-40B4-BE49-F238E27FC236}">
                  <a16:creationId xmlns:a16="http://schemas.microsoft.com/office/drawing/2014/main" id="{49F086A3-32C0-7BDA-957F-5ABD207CE4B4}"/>
                </a:ext>
              </a:extLst>
            </p:cNvPr>
            <p:cNvSpPr/>
            <p:nvPr/>
          </p:nvSpPr>
          <p:spPr>
            <a:xfrm>
              <a:off x="969996" y="5347194"/>
              <a:ext cx="8141593" cy="4764857"/>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cx1="http://schemas.microsoft.com/office/drawing/2015/9/8/chartex">
          <mc:Choice Requires="cx1">
            <p:graphicFrame>
              <p:nvGraphicFramePr>
                <p:cNvPr id="17" name="Graphique 16">
                  <a:extLst>
                    <a:ext uri="{FF2B5EF4-FFF2-40B4-BE49-F238E27FC236}">
                      <a16:creationId xmlns:a16="http://schemas.microsoft.com/office/drawing/2014/main" id="{BABDB545-F92C-2C4C-D36E-69693035211D}"/>
                    </a:ext>
                  </a:extLst>
                </p:cNvPr>
                <p:cNvGraphicFramePr/>
                <p:nvPr/>
              </p:nvGraphicFramePr>
              <p:xfrm>
                <a:off x="1223120" y="5541483"/>
                <a:ext cx="7632848" cy="4426554"/>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17" name="Graphique 16">
                  <a:extLst>
                    <a:ext uri="{FF2B5EF4-FFF2-40B4-BE49-F238E27FC236}">
                      <a16:creationId xmlns:a16="http://schemas.microsoft.com/office/drawing/2014/main" id="{BABDB545-F92C-2C4C-D36E-69693035211D}"/>
                    </a:ext>
                  </a:extLst>
                </p:cNvPr>
                <p:cNvPicPr>
                  <a:picLocks noGrp="1" noRot="1" noChangeAspect="1" noMove="1" noResize="1" noEditPoints="1" noAdjustHandles="1" noChangeArrowheads="1" noChangeShapeType="1"/>
                </p:cNvPicPr>
                <p:nvPr/>
              </p:nvPicPr>
              <p:blipFill>
                <a:blip r:embed="rId9"/>
                <a:stretch>
                  <a:fillRect/>
                </a:stretch>
              </p:blipFill>
              <p:spPr>
                <a:xfrm>
                  <a:off x="1378415" y="5541484"/>
                  <a:ext cx="7632848" cy="4426554"/>
                </a:xfrm>
                <a:prstGeom prst="rect">
                  <a:avLst/>
                </a:prstGeom>
              </p:spPr>
            </p:pic>
          </mc:Fallback>
        </mc:AlternateContent>
      </p:grpSp>
      <p:sp>
        <p:nvSpPr>
          <p:cNvPr id="18" name="ZoneTexte 17">
            <a:extLst>
              <a:ext uri="{FF2B5EF4-FFF2-40B4-BE49-F238E27FC236}">
                <a16:creationId xmlns:a16="http://schemas.microsoft.com/office/drawing/2014/main" id="{6B05D8CF-C85C-3FDD-FC80-896384F2803D}"/>
              </a:ext>
            </a:extLst>
          </p:cNvPr>
          <p:cNvSpPr txBox="1"/>
          <p:nvPr/>
        </p:nvSpPr>
        <p:spPr>
          <a:xfrm>
            <a:off x="830438" y="2623220"/>
            <a:ext cx="9969746" cy="2621230"/>
          </a:xfrm>
          <a:prstGeom prst="rect">
            <a:avLst/>
          </a:prstGeom>
          <a:noFill/>
        </p:spPr>
        <p:txBody>
          <a:bodyPr wrap="square">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 clear majority in all size categories have made investments,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with larger firms (50–99 and 100+ employees) showing the highest rates at 74 % and 70 %.</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Mid-sized companies (10–49 employees) also show strong participation at 67 %, while smaller firms (0–9 employees) are lower at 56 %.</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Overall, investments in EEMs tend to increase with company size,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suggesting that larger firms have greater capacity and resources to implement such measures.</a:t>
            </a:r>
          </a:p>
        </p:txBody>
      </p:sp>
      <p:sp>
        <p:nvSpPr>
          <p:cNvPr id="23" name="ZoneTexte 22">
            <a:extLst>
              <a:ext uri="{FF2B5EF4-FFF2-40B4-BE49-F238E27FC236}">
                <a16:creationId xmlns:a16="http://schemas.microsoft.com/office/drawing/2014/main" id="{869C89A1-CAE2-2C22-B777-221A6F8CC7A8}"/>
              </a:ext>
            </a:extLst>
          </p:cNvPr>
          <p:cNvSpPr txBox="1"/>
          <p:nvPr/>
        </p:nvSpPr>
        <p:spPr>
          <a:xfrm>
            <a:off x="12289079" y="2911252"/>
            <a:ext cx="4775801"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Have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you</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make</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any</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investments</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to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improve</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your</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energy</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efficiency</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 over the last 12 </a:t>
            </a:r>
            <a:r>
              <a:rPr kumimoji="0" lang="fr-FR" sz="1600" b="0" i="0" u="none" strike="noStrike" kern="1200" cap="none" spc="0" normalizeH="0" baseline="0" noProof="0" dirty="0" err="1">
                <a:ln>
                  <a:noFill/>
                </a:ln>
                <a:solidFill>
                  <a:prstClr val="black"/>
                </a:solidFill>
                <a:effectLst/>
                <a:uLnTx/>
                <a:uFillTx/>
                <a:latin typeface="Montserrat Bold" panose="00000800000000000000" charset="0"/>
                <a:ea typeface="+mn-ea"/>
                <a:cs typeface="+mn-cs"/>
              </a:rPr>
              <a:t>months</a:t>
            </a:r>
            <a:r>
              <a:rPr kumimoji="0" lang="fr-FR" sz="1600" b="0" i="0" u="none" strike="noStrike" kern="1200" cap="none" spc="0" normalizeH="0" baseline="0" noProof="0" dirty="0">
                <a:ln>
                  <a:noFill/>
                </a:ln>
                <a:solidFill>
                  <a:prstClr val="black"/>
                </a:solidFill>
                <a:effectLst/>
                <a:uLnTx/>
                <a:uFillTx/>
                <a:latin typeface="Montserrat Bold" panose="00000800000000000000" charset="0"/>
                <a:ea typeface="+mn-ea"/>
                <a:cs typeface="+mn-cs"/>
              </a:rPr>
              <a:t>?</a:t>
            </a:r>
          </a:p>
        </p:txBody>
      </p:sp>
      <p:graphicFrame>
        <p:nvGraphicFramePr>
          <p:cNvPr id="24" name="Graphique 23">
            <a:extLst>
              <a:ext uri="{FF2B5EF4-FFF2-40B4-BE49-F238E27FC236}">
                <a16:creationId xmlns:a16="http://schemas.microsoft.com/office/drawing/2014/main" id="{C4E48860-AF9B-5B6A-2FB7-9789AEB53BC6}"/>
              </a:ext>
            </a:extLst>
          </p:cNvPr>
          <p:cNvGraphicFramePr>
            <a:graphicFrameLocks/>
          </p:cNvGraphicFramePr>
          <p:nvPr/>
        </p:nvGraphicFramePr>
        <p:xfrm>
          <a:off x="12289079" y="3967408"/>
          <a:ext cx="4762500" cy="600063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761892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6908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6926569"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Main obstacles identified to the implementation/investments in EEMs</a:t>
            </a:r>
          </a:p>
        </p:txBody>
      </p:sp>
      <p:sp>
        <p:nvSpPr>
          <p:cNvPr id="49" name="TextBox 35">
            <a:extLst>
              <a:ext uri="{FF2B5EF4-FFF2-40B4-BE49-F238E27FC236}">
                <a16:creationId xmlns:a16="http://schemas.microsoft.com/office/drawing/2014/main" id="{24AFB7E8-FCF1-E4E4-3F18-8ED956AC839A}"/>
              </a:ext>
            </a:extLst>
          </p:cNvPr>
          <p:cNvSpPr txBox="1"/>
          <p:nvPr/>
        </p:nvSpPr>
        <p:spPr>
          <a:xfrm>
            <a:off x="474923" y="8421365"/>
            <a:ext cx="8440354" cy="938719"/>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For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companies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having</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not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implemented</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EEMs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measures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the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two</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main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reasons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justifying</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this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choice</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are: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Lack</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of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funding</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a:t>
            </a:r>
            <a:b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b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(27 %) </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and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Insufficient</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or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inadequate</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err="1">
                <a:ln>
                  <a:noFill/>
                </a:ln>
                <a:solidFill>
                  <a:srgbClr val="FFD800"/>
                </a:solidFill>
                <a:effectLst/>
                <a:uLnTx/>
                <a:uFillTx/>
                <a:latin typeface="Montserrat Bold"/>
                <a:ea typeface="Montserrat Bold"/>
                <a:cs typeface="Montserrat Bold"/>
                <a:sym typeface="Montserrat Bold"/>
              </a:rPr>
              <a:t>knowledge</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about </a:t>
            </a:r>
            <a:r>
              <a:rPr kumimoji="0" lang="fr-FR" sz="1800" b="1" i="0" u="none" strike="noStrike" kern="1200" cap="none" spc="0" normalizeH="0" baseline="0" noProof="0" dirty="0" err="1">
                <a:ln>
                  <a:noFill/>
                </a:ln>
                <a:solidFill>
                  <a:prstClr val="white"/>
                </a:solidFill>
                <a:effectLst/>
                <a:uLnTx/>
                <a:uFillTx/>
                <a:latin typeface="Montserrat Bold"/>
                <a:ea typeface="Montserrat Bold"/>
                <a:cs typeface="Montserrat Bold"/>
                <a:sym typeface="Montserrat Bold"/>
              </a:rPr>
              <a:t>EEMs</a:t>
            </a:r>
            <a:r>
              <a:rPr kumimoji="0" lang="fr-FR"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a:t>
            </a:r>
            <a:r>
              <a:rPr kumimoji="0" lang="fr-FR"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(27 %).</a:t>
            </a:r>
            <a:endPar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endParaRPr>
          </a:p>
        </p:txBody>
      </p:sp>
      <p:sp>
        <p:nvSpPr>
          <p:cNvPr id="52" name="TextBox 35">
            <a:extLst>
              <a:ext uri="{FF2B5EF4-FFF2-40B4-BE49-F238E27FC236}">
                <a16:creationId xmlns:a16="http://schemas.microsoft.com/office/drawing/2014/main" id="{686ED355-45B6-8C8B-CAD9-F4FB79D524FD}"/>
              </a:ext>
            </a:extLst>
          </p:cNvPr>
          <p:cNvSpPr txBox="1"/>
          <p:nvPr/>
        </p:nvSpPr>
        <p:spPr>
          <a:xfrm>
            <a:off x="9560630" y="8023820"/>
            <a:ext cx="8440354" cy="1733808"/>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Among other types of reasons advanced by the SMEs</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 Technical difficulties, Other priorities, Co-ownership are being mentioned by the firms.</a:t>
            </a:r>
          </a:p>
          <a:p>
            <a:pPr marL="285750" marR="0" lvl="0" indent="-285750" algn="just"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However, it should be noted that </a:t>
            </a:r>
            <a:r>
              <a:rPr kumimoji="0" lang="en-US" sz="1800" b="1" i="0" u="none" strike="noStrike" kern="1200" cap="none" spc="0" normalizeH="0" baseline="0" noProof="0" dirty="0">
                <a:ln>
                  <a:noFill/>
                </a:ln>
                <a:solidFill>
                  <a:srgbClr val="FFD800"/>
                </a:solidFill>
                <a:effectLst/>
                <a:uLnTx/>
                <a:uFillTx/>
                <a:latin typeface="Montserrat Bold"/>
                <a:ea typeface="Montserrat Bold"/>
                <a:cs typeface="Montserrat Bold"/>
                <a:sym typeface="Montserrat Bold"/>
              </a:rPr>
              <a:t>76 % of companies </a:t>
            </a:r>
            <a:r>
              <a:rPr kumimoji="0" lang="en-US" sz="1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plan to implement EEMs within the next three years.</a:t>
            </a:r>
          </a:p>
        </p:txBody>
      </p:sp>
      <p:sp>
        <p:nvSpPr>
          <p:cNvPr id="18" name="Freeform 14">
            <a:extLst>
              <a:ext uri="{FF2B5EF4-FFF2-40B4-BE49-F238E27FC236}">
                <a16:creationId xmlns:a16="http://schemas.microsoft.com/office/drawing/2014/main" id="{3465FFDF-E89F-057E-9E47-98985E684008}"/>
              </a:ext>
            </a:extLst>
          </p:cNvPr>
          <p:cNvSpPr/>
          <p:nvPr/>
        </p:nvSpPr>
        <p:spPr>
          <a:xfrm>
            <a:off x="863080" y="2960299"/>
            <a:ext cx="7003950" cy="4117305"/>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9" name="Graphique 18">
            <a:extLst>
              <a:ext uri="{FF2B5EF4-FFF2-40B4-BE49-F238E27FC236}">
                <a16:creationId xmlns:a16="http://schemas.microsoft.com/office/drawing/2014/main" id="{3C127794-D7BF-6BAF-FE51-A85F5BFBFC60}"/>
              </a:ext>
            </a:extLst>
          </p:cNvPr>
          <p:cNvGraphicFramePr>
            <a:graphicFrameLocks/>
          </p:cNvGraphicFramePr>
          <p:nvPr/>
        </p:nvGraphicFramePr>
        <p:xfrm>
          <a:off x="1007096" y="3008774"/>
          <a:ext cx="6696744" cy="4033304"/>
        </p:xfrm>
        <a:graphic>
          <a:graphicData uri="http://schemas.openxmlformats.org/drawingml/2006/chart">
            <c:chart xmlns:c="http://schemas.openxmlformats.org/drawingml/2006/chart" xmlns:r="http://schemas.openxmlformats.org/officeDocument/2006/relationships" r:id="rId8"/>
          </a:graphicData>
        </a:graphic>
      </p:graphicFrame>
      <p:pic>
        <p:nvPicPr>
          <p:cNvPr id="21" name="Image 20">
            <a:extLst>
              <a:ext uri="{FF2B5EF4-FFF2-40B4-BE49-F238E27FC236}">
                <a16:creationId xmlns:a16="http://schemas.microsoft.com/office/drawing/2014/main" id="{1E801803-591F-2C59-A41A-D9A4BBC31B5F}"/>
              </a:ext>
            </a:extLst>
          </p:cNvPr>
          <p:cNvPicPr>
            <a:picLocks noChangeAspect="1"/>
          </p:cNvPicPr>
          <p:nvPr/>
        </p:nvPicPr>
        <p:blipFill>
          <a:blip r:embed="rId9"/>
          <a:stretch>
            <a:fillRect/>
          </a:stretch>
        </p:blipFill>
        <p:spPr>
          <a:xfrm>
            <a:off x="10970352" y="4207396"/>
            <a:ext cx="5721943" cy="2813377"/>
          </a:xfrm>
          <a:prstGeom prst="rect">
            <a:avLst/>
          </a:prstGeom>
          <a:ln>
            <a:noFill/>
          </a:ln>
          <a:effectLst>
            <a:outerShdw blurRad="292100" dist="139700" dir="2700000" algn="tl" rotWithShape="0">
              <a:srgbClr val="333333">
                <a:alpha val="65000"/>
              </a:srgbClr>
            </a:outerShdw>
          </a:effectLst>
        </p:spPr>
      </p:pic>
      <p:grpSp>
        <p:nvGrpSpPr>
          <p:cNvPr id="23" name="Groupe 22">
            <a:extLst>
              <a:ext uri="{FF2B5EF4-FFF2-40B4-BE49-F238E27FC236}">
                <a16:creationId xmlns:a16="http://schemas.microsoft.com/office/drawing/2014/main" id="{A59CF598-EEA4-06FA-1072-3B8B7B6B8775}"/>
              </a:ext>
            </a:extLst>
          </p:cNvPr>
          <p:cNvGrpSpPr/>
          <p:nvPr/>
        </p:nvGrpSpPr>
        <p:grpSpPr>
          <a:xfrm>
            <a:off x="10584160" y="2842480"/>
            <a:ext cx="6494327" cy="1220899"/>
            <a:chOff x="6897645" y="2752889"/>
            <a:chExt cx="9131386" cy="585480"/>
          </a:xfrm>
        </p:grpSpPr>
        <p:sp>
          <p:nvSpPr>
            <p:cNvPr id="24" name="Freeform 14">
              <a:extLst>
                <a:ext uri="{FF2B5EF4-FFF2-40B4-BE49-F238E27FC236}">
                  <a16:creationId xmlns:a16="http://schemas.microsoft.com/office/drawing/2014/main" id="{75FCF3A3-A525-CB98-533C-F505780DA1ED}"/>
                </a:ext>
              </a:extLst>
            </p:cNvPr>
            <p:cNvSpPr/>
            <p:nvPr/>
          </p:nvSpPr>
          <p:spPr>
            <a:xfrm>
              <a:off x="6897645" y="2752889"/>
              <a:ext cx="9131386" cy="58548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8">
              <a:extLst>
                <a:ext uri="{FF2B5EF4-FFF2-40B4-BE49-F238E27FC236}">
                  <a16:creationId xmlns:a16="http://schemas.microsoft.com/office/drawing/2014/main" id="{45422E26-1FCF-351A-6BC3-9CF2688A44A9}"/>
                </a:ext>
              </a:extLst>
            </p:cNvPr>
            <p:cNvSpPr txBox="1"/>
            <p:nvPr/>
          </p:nvSpPr>
          <p:spPr>
            <a:xfrm>
              <a:off x="7214865" y="2841499"/>
              <a:ext cx="8496943" cy="393276"/>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Other reasons why companies have not invested in energy efficiency</a:t>
              </a:r>
            </a:p>
          </p:txBody>
        </p:sp>
      </p:grpSp>
    </p:spTree>
    <p:extLst>
      <p:ext uri="{BB962C8B-B14F-4D97-AF65-F5344CB8AC3E}">
        <p14:creationId xmlns:p14="http://schemas.microsoft.com/office/powerpoint/2010/main" val="26882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68683" y="1676416"/>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Image 13">
            <a:extLst>
              <a:ext uri="{FF2B5EF4-FFF2-40B4-BE49-F238E27FC236}">
                <a16:creationId xmlns:a16="http://schemas.microsoft.com/office/drawing/2014/main" id="{B696FDA1-0495-FD53-BCC7-EF28D4273D63}"/>
              </a:ext>
            </a:extLst>
          </p:cNvPr>
          <p:cNvPicPr>
            <a:picLocks noChangeAspect="1"/>
          </p:cNvPicPr>
          <p:nvPr/>
        </p:nvPicPr>
        <p:blipFill>
          <a:blip r:embed="rId4"/>
          <a:stretch>
            <a:fillRect/>
          </a:stretch>
        </p:blipFill>
        <p:spPr>
          <a:xfrm>
            <a:off x="7198523" y="2951917"/>
            <a:ext cx="6359352" cy="3201420"/>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D7D73614-8074-14CC-31A5-75C195924C80}"/>
              </a:ext>
            </a:extLst>
          </p:cNvPr>
          <p:cNvPicPr>
            <a:picLocks noChangeAspect="1"/>
          </p:cNvPicPr>
          <p:nvPr/>
        </p:nvPicPr>
        <p:blipFill>
          <a:blip r:embed="rId5"/>
          <a:stretch>
            <a:fillRect/>
          </a:stretch>
        </p:blipFill>
        <p:spPr>
          <a:xfrm>
            <a:off x="5404897" y="5464773"/>
            <a:ext cx="6184058" cy="3113174"/>
          </a:xfrm>
          <a:prstGeom prst="rect">
            <a:avLst/>
          </a:prstGeom>
          <a:ln>
            <a:noFill/>
          </a:ln>
          <a:effectLst>
            <a:outerShdw blurRad="292100" dist="139700" dir="2700000" algn="tl" rotWithShape="0">
              <a:srgbClr val="333333">
                <a:alpha val="65000"/>
              </a:srgbClr>
            </a:outerShdw>
          </a:effectLst>
        </p:spPr>
      </p:pic>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6">
              <a:alphaModFix amt="5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3245049"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Going Further</a:t>
            </a:r>
          </a:p>
        </p:txBody>
      </p:sp>
      <p:pic>
        <p:nvPicPr>
          <p:cNvPr id="12" name="Image 11">
            <a:extLst>
              <a:ext uri="{FF2B5EF4-FFF2-40B4-BE49-F238E27FC236}">
                <a16:creationId xmlns:a16="http://schemas.microsoft.com/office/drawing/2014/main" id="{3673D197-50D5-ECA7-9A6A-6C3B59DED137}"/>
              </a:ext>
            </a:extLst>
          </p:cNvPr>
          <p:cNvPicPr>
            <a:picLocks noChangeAspect="1"/>
          </p:cNvPicPr>
          <p:nvPr/>
        </p:nvPicPr>
        <p:blipFill>
          <a:blip r:embed="rId10"/>
          <a:stretch>
            <a:fillRect/>
          </a:stretch>
        </p:blipFill>
        <p:spPr>
          <a:xfrm>
            <a:off x="525339" y="3640480"/>
            <a:ext cx="6184058" cy="3113174"/>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AB349937-9A20-7CCC-7AA5-13B52F62888B}"/>
              </a:ext>
            </a:extLst>
          </p:cNvPr>
          <p:cNvSpPr txBox="1"/>
          <p:nvPr/>
        </p:nvSpPr>
        <p:spPr>
          <a:xfrm>
            <a:off x="12482015" y="7105672"/>
            <a:ext cx="46805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D800"/>
                </a:solidFill>
                <a:effectLst/>
                <a:uLnTx/>
                <a:uFillTx/>
                <a:latin typeface="Montserrat Bold" panose="00000800000000000000" charset="0"/>
                <a:ea typeface="+mn-ea"/>
                <a:cs typeface="+mn-cs"/>
              </a:rPr>
              <a:t>DataVisulation</a:t>
            </a:r>
            <a:r>
              <a:rPr kumimoji="0" lang="fr-FR" sz="1800" b="0" i="0" u="none" strike="noStrike" kern="1200" cap="none" spc="0" normalizeH="0" baseline="0" noProof="0" dirty="0">
                <a:ln>
                  <a:noFill/>
                </a:ln>
                <a:solidFill>
                  <a:srgbClr val="FFD800"/>
                </a:solidFill>
                <a:effectLst/>
                <a:uLnTx/>
                <a:uFillTx/>
                <a:latin typeface="Montserrat Bold" panose="00000800000000000000" charset="0"/>
                <a:ea typeface="+mn-ea"/>
                <a:cs typeface="+mn-cs"/>
              </a:rPr>
              <a:t> Tool: </a:t>
            </a:r>
            <a:br>
              <a:rPr kumimoji="0" lang="fr-FR" sz="1800" b="0" i="0" u="none" strike="noStrike" kern="1200" cap="none" spc="0" normalizeH="0" baseline="0" noProof="0" dirty="0">
                <a:ln>
                  <a:noFill/>
                </a:ln>
                <a:solidFill>
                  <a:prstClr val="white"/>
                </a:solidFill>
                <a:effectLst/>
                <a:uLnTx/>
                <a:uFillTx/>
                <a:latin typeface="Montserrat Bold" panose="00000800000000000000" charset="0"/>
                <a:ea typeface="+mn-ea"/>
                <a:cs typeface="+mn-cs"/>
              </a:rPr>
            </a:br>
            <a:r>
              <a:rPr kumimoji="0" lang="fr-FR" sz="1800" b="0" i="0" u="none" strike="noStrike" kern="1200" cap="none" spc="0" normalizeH="0" baseline="0" noProof="0" dirty="0" err="1">
                <a:ln>
                  <a:noFill/>
                </a:ln>
                <a:solidFill>
                  <a:prstClr val="white"/>
                </a:solidFill>
                <a:effectLst/>
                <a:uLnTx/>
                <a:uFillTx/>
                <a:latin typeface="Montserrat Bold" panose="00000800000000000000" charset="0"/>
                <a:ea typeface="+mn-ea"/>
                <a:cs typeface="+mn-cs"/>
              </a:rPr>
              <a:t>Showcasing</a:t>
            </a:r>
            <a:r>
              <a:rPr kumimoji="0" lang="fr-FR" sz="1800" b="0" i="0" u="none" strike="noStrike" kern="1200" cap="none" spc="0" normalizeH="0" baseline="0" noProof="0" dirty="0">
                <a:ln>
                  <a:noFill/>
                </a:ln>
                <a:solidFill>
                  <a:prstClr val="white"/>
                </a:solidFill>
                <a:effectLst/>
                <a:uLnTx/>
                <a:uFillTx/>
                <a:latin typeface="Montserrat Bold" panose="00000800000000000000" charset="0"/>
                <a:ea typeface="+mn-ea"/>
                <a:cs typeface="+mn-cs"/>
              </a:rPr>
              <a:t> </a:t>
            </a:r>
            <a:r>
              <a:rPr kumimoji="0" lang="fr-FR" sz="1800" b="0" i="0" u="none" strike="noStrike" kern="1200" cap="none" spc="0" normalizeH="0" baseline="0" noProof="0" dirty="0" err="1">
                <a:ln>
                  <a:noFill/>
                </a:ln>
                <a:solidFill>
                  <a:prstClr val="white"/>
                </a:solidFill>
                <a:effectLst/>
                <a:uLnTx/>
                <a:uFillTx/>
                <a:latin typeface="Montserrat Bold" panose="00000800000000000000" charset="0"/>
                <a:ea typeface="+mn-ea"/>
                <a:cs typeface="+mn-cs"/>
              </a:rPr>
              <a:t>annual</a:t>
            </a:r>
            <a:r>
              <a:rPr kumimoji="0" lang="fr-FR" sz="1800" b="0" i="0" u="none" strike="noStrike" kern="1200" cap="none" spc="0" normalizeH="0" baseline="0" noProof="0" dirty="0">
                <a:ln>
                  <a:noFill/>
                </a:ln>
                <a:solidFill>
                  <a:prstClr val="white"/>
                </a:solidFill>
                <a:effectLst/>
                <a:uLnTx/>
                <a:uFillTx/>
                <a:latin typeface="Montserrat Bold" panose="00000800000000000000" charset="0"/>
                <a:ea typeface="+mn-ea"/>
                <a:cs typeface="+mn-cs"/>
              </a:rPr>
              <a:t> </a:t>
            </a:r>
            <a:r>
              <a:rPr kumimoji="0" lang="fr-FR" sz="1800" b="0" i="0" u="none" strike="noStrike" kern="1200" cap="none" spc="0" normalizeH="0" baseline="0" noProof="0" dirty="0" err="1">
                <a:ln>
                  <a:noFill/>
                </a:ln>
                <a:solidFill>
                  <a:prstClr val="white"/>
                </a:solidFill>
                <a:effectLst/>
                <a:uLnTx/>
                <a:uFillTx/>
                <a:latin typeface="Montserrat Bold" panose="00000800000000000000" charset="0"/>
                <a:ea typeface="+mn-ea"/>
                <a:cs typeface="+mn-cs"/>
              </a:rPr>
              <a:t>survey</a:t>
            </a:r>
            <a:r>
              <a:rPr kumimoji="0" lang="fr-FR" sz="1800" b="0" i="0" u="none" strike="noStrike" kern="1200" cap="none" spc="0" normalizeH="0" baseline="0" noProof="0" dirty="0">
                <a:ln>
                  <a:noFill/>
                </a:ln>
                <a:solidFill>
                  <a:prstClr val="white"/>
                </a:solidFill>
                <a:effectLst/>
                <a:uLnTx/>
                <a:uFillTx/>
                <a:latin typeface="Montserrat Bold" panose="00000800000000000000" charset="0"/>
                <a:ea typeface="+mn-ea"/>
                <a:cs typeface="+mn-cs"/>
              </a:rPr>
              <a:t> </a:t>
            </a:r>
            <a:r>
              <a:rPr kumimoji="0" lang="fr-FR" sz="1800" b="0" i="0" u="none" strike="noStrike" kern="1200" cap="none" spc="0" normalizeH="0" baseline="0" noProof="0" dirty="0" err="1">
                <a:ln>
                  <a:noFill/>
                </a:ln>
                <a:solidFill>
                  <a:prstClr val="white"/>
                </a:solidFill>
                <a:effectLst/>
                <a:uLnTx/>
                <a:uFillTx/>
                <a:latin typeface="Montserrat Bold" panose="00000800000000000000" charset="0"/>
                <a:ea typeface="+mn-ea"/>
                <a:cs typeface="+mn-cs"/>
              </a:rPr>
              <a:t>results</a:t>
            </a:r>
            <a:r>
              <a:rPr kumimoji="0" lang="fr-FR" sz="1800" b="0" i="0" u="none" strike="noStrike" kern="1200" cap="none" spc="0" normalizeH="0" baseline="0" noProof="0" dirty="0">
                <a:ln>
                  <a:noFill/>
                </a:ln>
                <a:solidFill>
                  <a:prstClr val="white"/>
                </a:solidFill>
                <a:effectLst/>
                <a:uLnTx/>
                <a:uFillTx/>
                <a:latin typeface="Montserrat Bold" panose="00000800000000000000" charset="0"/>
                <a:ea typeface="+mn-ea"/>
                <a:cs typeface="+mn-cs"/>
              </a:rPr>
              <a:t> </a:t>
            </a:r>
          </a:p>
        </p:txBody>
      </p:sp>
    </p:spTree>
    <p:extLst>
      <p:ext uri="{BB962C8B-B14F-4D97-AF65-F5344CB8AC3E}">
        <p14:creationId xmlns:p14="http://schemas.microsoft.com/office/powerpoint/2010/main" val="79237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261431"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14375" y="224958"/>
            <a:ext cx="6701433" cy="1228072"/>
            <a:chOff x="0" y="0"/>
            <a:chExt cx="8935245" cy="1637429"/>
          </a:xfrm>
        </p:grpSpPr>
        <p:sp>
          <p:nvSpPr>
            <p:cNvPr id="10" name="Freeform 10"/>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2" name="TextBox 12"/>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p:cNvSpPr txBox="1"/>
          <p:nvPr/>
        </p:nvSpPr>
        <p:spPr>
          <a:xfrm>
            <a:off x="1700011" y="2852409"/>
            <a:ext cx="14894725"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lang="en-US" sz="5000" b="1" spc="-110" dirty="0">
                <a:solidFill>
                  <a:srgbClr val="FFD800"/>
                </a:solidFill>
                <a:latin typeface="Montserrat Bold"/>
                <a:ea typeface="Montserrat Bold"/>
                <a:cs typeface="Montserrat Bold"/>
                <a:sym typeface="Montserrat Bold"/>
              </a:rPr>
              <a:t>Beneficiary from </a:t>
            </a:r>
            <a:r>
              <a:rPr lang="en-US" sz="5000" b="1" spc="-110" dirty="0" err="1">
                <a:solidFill>
                  <a:srgbClr val="FFD800"/>
                </a:solidFill>
                <a:latin typeface="Montserrat Bold"/>
                <a:ea typeface="Montserrat Bold"/>
                <a:cs typeface="Montserrat Bold"/>
                <a:sym typeface="Montserrat Bold"/>
              </a:rPr>
              <a:t>Agro</a:t>
            </a:r>
            <a:r>
              <a:rPr lang="en-US" sz="5000" b="1" spc="-110" dirty="0">
                <a:solidFill>
                  <a:srgbClr val="FFD800"/>
                </a:solidFill>
                <a:latin typeface="Montserrat Bold"/>
                <a:ea typeface="Montserrat Bold"/>
                <a:cs typeface="Montserrat Bold"/>
                <a:sym typeface="Montserrat Bold"/>
              </a:rPr>
              <a:t>-food sector</a:t>
            </a:r>
          </a:p>
        </p:txBody>
      </p:sp>
      <p:pic>
        <p:nvPicPr>
          <p:cNvPr id="8" name="Online Media 7" title="Unioncamere del Veneto - Progetto Life">
            <a:hlinkClick r:id="" action="ppaction://media"/>
            <a:extLst>
              <a:ext uri="{FF2B5EF4-FFF2-40B4-BE49-F238E27FC236}">
                <a16:creationId xmlns:a16="http://schemas.microsoft.com/office/drawing/2014/main" id="{92B516C9-5CEC-132F-24B3-37021A6CDD2A}"/>
              </a:ext>
            </a:extLst>
          </p:cNvPr>
          <p:cNvPicPr>
            <a:picLocks noRot="1" noChangeAspect="1"/>
          </p:cNvPicPr>
          <p:nvPr>
            <a:videoFile r:link="rId1"/>
          </p:nvPr>
        </p:nvPicPr>
        <p:blipFill>
          <a:blip r:embed="rId8"/>
          <a:stretch>
            <a:fillRect/>
          </a:stretch>
        </p:blipFill>
        <p:spPr>
          <a:xfrm>
            <a:off x="4064000" y="3709132"/>
            <a:ext cx="10160000" cy="57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532641" cy="1228072"/>
            <a:chOff x="0" y="0"/>
            <a:chExt cx="8710189"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2"/>
              <a:ext cx="6295962" cy="650520"/>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7160470" y="2114281"/>
            <a:ext cx="3967059" cy="800100"/>
          </a:xfrm>
          <a:prstGeom prst="rect">
            <a:avLst/>
          </a:prstGeom>
        </p:spPr>
        <p:txBody>
          <a:bodyPr lIns="0" tIns="0" rIns="0" bIns="0" rtlCol="0" anchor="t">
            <a:spAutoFit/>
          </a:bodyPr>
          <a:lstStyle/>
          <a:p>
            <a:pPr algn="ctr">
              <a:lnSpc>
                <a:spcPts val="6000"/>
              </a:lnSpc>
            </a:pPr>
            <a:r>
              <a:rPr lang="en-US" sz="6000" b="1" spc="-131">
                <a:solidFill>
                  <a:srgbClr val="FFD800"/>
                </a:solidFill>
                <a:latin typeface="Montserrat Bold"/>
                <a:ea typeface="Montserrat Bold"/>
                <a:cs typeface="Montserrat Bold"/>
                <a:sym typeface="Montserrat Bold"/>
              </a:rPr>
              <a:t>Speakers</a:t>
            </a:r>
          </a:p>
        </p:txBody>
      </p:sp>
      <p:grpSp>
        <p:nvGrpSpPr>
          <p:cNvPr id="13" name="Group 13"/>
          <p:cNvGrpSpPr/>
          <p:nvPr/>
        </p:nvGrpSpPr>
        <p:grpSpPr>
          <a:xfrm>
            <a:off x="564266" y="7240878"/>
            <a:ext cx="5145405" cy="960764"/>
            <a:chOff x="0" y="0"/>
            <a:chExt cx="1251445" cy="233673"/>
          </a:xfrm>
        </p:grpSpPr>
        <p:sp>
          <p:nvSpPr>
            <p:cNvPr id="14" name="Freeform 14"/>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15" name="TextBox 15"/>
            <p:cNvSpPr txBox="1"/>
            <p:nvPr/>
          </p:nvSpPr>
          <p:spPr>
            <a:xfrm>
              <a:off x="0" y="-38100"/>
              <a:ext cx="1251445" cy="271773"/>
            </a:xfrm>
            <a:prstGeom prst="rect">
              <a:avLst/>
            </a:prstGeom>
          </p:spPr>
          <p:txBody>
            <a:bodyPr lIns="55010" tIns="55010" rIns="55010" bIns="55010" rtlCol="0" anchor="ctr"/>
            <a:lstStyle/>
            <a:p>
              <a:pPr algn="ctr">
                <a:lnSpc>
                  <a:spcPts val="2660"/>
                </a:lnSpc>
              </a:pPr>
              <a:endParaRPr/>
            </a:p>
          </p:txBody>
        </p:sp>
      </p:grpSp>
      <p:sp>
        <p:nvSpPr>
          <p:cNvPr id="16" name="TextBox 16"/>
          <p:cNvSpPr txBox="1"/>
          <p:nvPr/>
        </p:nvSpPr>
        <p:spPr>
          <a:xfrm>
            <a:off x="564266" y="8367400"/>
            <a:ext cx="5146877" cy="339725"/>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Energy Consultant and Auditor</a:t>
            </a:r>
          </a:p>
        </p:txBody>
      </p:sp>
      <p:sp>
        <p:nvSpPr>
          <p:cNvPr id="17" name="TextBox 17"/>
          <p:cNvSpPr txBox="1"/>
          <p:nvPr/>
        </p:nvSpPr>
        <p:spPr>
          <a:xfrm>
            <a:off x="999154" y="7435510"/>
            <a:ext cx="4275628" cy="5143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Montserrat Bold"/>
                <a:ea typeface="Montserrat Bold"/>
                <a:cs typeface="Montserrat Bold"/>
                <a:sym typeface="Montserrat Bold"/>
              </a:rPr>
              <a:t>Ing Nicholas Brincat</a:t>
            </a:r>
          </a:p>
        </p:txBody>
      </p:sp>
      <p:sp>
        <p:nvSpPr>
          <p:cNvPr id="18" name="Freeform 18"/>
          <p:cNvSpPr/>
          <p:nvPr/>
        </p:nvSpPr>
        <p:spPr>
          <a:xfrm>
            <a:off x="685370" y="3047776"/>
            <a:ext cx="4903196" cy="4455779"/>
          </a:xfrm>
          <a:custGeom>
            <a:avLst/>
            <a:gdLst/>
            <a:ahLst/>
            <a:cxnLst/>
            <a:rect l="l" t="t" r="r" b="b"/>
            <a:pathLst>
              <a:path w="4903196" h="4455779">
                <a:moveTo>
                  <a:pt x="0" y="0"/>
                </a:moveTo>
                <a:lnTo>
                  <a:pt x="4903196" y="0"/>
                </a:lnTo>
                <a:lnTo>
                  <a:pt x="4903196" y="4455779"/>
                </a:lnTo>
                <a:lnTo>
                  <a:pt x="0" y="4455779"/>
                </a:lnTo>
                <a:lnTo>
                  <a:pt x="0" y="0"/>
                </a:lnTo>
                <a:close/>
              </a:path>
            </a:pathLst>
          </a:custGeom>
          <a:blipFill>
            <a:blip r:embed="rId7"/>
            <a:stretch>
              <a:fillRect/>
            </a:stretch>
          </a:blipFill>
        </p:spPr>
        <p:txBody>
          <a:bodyPr/>
          <a:lstStyle/>
          <a:p>
            <a:endParaRPr lang="en-BE"/>
          </a:p>
        </p:txBody>
      </p:sp>
      <p:grpSp>
        <p:nvGrpSpPr>
          <p:cNvPr id="19" name="Group 19"/>
          <p:cNvGrpSpPr/>
          <p:nvPr/>
        </p:nvGrpSpPr>
        <p:grpSpPr>
          <a:xfrm>
            <a:off x="1210421" y="3684756"/>
            <a:ext cx="3897237" cy="3362223"/>
            <a:chOff x="0" y="0"/>
            <a:chExt cx="809649" cy="698500"/>
          </a:xfrm>
        </p:grpSpPr>
        <p:sp>
          <p:nvSpPr>
            <p:cNvPr id="20" name="Freeform 20"/>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21" name="TextBox 21"/>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22" name="Group 22"/>
          <p:cNvGrpSpPr/>
          <p:nvPr/>
        </p:nvGrpSpPr>
        <p:grpSpPr>
          <a:xfrm>
            <a:off x="1509328" y="3930114"/>
            <a:ext cx="3289087" cy="2848201"/>
            <a:chOff x="0" y="0"/>
            <a:chExt cx="4282440" cy="3708400"/>
          </a:xfrm>
        </p:grpSpPr>
        <p:sp>
          <p:nvSpPr>
            <p:cNvPr id="23" name="Freeform 2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11895" t="-29137" r="-15642" b="-35866"/>
              </a:stretch>
            </a:blipFill>
          </p:spPr>
          <p:txBody>
            <a:bodyPr/>
            <a:lstStyle/>
            <a:p>
              <a:endParaRPr lang="en-BE"/>
            </a:p>
          </p:txBody>
        </p:sp>
      </p:grpSp>
      <p:grpSp>
        <p:nvGrpSpPr>
          <p:cNvPr id="24" name="Group 24"/>
          <p:cNvGrpSpPr/>
          <p:nvPr/>
        </p:nvGrpSpPr>
        <p:grpSpPr>
          <a:xfrm>
            <a:off x="12465361" y="3047776"/>
            <a:ext cx="5146877" cy="6011774"/>
            <a:chOff x="0" y="0"/>
            <a:chExt cx="6862502" cy="8015699"/>
          </a:xfrm>
        </p:grpSpPr>
        <p:grpSp>
          <p:nvGrpSpPr>
            <p:cNvPr id="25" name="Group 25"/>
            <p:cNvGrpSpPr/>
            <p:nvPr/>
          </p:nvGrpSpPr>
          <p:grpSpPr>
            <a:xfrm>
              <a:off x="0" y="5590802"/>
              <a:ext cx="6860540" cy="1281019"/>
              <a:chOff x="0" y="0"/>
              <a:chExt cx="1251445" cy="233673"/>
            </a:xfrm>
          </p:grpSpPr>
          <p:sp>
            <p:nvSpPr>
              <p:cNvPr id="26" name="Freeform 26"/>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27" name="TextBox 27"/>
              <p:cNvSpPr txBox="1"/>
              <p:nvPr/>
            </p:nvSpPr>
            <p:spPr>
              <a:xfrm>
                <a:off x="0" y="-38100"/>
                <a:ext cx="1251445" cy="271773"/>
              </a:xfrm>
              <a:prstGeom prst="rect">
                <a:avLst/>
              </a:prstGeom>
            </p:spPr>
            <p:txBody>
              <a:bodyPr lIns="55010" tIns="55010" rIns="55010" bIns="55010" rtlCol="0" anchor="ctr"/>
              <a:lstStyle/>
              <a:p>
                <a:pPr algn="ctr">
                  <a:lnSpc>
                    <a:spcPts val="2660"/>
                  </a:lnSpc>
                </a:pPr>
                <a:endParaRPr/>
              </a:p>
            </p:txBody>
          </p:sp>
        </p:grpSp>
        <p:sp>
          <p:nvSpPr>
            <p:cNvPr id="28" name="TextBox 28"/>
            <p:cNvSpPr txBox="1"/>
            <p:nvPr/>
          </p:nvSpPr>
          <p:spPr>
            <a:xfrm>
              <a:off x="0" y="7105532"/>
              <a:ext cx="6862502" cy="910167"/>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Energy Management Expert at IUAV Venice University</a:t>
              </a:r>
            </a:p>
          </p:txBody>
        </p:sp>
        <p:sp>
          <p:nvSpPr>
            <p:cNvPr id="29" name="TextBox 29"/>
            <p:cNvSpPr txBox="1"/>
            <p:nvPr/>
          </p:nvSpPr>
          <p:spPr>
            <a:xfrm>
              <a:off x="579851" y="5869361"/>
              <a:ext cx="5700837" cy="6667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Montserrat Bold"/>
                  <a:ea typeface="Montserrat Bold"/>
                  <a:cs typeface="Montserrat Bold"/>
                  <a:sym typeface="Montserrat Bold"/>
                </a:rPr>
                <a:t>Dr Giuseppe Emmi</a:t>
              </a:r>
            </a:p>
          </p:txBody>
        </p:sp>
        <p:sp>
          <p:nvSpPr>
            <p:cNvPr id="30" name="Freeform 30"/>
            <p:cNvSpPr/>
            <p:nvPr/>
          </p:nvSpPr>
          <p:spPr>
            <a:xfrm>
              <a:off x="161473"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31" name="Group 31"/>
            <p:cNvGrpSpPr/>
            <p:nvPr/>
          </p:nvGrpSpPr>
          <p:grpSpPr>
            <a:xfrm>
              <a:off x="861540" y="849306"/>
              <a:ext cx="5196316" cy="4482964"/>
              <a:chOff x="0" y="0"/>
              <a:chExt cx="809649" cy="698500"/>
            </a:xfrm>
          </p:grpSpPr>
          <p:sp>
            <p:nvSpPr>
              <p:cNvPr id="32" name="Freeform 32"/>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33" name="TextBox 33"/>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34" name="Group 34"/>
            <p:cNvGrpSpPr/>
            <p:nvPr/>
          </p:nvGrpSpPr>
          <p:grpSpPr>
            <a:xfrm>
              <a:off x="1260082" y="1176451"/>
              <a:ext cx="4385449" cy="3797601"/>
              <a:chOff x="0" y="0"/>
              <a:chExt cx="4282440" cy="3708400"/>
            </a:xfrm>
          </p:grpSpPr>
          <p:sp>
            <p:nvSpPr>
              <p:cNvPr id="35" name="Freeform 35"/>
              <p:cNvSpPr/>
              <p:nvPr/>
            </p:nvSpPr>
            <p:spPr>
              <a:xfrm flipH="1">
                <a:off x="0" y="0"/>
                <a:ext cx="4282440" cy="3708400"/>
              </a:xfrm>
              <a:custGeom>
                <a:avLst/>
                <a:gdLst/>
                <a:ahLst/>
                <a:cxnLst/>
                <a:rect l="l" t="t" r="r" b="b"/>
                <a:pathLst>
                  <a:path w="4282440" h="3708400">
                    <a:moveTo>
                      <a:pt x="1070610" y="0"/>
                    </a:moveTo>
                    <a:lnTo>
                      <a:pt x="3211830" y="0"/>
                    </a:lnTo>
                    <a:lnTo>
                      <a:pt x="4282440" y="1854200"/>
                    </a:lnTo>
                    <a:lnTo>
                      <a:pt x="3211830" y="3708400"/>
                    </a:lnTo>
                    <a:lnTo>
                      <a:pt x="1070610" y="3708400"/>
                    </a:lnTo>
                    <a:lnTo>
                      <a:pt x="0" y="1854200"/>
                    </a:lnTo>
                    <a:close/>
                  </a:path>
                </a:pathLst>
              </a:custGeom>
              <a:blipFill>
                <a:blip r:embed="rId9"/>
                <a:stretch>
                  <a:fillRect t="-46125" b="-65586"/>
                </a:stretch>
              </a:blipFill>
            </p:spPr>
            <p:txBody>
              <a:bodyPr/>
              <a:lstStyle/>
              <a:p>
                <a:endParaRPr lang="en-BE"/>
              </a:p>
            </p:txBody>
          </p:sp>
        </p:grpSp>
      </p:grpSp>
      <p:grpSp>
        <p:nvGrpSpPr>
          <p:cNvPr id="36" name="Group 36"/>
          <p:cNvGrpSpPr/>
          <p:nvPr/>
        </p:nvGrpSpPr>
        <p:grpSpPr>
          <a:xfrm>
            <a:off x="6565973" y="3047776"/>
            <a:ext cx="5146877" cy="5659349"/>
            <a:chOff x="0" y="0"/>
            <a:chExt cx="6862502" cy="7545799"/>
          </a:xfrm>
        </p:grpSpPr>
        <p:grpSp>
          <p:nvGrpSpPr>
            <p:cNvPr id="37" name="Group 37"/>
            <p:cNvGrpSpPr/>
            <p:nvPr/>
          </p:nvGrpSpPr>
          <p:grpSpPr>
            <a:xfrm>
              <a:off x="0" y="5590802"/>
              <a:ext cx="6860540" cy="1281019"/>
              <a:chOff x="0" y="0"/>
              <a:chExt cx="1251445" cy="233673"/>
            </a:xfrm>
          </p:grpSpPr>
          <p:sp>
            <p:nvSpPr>
              <p:cNvPr id="38" name="Freeform 38"/>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39" name="TextBox 39"/>
              <p:cNvSpPr txBox="1"/>
              <p:nvPr/>
            </p:nvSpPr>
            <p:spPr>
              <a:xfrm>
                <a:off x="0" y="-38100"/>
                <a:ext cx="1251445" cy="271773"/>
              </a:xfrm>
              <a:prstGeom prst="rect">
                <a:avLst/>
              </a:prstGeom>
            </p:spPr>
            <p:txBody>
              <a:bodyPr lIns="55010" tIns="55010" rIns="55010" bIns="55010" rtlCol="0" anchor="ctr"/>
              <a:lstStyle/>
              <a:p>
                <a:pPr algn="ctr">
                  <a:lnSpc>
                    <a:spcPts val="2660"/>
                  </a:lnSpc>
                </a:pPr>
                <a:endParaRPr/>
              </a:p>
            </p:txBody>
          </p:sp>
        </p:grpSp>
        <p:sp>
          <p:nvSpPr>
            <p:cNvPr id="40" name="TextBox 40"/>
            <p:cNvSpPr txBox="1"/>
            <p:nvPr/>
          </p:nvSpPr>
          <p:spPr>
            <a:xfrm>
              <a:off x="0" y="7105532"/>
              <a:ext cx="6862502" cy="440267"/>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Project Manager</a:t>
              </a:r>
            </a:p>
          </p:txBody>
        </p:sp>
        <p:sp>
          <p:nvSpPr>
            <p:cNvPr id="41" name="TextBox 41"/>
            <p:cNvSpPr txBox="1"/>
            <p:nvPr/>
          </p:nvSpPr>
          <p:spPr>
            <a:xfrm>
              <a:off x="579851" y="5869361"/>
              <a:ext cx="5700837" cy="6667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Montserrat Bold"/>
                  <a:ea typeface="Montserrat Bold"/>
                  <a:cs typeface="Montserrat Bold"/>
                  <a:sym typeface="Montserrat Bold"/>
                </a:rPr>
                <a:t>Stefano Zamparo</a:t>
              </a:r>
            </a:p>
          </p:txBody>
        </p:sp>
        <p:sp>
          <p:nvSpPr>
            <p:cNvPr id="42" name="Freeform 42"/>
            <p:cNvSpPr/>
            <p:nvPr/>
          </p:nvSpPr>
          <p:spPr>
            <a:xfrm>
              <a:off x="161473"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43" name="Group 43"/>
            <p:cNvGrpSpPr/>
            <p:nvPr/>
          </p:nvGrpSpPr>
          <p:grpSpPr>
            <a:xfrm>
              <a:off x="861540" y="849306"/>
              <a:ext cx="5196316" cy="4482964"/>
              <a:chOff x="0" y="0"/>
              <a:chExt cx="809649" cy="698500"/>
            </a:xfrm>
          </p:grpSpPr>
          <p:sp>
            <p:nvSpPr>
              <p:cNvPr id="44" name="Freeform 44"/>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45" name="TextBox 45"/>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46" name="Group 46"/>
            <p:cNvGrpSpPr/>
            <p:nvPr/>
          </p:nvGrpSpPr>
          <p:grpSpPr>
            <a:xfrm>
              <a:off x="1260082" y="1176451"/>
              <a:ext cx="4385449" cy="3797601"/>
              <a:chOff x="0" y="0"/>
              <a:chExt cx="4282440" cy="3708400"/>
            </a:xfrm>
          </p:grpSpPr>
          <p:sp>
            <p:nvSpPr>
              <p:cNvPr id="47" name="Freeform 4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13651" t="-81331" r="-15558" b="-84254"/>
                </a:stretch>
              </a:blipFill>
            </p:spPr>
            <p:txBody>
              <a:bodyPr/>
              <a:lstStyle/>
              <a:p>
                <a:endParaRPr lang="en-BE"/>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2056323"/>
            <a:ext cx="8473331" cy="10702525"/>
            <a:chOff x="0" y="0"/>
            <a:chExt cx="11297775" cy="14270033"/>
          </a:xfrm>
        </p:grpSpPr>
        <p:pic>
          <p:nvPicPr>
            <p:cNvPr id="4" name="Picture 4"/>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2714" y="-209951"/>
            <a:ext cx="8612688" cy="2393535"/>
            <a:chOff x="0" y="0"/>
            <a:chExt cx="2565973" cy="713105"/>
          </a:xfrm>
        </p:grpSpPr>
        <p:sp>
          <p:nvSpPr>
            <p:cNvPr id="7" name="Freeform 7"/>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p:cNvSpPr txBox="1"/>
          <p:nvPr/>
        </p:nvSpPr>
        <p:spPr>
          <a:xfrm>
            <a:off x="10146298" y="3886822"/>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p:cNvSpPr txBox="1"/>
          <p:nvPr/>
        </p:nvSpPr>
        <p:spPr>
          <a:xfrm>
            <a:off x="10146298" y="5774090"/>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p:cNvSpPr txBox="1"/>
          <p:nvPr/>
        </p:nvSpPr>
        <p:spPr>
          <a:xfrm>
            <a:off x="10749737" y="8702512"/>
            <a:ext cx="6514811" cy="1050288"/>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rPr>
              <a:t>Malta experience</a:t>
            </a:r>
          </a:p>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rPr>
              <a:t>www.ee4sme.com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B0B42E55-E26D-1D78-CDB2-76835A6625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BDA7A9-C80F-A82F-2D6A-E2B15ACDEC47}"/>
              </a:ext>
            </a:extLst>
          </p:cNvPr>
          <p:cNvSpPr/>
          <p:nvPr/>
        </p:nvSpPr>
        <p:spPr>
          <a:xfrm>
            <a:off x="-261431"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108A15C-F984-6020-545C-355BEE66F7C0}"/>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F528139-04C5-1E83-4F50-BCFC78B5AE69}"/>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40E7E97E-42EB-CC7D-1B0A-0CD45B3C7834}"/>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58C76DB-3528-9C6F-DD81-D14D8E1F1A47}"/>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E8937796-7870-1CF7-CC6D-371209BED2F5}"/>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F3706CCB-785F-92D8-F846-AD623E5E4D70}"/>
              </a:ext>
            </a:extLst>
          </p:cNvPr>
          <p:cNvGrpSpPr/>
          <p:nvPr/>
        </p:nvGrpSpPr>
        <p:grpSpPr>
          <a:xfrm>
            <a:off x="714375" y="224958"/>
            <a:ext cx="6701433" cy="1228072"/>
            <a:chOff x="0" y="0"/>
            <a:chExt cx="8935245" cy="1637429"/>
          </a:xfrm>
        </p:grpSpPr>
        <p:sp>
          <p:nvSpPr>
            <p:cNvPr id="10" name="Freeform 10">
              <a:extLst>
                <a:ext uri="{FF2B5EF4-FFF2-40B4-BE49-F238E27FC236}">
                  <a16:creationId xmlns:a16="http://schemas.microsoft.com/office/drawing/2014/main" id="{0086DBDF-237E-07B5-F591-B6D5CF55C00D}"/>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DE9392B9-BE9B-3B09-05EE-20D138356E23}"/>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2" name="TextBox 12">
              <a:extLst>
                <a:ext uri="{FF2B5EF4-FFF2-40B4-BE49-F238E27FC236}">
                  <a16:creationId xmlns:a16="http://schemas.microsoft.com/office/drawing/2014/main" id="{0707738B-30A9-39D1-69DE-4A1DED90921B}"/>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5B640059-612E-81EA-D4FF-6A16F2BB0ABC}"/>
              </a:ext>
            </a:extLst>
          </p:cNvPr>
          <p:cNvSpPr txBox="1"/>
          <p:nvPr/>
        </p:nvSpPr>
        <p:spPr>
          <a:xfrm>
            <a:off x="1310271" y="5073245"/>
            <a:ext cx="15393781" cy="1963614"/>
          </a:xfrm>
          <a:prstGeom prst="rect">
            <a:avLst/>
          </a:prstGeom>
        </p:spPr>
        <p:txBody>
          <a:bodyPr wrap="square" lIns="0" tIns="0" rIns="0" bIns="0" rtlCol="0" anchor="t">
            <a:spAutoFit/>
          </a:bodyPr>
          <a:lstStyle/>
          <a:p>
            <a:pPr algn="ctr">
              <a:lnSpc>
                <a:spcPts val="5000"/>
              </a:lnSpc>
              <a:defRPr/>
            </a:pPr>
            <a:r>
              <a:rPr kumimoji="0" lang="en-US" sz="6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Outcome of Energy and Water Audits</a:t>
            </a:r>
            <a:r>
              <a:rPr lang="en-US" sz="6000" b="1" spc="-110">
                <a:solidFill>
                  <a:srgbClr val="FFD800"/>
                </a:solidFill>
                <a:latin typeface="Montserrat Bold"/>
                <a:ea typeface="Montserrat Bold"/>
                <a:cs typeface="Montserrat Bold"/>
                <a:sym typeface="Montserrat Bold"/>
              </a:rPr>
              <a:t> </a:t>
            </a:r>
            <a:r>
              <a:rPr kumimoji="0" lang="en-US" sz="6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conducted on Accommodation Premises in Malta</a:t>
            </a:r>
            <a:endParaRPr lang="en-US" sz="6000">
              <a:ea typeface="Calibri"/>
              <a:cs typeface="Calibri"/>
            </a:endParaRPr>
          </a:p>
        </p:txBody>
      </p:sp>
    </p:spTree>
    <p:extLst>
      <p:ext uri="{BB962C8B-B14F-4D97-AF65-F5344CB8AC3E}">
        <p14:creationId xmlns:p14="http://schemas.microsoft.com/office/powerpoint/2010/main" val="2057059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031FD10C-3B3C-91FA-1CC2-5142095572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6F0340A-36EC-4EDD-2A02-752281DD3C41}"/>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A478CB7-B55B-4D8E-57EB-1C81649D7E3B}"/>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1241C8C3-2119-CBFD-0D0E-CA3E510116BA}"/>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DC9E145D-B6FF-B3FC-18E2-C061653D22B3}"/>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11AFC1B-102B-E857-7D26-2AC26EDA4152}"/>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0EDB5398-4054-19DD-32D2-EBB1378E7BAE}"/>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9370EB56-8633-93BE-C9BC-87B424DE9907}"/>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577F4500-110C-A6D0-0635-BF492DEEF3C5}"/>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8B9CA06-1EC2-D6F6-27F5-DADA0E1057A1}"/>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CC34FF79-1992-5073-66E0-0A021366F648}"/>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31AC5A19-6A8B-AB19-67D7-CF1461FB4F29}"/>
              </a:ext>
            </a:extLst>
          </p:cNvPr>
          <p:cNvSpPr txBox="1"/>
          <p:nvPr/>
        </p:nvSpPr>
        <p:spPr>
          <a:xfrm>
            <a:off x="5465447" y="2092688"/>
            <a:ext cx="7347926" cy="641201"/>
          </a:xfrm>
          <a:prstGeom prst="rect">
            <a:avLst/>
          </a:prstGeom>
        </p:spPr>
        <p:txBody>
          <a:bodyPr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Why focus on Water?</a:t>
            </a:r>
          </a:p>
        </p:txBody>
      </p:sp>
      <p:sp>
        <p:nvSpPr>
          <p:cNvPr id="14" name="Content Placeholder 2">
            <a:extLst>
              <a:ext uri="{FF2B5EF4-FFF2-40B4-BE49-F238E27FC236}">
                <a16:creationId xmlns:a16="http://schemas.microsoft.com/office/drawing/2014/main" id="{ECD3B5C8-2E16-19D0-7854-C512D96090D9}"/>
              </a:ext>
            </a:extLst>
          </p:cNvPr>
          <p:cNvSpPr txBox="1">
            <a:spLocks/>
          </p:cNvSpPr>
          <p:nvPr/>
        </p:nvSpPr>
        <p:spPr>
          <a:xfrm>
            <a:off x="1439745" y="3502945"/>
            <a:ext cx="15077359" cy="61306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3000" b="0" i="0" u="none" strike="noStrike" kern="1200" cap="none" spc="0" normalizeH="0" baseline="0" noProof="0">
                <a:ln>
                  <a:noFill/>
                </a:ln>
                <a:solidFill>
                  <a:prstClr val="white"/>
                </a:solidFill>
                <a:effectLst/>
                <a:uLnTx/>
                <a:uFillTx/>
                <a:latin typeface="Montserrat"/>
              </a:rPr>
              <a:t>Potable Water Blend (2024 WSC)</a:t>
            </a:r>
            <a:endParaRPr lang="en-US" sz="3000">
              <a:solidFill>
                <a:prstClr val="white"/>
              </a:solidFill>
              <a:latin typeface="Montserrat"/>
              <a:ea typeface="Calibri"/>
              <a:cs typeface="Calibri"/>
            </a:endParaRPr>
          </a:p>
          <a:p>
            <a:pPr lvl="1">
              <a:defRPr/>
            </a:pPr>
            <a:r>
              <a:rPr kumimoji="0" lang="en-US" sz="3000" b="0" i="0" u="none" strike="noStrike" kern="1200" cap="none" spc="0" normalizeH="0" baseline="0" noProof="0">
                <a:ln>
                  <a:noFill/>
                </a:ln>
                <a:solidFill>
                  <a:prstClr val="white"/>
                </a:solidFill>
                <a:effectLst/>
                <a:uLnTx/>
                <a:uFillTx/>
                <a:latin typeface="Montserrat"/>
              </a:rPr>
              <a:t>Ground Water	34</a:t>
            </a:r>
            <a:r>
              <a:rPr lang="en-US" sz="3000">
                <a:solidFill>
                  <a:prstClr val="white"/>
                </a:solidFill>
                <a:latin typeface="Montserrat"/>
              </a:rPr>
              <a:t>% (</a:t>
            </a:r>
            <a:r>
              <a:rPr kumimoji="0" lang="en-US" sz="3000" b="0" i="0" u="none" strike="noStrike" kern="1200" cap="none" spc="0" normalizeH="0" baseline="0" noProof="0">
                <a:ln>
                  <a:noFill/>
                </a:ln>
                <a:solidFill>
                  <a:prstClr val="white"/>
                </a:solidFill>
                <a:effectLst/>
                <a:uLnTx/>
                <a:uFillTx/>
                <a:latin typeface="Montserrat"/>
              </a:rPr>
              <a:t>25.7 million m</a:t>
            </a:r>
            <a:r>
              <a:rPr kumimoji="0" lang="en-US" sz="3000" b="0" i="0" u="none" strike="noStrike" kern="1200" cap="none" spc="0" normalizeH="0" baseline="30000" noProof="0">
                <a:ln>
                  <a:noFill/>
                </a:ln>
                <a:solidFill>
                  <a:prstClr val="white"/>
                </a:solidFill>
                <a:effectLst/>
                <a:uLnTx/>
                <a:uFillTx/>
                <a:latin typeface="Montserrat"/>
              </a:rPr>
              <a:t>3</a:t>
            </a:r>
            <a:r>
              <a:rPr kumimoji="0" lang="en-US" sz="3000" b="0" i="0" u="none" strike="noStrike" kern="1200" cap="none" spc="0" normalizeH="0" baseline="0" noProof="0">
                <a:ln>
                  <a:noFill/>
                </a:ln>
                <a:solidFill>
                  <a:prstClr val="white"/>
                </a:solidFill>
                <a:effectLst/>
                <a:uLnTx/>
                <a:uFillTx/>
                <a:latin typeface="Montserrat"/>
              </a:rPr>
              <a:t>)</a:t>
            </a:r>
            <a:endParaRPr lang="en-US" sz="3000">
              <a:solidFill>
                <a:prstClr val="white"/>
              </a:solidFill>
              <a:latin typeface="Montserrat"/>
              <a:ea typeface="Calibri"/>
              <a:cs typeface="Calibri"/>
            </a:endParaRPr>
          </a:p>
          <a:p>
            <a:pPr lvl="1">
              <a:defRPr/>
            </a:pPr>
            <a:r>
              <a:rPr kumimoji="0" lang="en-US" sz="3000" b="0" i="0" u="none" strike="noStrike" kern="1200" cap="none" spc="0" normalizeH="0" baseline="0" noProof="0">
                <a:ln>
                  <a:noFill/>
                </a:ln>
                <a:solidFill>
                  <a:prstClr val="white"/>
                </a:solidFill>
                <a:effectLst/>
                <a:uLnTx/>
                <a:uFillTx/>
                <a:latin typeface="Montserrat"/>
              </a:rPr>
              <a:t>Seawater ROs	66</a:t>
            </a:r>
            <a:r>
              <a:rPr lang="en-US" sz="3000">
                <a:solidFill>
                  <a:prstClr val="white"/>
                </a:solidFill>
                <a:latin typeface="Montserrat"/>
              </a:rPr>
              <a:t>%(</a:t>
            </a:r>
            <a:r>
              <a:rPr kumimoji="0" lang="en-US" sz="3000" b="0" i="0" u="none" strike="noStrike" kern="1200" cap="none" spc="0" normalizeH="0" baseline="0" noProof="0">
                <a:ln>
                  <a:noFill/>
                </a:ln>
                <a:solidFill>
                  <a:prstClr val="white"/>
                </a:solidFill>
                <a:effectLst/>
                <a:uLnTx/>
                <a:uFillTx/>
                <a:latin typeface="Montserrat"/>
              </a:rPr>
              <a:t>13.1 million m</a:t>
            </a:r>
            <a:r>
              <a:rPr kumimoji="0" lang="en-US" sz="3000" b="0" i="0" u="none" strike="noStrike" kern="1200" cap="none" spc="0" normalizeH="0" baseline="30000" noProof="0">
                <a:ln>
                  <a:noFill/>
                </a:ln>
                <a:solidFill>
                  <a:prstClr val="white"/>
                </a:solidFill>
                <a:effectLst/>
                <a:uLnTx/>
                <a:uFillTx/>
                <a:latin typeface="Montserrat"/>
              </a:rPr>
              <a:t>3</a:t>
            </a:r>
            <a:r>
              <a:rPr kumimoji="0" lang="en-US" sz="3000" b="0" i="0" u="none" strike="noStrike" kern="1200" cap="none" spc="0" normalizeH="0" baseline="0" noProof="0">
                <a:ln>
                  <a:noFill/>
                </a:ln>
                <a:solidFill>
                  <a:prstClr val="white"/>
                </a:solidFill>
                <a:effectLst/>
                <a:uLnTx/>
                <a:uFillTx/>
                <a:latin typeface="Montserrat"/>
              </a:rPr>
              <a:t>)</a:t>
            </a:r>
            <a:endParaRPr lang="en-US" sz="3000" b="0" i="0" u="none" strike="noStrike" kern="1200" cap="none" spc="0" normalizeH="0" baseline="0" noProof="0">
              <a:ln>
                <a:noFill/>
              </a:ln>
              <a:solidFill>
                <a:prstClr val="white"/>
              </a:solidFill>
              <a:effectLst/>
              <a:uLnTx/>
              <a:uFillTx/>
              <a:latin typeface="Montserrat"/>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000" b="0" i="0" u="none" strike="noStrike" kern="1200" cap="none" spc="0" normalizeH="0" baseline="0" noProof="0">
              <a:ln>
                <a:noFill/>
              </a:ln>
              <a:solidFill>
                <a:prstClr val="white"/>
              </a:solidFill>
              <a:effectLst/>
              <a:uLnTx/>
              <a:uFillTx/>
              <a:latin typeface="Montserrat"/>
            </a:endParaRPr>
          </a:p>
          <a:p>
            <a:pPr>
              <a:defRPr/>
            </a:pPr>
            <a:r>
              <a:rPr kumimoji="0" lang="en-US" sz="3000" b="0" i="0" u="none" strike="noStrike" kern="1200" cap="none" spc="0" normalizeH="0" baseline="0" noProof="0">
                <a:ln>
                  <a:noFill/>
                </a:ln>
                <a:solidFill>
                  <a:prstClr val="white"/>
                </a:solidFill>
                <a:effectLst/>
                <a:uLnTx/>
                <a:uFillTx/>
                <a:latin typeface="Montserrat"/>
              </a:rPr>
              <a:t>New Water		1.6 million </a:t>
            </a:r>
            <a:r>
              <a:rPr lang="en-US" sz="3000">
                <a:solidFill>
                  <a:prstClr val="white"/>
                </a:solidFill>
                <a:latin typeface="Montserrat"/>
              </a:rPr>
              <a:t>m</a:t>
            </a:r>
            <a:r>
              <a:rPr lang="en-US" sz="3000" baseline="30000">
                <a:solidFill>
                  <a:prstClr val="white"/>
                </a:solidFill>
                <a:latin typeface="Montserrat"/>
              </a:rPr>
              <a:t>3</a:t>
            </a:r>
            <a:r>
              <a:rPr lang="en-US" sz="3000">
                <a:solidFill>
                  <a:prstClr val="white"/>
                </a:solidFill>
                <a:latin typeface="Montserrat"/>
              </a:rPr>
              <a:t> </a:t>
            </a:r>
            <a:r>
              <a:rPr kumimoji="0" lang="en-US" sz="3000" b="0" i="0" u="none" strike="noStrike" kern="1200" cap="none" spc="0" normalizeH="0" baseline="0" noProof="0">
                <a:ln>
                  <a:noFill/>
                </a:ln>
                <a:solidFill>
                  <a:prstClr val="white"/>
                </a:solidFill>
                <a:effectLst/>
                <a:uLnTx/>
                <a:uFillTx/>
                <a:latin typeface="Montserrat"/>
              </a:rPr>
              <a:t>(agriculture use)</a:t>
            </a:r>
            <a:endParaRPr lang="en-US" sz="3000" b="0" i="0" u="none" strike="noStrike" kern="1200" cap="none" spc="0" normalizeH="0" baseline="0" noProof="0">
              <a:ln>
                <a:noFill/>
              </a:ln>
              <a:solidFill>
                <a:prstClr val="white"/>
              </a:solidFill>
              <a:effectLst/>
              <a:uLnTx/>
              <a:uFillTx/>
              <a:latin typeface="Montserra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000" b="0" i="0" u="none" strike="noStrike" kern="1200" cap="none" spc="0" normalizeH="0" baseline="0" noProof="0">
              <a:ln>
                <a:noFill/>
              </a:ln>
              <a:solidFill>
                <a:prstClr val="white"/>
              </a:solidFill>
              <a:effectLst/>
              <a:uLnTx/>
              <a:uFillTx/>
              <a:latin typeface="Montserrat"/>
            </a:endParaRPr>
          </a:p>
          <a:p>
            <a:pPr>
              <a:defRPr/>
            </a:pPr>
            <a:r>
              <a:rPr kumimoji="0" lang="en-US" sz="3000" b="0" i="0" u="none" strike="noStrike" kern="1200" cap="none" spc="0" normalizeH="0" baseline="0" noProof="0">
                <a:ln>
                  <a:noFill/>
                </a:ln>
                <a:solidFill>
                  <a:prstClr val="white"/>
                </a:solidFill>
                <a:effectLst/>
                <a:uLnTx/>
                <a:uFillTx/>
                <a:latin typeface="Montserrat"/>
              </a:rPr>
              <a:t>Rainfall 		-10.3mm</a:t>
            </a:r>
            <a:r>
              <a:rPr lang="en-US" sz="3000">
                <a:solidFill>
                  <a:prstClr val="white"/>
                </a:solidFill>
                <a:latin typeface="Montserrat"/>
              </a:rPr>
              <a:t> </a:t>
            </a:r>
            <a:r>
              <a:rPr kumimoji="0" lang="en-US" sz="3000" b="0" i="0" u="none" strike="noStrike" kern="1200" cap="none" spc="0" normalizeH="0" baseline="0" noProof="0">
                <a:ln>
                  <a:noFill/>
                </a:ln>
                <a:solidFill>
                  <a:prstClr val="white"/>
                </a:solidFill>
                <a:effectLst/>
                <a:uLnTx/>
                <a:uFillTx/>
                <a:latin typeface="Montserrat"/>
              </a:rPr>
              <a:t>			per decade</a:t>
            </a:r>
            <a:r>
              <a:rPr lang="en-US" sz="3000">
                <a:solidFill>
                  <a:prstClr val="white"/>
                </a:solidFill>
                <a:latin typeface="Montserrat"/>
              </a:rPr>
              <a:t> (</a:t>
            </a:r>
            <a:r>
              <a:rPr kumimoji="0" lang="en-US" sz="3000" b="0" i="0" u="none" strike="noStrike" kern="1200" cap="none" spc="0" normalizeH="0" baseline="0" noProof="0">
                <a:ln>
                  <a:noFill/>
                </a:ln>
                <a:solidFill>
                  <a:prstClr val="white"/>
                </a:solidFill>
                <a:effectLst/>
                <a:uLnTx/>
                <a:uFillTx/>
                <a:latin typeface="Montserrat"/>
              </a:rPr>
              <a:t>1952-					2020)</a:t>
            </a:r>
            <a:endParaRPr lang="en-US" sz="3000" b="0" i="0" u="none" strike="noStrike" kern="1200" cap="none" spc="0" normalizeH="0" baseline="0" noProof="0">
              <a:ln>
                <a:noFill/>
              </a:ln>
              <a:solidFill>
                <a:prstClr val="white"/>
              </a:solidFill>
              <a:effectLst/>
              <a:uLnTx/>
              <a:uFillTx/>
              <a:latin typeface="Montserrat"/>
            </a:endParaRPr>
          </a:p>
          <a:p>
            <a:pPr>
              <a:defRPr/>
            </a:pPr>
            <a:endParaRPr lang="en-US" sz="3000">
              <a:solidFill>
                <a:prstClr val="white"/>
              </a:solidFill>
              <a:latin typeface="Montserra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white"/>
                </a:solidFill>
                <a:effectLst/>
                <a:uLnTx/>
                <a:uFillTx/>
                <a:latin typeface="Montserrat"/>
              </a:rPr>
              <a:t>The annual rainfall for 9 out of the last 10-years was below the average of 550mm</a:t>
            </a:r>
            <a:endParaRPr lang="en-US" sz="3000" b="0" i="0" u="none" strike="noStrike" kern="1200" cap="none" spc="0" normalizeH="0" baseline="0" noProof="0">
              <a:ln>
                <a:noFill/>
              </a:ln>
              <a:solidFill>
                <a:prstClr val="white"/>
              </a:solidFill>
              <a:effectLst/>
              <a:uLnTx/>
              <a:uFillTx/>
              <a:latin typeface="Montserra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000" b="0" i="0" u="none" strike="noStrike" kern="1200" cap="none" spc="0" normalizeH="0" baseline="0" noProof="0">
              <a:ln>
                <a:noFill/>
              </a:ln>
              <a:solidFill>
                <a:prstClr val="white"/>
              </a:solidFill>
              <a:effectLst/>
              <a:uLnTx/>
              <a:uFillTx/>
              <a:latin typeface="Montserrat"/>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white"/>
                </a:solidFill>
                <a:effectLst/>
                <a:uLnTx/>
                <a:uFillTx/>
                <a:latin typeface="Montserrat"/>
              </a:rPr>
              <a:t>Embodied Energy	3.532 kWh/m</a:t>
            </a:r>
            <a:r>
              <a:rPr kumimoji="0" lang="en-US" sz="3000" b="0" i="0" u="none" strike="noStrike" kern="1200" cap="none" spc="0" normalizeH="0" baseline="30000" noProof="0">
                <a:ln>
                  <a:noFill/>
                </a:ln>
                <a:solidFill>
                  <a:prstClr val="white"/>
                </a:solidFill>
                <a:effectLst/>
                <a:uLnTx/>
                <a:uFillTx/>
                <a:latin typeface="Montserrat"/>
              </a:rPr>
              <a:t>3</a:t>
            </a:r>
            <a:endParaRPr lang="en-US" sz="3000" b="0" i="0" u="none" strike="noStrike" kern="1200" cap="none" spc="0" normalizeH="0" baseline="30000" noProof="0">
              <a:ln>
                <a:noFill/>
              </a:ln>
              <a:solidFill>
                <a:prstClr val="white"/>
              </a:solidFill>
              <a:effectLst/>
              <a:uLnTx/>
              <a:uFillTx/>
              <a:latin typeface="Montserrat"/>
            </a:endParaRPr>
          </a:p>
        </p:txBody>
      </p:sp>
    </p:spTree>
    <p:extLst>
      <p:ext uri="{BB962C8B-B14F-4D97-AF65-F5344CB8AC3E}">
        <p14:creationId xmlns:p14="http://schemas.microsoft.com/office/powerpoint/2010/main" val="3991802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701433" cy="1228072"/>
            <a:chOff x="0" y="0"/>
            <a:chExt cx="8935245"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0AE0A700-F69E-46FA-659A-F7C925DD029D}"/>
              </a:ext>
            </a:extLst>
          </p:cNvPr>
          <p:cNvSpPr txBox="1"/>
          <p:nvPr/>
        </p:nvSpPr>
        <p:spPr>
          <a:xfrm>
            <a:off x="5465448" y="5150246"/>
            <a:ext cx="7347926" cy="671018"/>
          </a:xfrm>
          <a:prstGeom prst="rect">
            <a:avLst/>
          </a:prstGeom>
        </p:spPr>
        <p:txBody>
          <a:bodyPr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6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Audit Metrics</a:t>
            </a:r>
            <a:endParaRPr lang="en-US" sz="6000" b="1" i="0" u="none" strike="noStrike" kern="1200" cap="none" spc="-110" normalizeH="0" baseline="0" noProof="0">
              <a:ln>
                <a:noFill/>
              </a:ln>
              <a:solidFill>
                <a:srgbClr val="FFD800"/>
              </a:solidFill>
              <a:effectLst/>
              <a:uLnTx/>
              <a:uFillTx/>
              <a:latin typeface="Montserrat Bold"/>
              <a:ea typeface="Montserrat Bold"/>
              <a:cs typeface="Montserra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36675" y="1704530"/>
            <a:ext cx="18561349" cy="8762635"/>
          </a:xfrm>
          <a:custGeom>
            <a:avLst/>
            <a:gdLst/>
            <a:ahLst/>
            <a:cxnLst/>
            <a:rect l="l" t="t" r="r" b="b"/>
            <a:pathLst>
              <a:path w="18561349" h="8762635">
                <a:moveTo>
                  <a:pt x="0" y="0"/>
                </a:moveTo>
                <a:lnTo>
                  <a:pt x="18561350" y="0"/>
                </a:lnTo>
                <a:lnTo>
                  <a:pt x="18561350"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5385369" y="-2044576"/>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518915" cy="1228072"/>
            <a:chOff x="0" y="0"/>
            <a:chExt cx="8691887"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2"/>
              <a:ext cx="6277660" cy="650520"/>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5351048" y="2114281"/>
            <a:ext cx="7585904" cy="800100"/>
          </a:xfrm>
          <a:prstGeom prst="rect">
            <a:avLst/>
          </a:prstGeom>
        </p:spPr>
        <p:txBody>
          <a:bodyPr lIns="0" tIns="0" rIns="0" bIns="0" rtlCol="0" anchor="t">
            <a:spAutoFit/>
          </a:bodyPr>
          <a:lstStyle/>
          <a:p>
            <a:pPr algn="ctr">
              <a:lnSpc>
                <a:spcPts val="6000"/>
              </a:lnSpc>
            </a:pPr>
            <a:r>
              <a:rPr lang="en-US" sz="6000" b="1" spc="-131">
                <a:solidFill>
                  <a:srgbClr val="FFD800"/>
                </a:solidFill>
                <a:latin typeface="Montserrat Bold"/>
                <a:ea typeface="Montserrat Bold"/>
                <a:cs typeface="Montserrat Bold"/>
                <a:sym typeface="Montserrat Bold"/>
              </a:rPr>
              <a:t>Opening remarks</a:t>
            </a:r>
          </a:p>
        </p:txBody>
      </p:sp>
      <p:grpSp>
        <p:nvGrpSpPr>
          <p:cNvPr id="13" name="Group 13"/>
          <p:cNvGrpSpPr/>
          <p:nvPr/>
        </p:nvGrpSpPr>
        <p:grpSpPr>
          <a:xfrm>
            <a:off x="6571298" y="7208272"/>
            <a:ext cx="5145405" cy="960764"/>
            <a:chOff x="0" y="0"/>
            <a:chExt cx="1251445" cy="233673"/>
          </a:xfrm>
        </p:grpSpPr>
        <p:sp>
          <p:nvSpPr>
            <p:cNvPr id="14" name="Freeform 14"/>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15" name="TextBox 15"/>
            <p:cNvSpPr txBox="1"/>
            <p:nvPr/>
          </p:nvSpPr>
          <p:spPr>
            <a:xfrm>
              <a:off x="0" y="-38100"/>
              <a:ext cx="1251445" cy="271773"/>
            </a:xfrm>
            <a:prstGeom prst="rect">
              <a:avLst/>
            </a:prstGeom>
          </p:spPr>
          <p:txBody>
            <a:bodyPr lIns="55010" tIns="55010" rIns="55010" bIns="55010" rtlCol="0" anchor="ctr"/>
            <a:lstStyle/>
            <a:p>
              <a:pPr algn="ctr">
                <a:lnSpc>
                  <a:spcPts val="2660"/>
                </a:lnSpc>
              </a:pPr>
              <a:endParaRPr/>
            </a:p>
          </p:txBody>
        </p:sp>
      </p:grpSp>
      <p:sp>
        <p:nvSpPr>
          <p:cNvPr id="16" name="TextBox 16"/>
          <p:cNvSpPr txBox="1"/>
          <p:nvPr/>
        </p:nvSpPr>
        <p:spPr>
          <a:xfrm>
            <a:off x="5673904" y="8235711"/>
            <a:ext cx="6940192" cy="1044575"/>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Eurochambres Sustainability Committee Chair &amp; Director of the Department for environment, climate and energy – CCI Slovenia</a:t>
            </a:r>
          </a:p>
        </p:txBody>
      </p:sp>
      <p:sp>
        <p:nvSpPr>
          <p:cNvPr id="17" name="TextBox 17"/>
          <p:cNvSpPr txBox="1"/>
          <p:nvPr/>
        </p:nvSpPr>
        <p:spPr>
          <a:xfrm>
            <a:off x="7006186" y="7402904"/>
            <a:ext cx="4275628" cy="5143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Montserrat Bold"/>
                <a:ea typeface="Montserrat Bold"/>
                <a:cs typeface="Montserrat Bold"/>
                <a:sym typeface="Montserrat Bold"/>
              </a:rPr>
              <a:t>Antonija Božič Cerar</a:t>
            </a:r>
          </a:p>
        </p:txBody>
      </p:sp>
      <p:grpSp>
        <p:nvGrpSpPr>
          <p:cNvPr id="18" name="Group 18"/>
          <p:cNvGrpSpPr/>
          <p:nvPr/>
        </p:nvGrpSpPr>
        <p:grpSpPr>
          <a:xfrm>
            <a:off x="6673352" y="3015170"/>
            <a:ext cx="4903196" cy="4455779"/>
            <a:chOff x="0" y="0"/>
            <a:chExt cx="6537594" cy="5941039"/>
          </a:xfrm>
        </p:grpSpPr>
        <p:sp>
          <p:nvSpPr>
            <p:cNvPr id="19" name="Freeform 19"/>
            <p:cNvSpPr/>
            <p:nvPr/>
          </p:nvSpPr>
          <p:spPr>
            <a:xfrm>
              <a:off x="0"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20" name="Group 20"/>
            <p:cNvGrpSpPr/>
            <p:nvPr/>
          </p:nvGrpSpPr>
          <p:grpSpPr>
            <a:xfrm>
              <a:off x="700067" y="849306"/>
              <a:ext cx="5196316" cy="4482964"/>
              <a:chOff x="0" y="0"/>
              <a:chExt cx="809649" cy="698500"/>
            </a:xfrm>
          </p:grpSpPr>
          <p:sp>
            <p:nvSpPr>
              <p:cNvPr id="21" name="Freeform 21"/>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22" name="TextBox 22"/>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23" name="Group 23"/>
            <p:cNvGrpSpPr/>
            <p:nvPr/>
          </p:nvGrpSpPr>
          <p:grpSpPr>
            <a:xfrm>
              <a:off x="1098610" y="1176451"/>
              <a:ext cx="4385449" cy="3797601"/>
              <a:chOff x="0" y="0"/>
              <a:chExt cx="4282440" cy="3708400"/>
            </a:xfrm>
          </p:grpSpPr>
          <p:sp>
            <p:nvSpPr>
              <p:cNvPr id="24" name="Freeform 24"/>
              <p:cNvSpPr/>
              <p:nvPr/>
            </p:nvSpPr>
            <p:spPr>
              <a:xfrm flipH="1">
                <a:off x="0" y="0"/>
                <a:ext cx="4282440" cy="3708400"/>
              </a:xfrm>
              <a:custGeom>
                <a:avLst/>
                <a:gdLst/>
                <a:ahLst/>
                <a:cxnLst/>
                <a:rect l="l" t="t" r="r" b="b"/>
                <a:pathLst>
                  <a:path w="4282440" h="3708400">
                    <a:moveTo>
                      <a:pt x="1070610" y="0"/>
                    </a:moveTo>
                    <a:lnTo>
                      <a:pt x="3211830" y="0"/>
                    </a:lnTo>
                    <a:lnTo>
                      <a:pt x="4282440" y="1854200"/>
                    </a:lnTo>
                    <a:lnTo>
                      <a:pt x="3211830" y="3708400"/>
                    </a:lnTo>
                    <a:lnTo>
                      <a:pt x="1070610" y="3708400"/>
                    </a:lnTo>
                    <a:lnTo>
                      <a:pt x="0" y="1854200"/>
                    </a:lnTo>
                    <a:close/>
                  </a:path>
                </a:pathLst>
              </a:custGeom>
              <a:blipFill>
                <a:blip r:embed="rId8"/>
                <a:stretch>
                  <a:fillRect l="-27067" r="-27067"/>
                </a:stretch>
              </a:blipFill>
            </p:spPr>
            <p:txBody>
              <a:bodyPr/>
              <a:lstStyle/>
              <a:p>
                <a:endParaRPr lang="en-BE"/>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0915CD93-FB2F-1F46-9716-80BC2A2790B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BFE469-73E1-0145-E50C-414277C607DE}"/>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5F15476-68C7-6B7A-C076-FDDB63EDEB54}"/>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38576DC-F02A-49F7-FB79-AFF7DB7244CB}"/>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A30CF4FC-F0AA-B2C4-8F18-84609BE2E27A}"/>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85E68DA-8DD5-5934-7EE5-ABDE0BC680B9}"/>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D845F5CA-7682-CDE5-C03C-621D7221068B}"/>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4A154278-F894-BCF6-EE09-694DC82390D5}"/>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CB772939-DA70-740F-B394-64E0E0B1E2E4}"/>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CB094F9-0204-E849-7FAD-14722E30355D}"/>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8F55B96C-6AB5-AEE0-ACEF-4E43B481C296}"/>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37D99CE3-CB28-BDB5-A0D6-A20781C3B038}"/>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Resource Consumption Metrics</a:t>
            </a:r>
          </a:p>
        </p:txBody>
      </p:sp>
      <p:graphicFrame>
        <p:nvGraphicFramePr>
          <p:cNvPr id="14" name="Chart 13">
            <a:extLst>
              <a:ext uri="{FF2B5EF4-FFF2-40B4-BE49-F238E27FC236}">
                <a16:creationId xmlns:a16="http://schemas.microsoft.com/office/drawing/2014/main" id="{99590365-7E83-BAE8-E4D6-DB7EDE590FCA}"/>
              </a:ext>
            </a:extLst>
          </p:cNvPr>
          <p:cNvGraphicFramePr/>
          <p:nvPr/>
        </p:nvGraphicFramePr>
        <p:xfrm>
          <a:off x="1175123" y="2981771"/>
          <a:ext cx="6918438" cy="4730276"/>
        </p:xfrm>
        <a:graphic>
          <a:graphicData uri="http://schemas.openxmlformats.org/drawingml/2006/chart">
            <c:chart xmlns:c="http://schemas.openxmlformats.org/drawingml/2006/chart" xmlns:r="http://schemas.openxmlformats.org/officeDocument/2006/relationships" r:id="rId7"/>
          </a:graphicData>
        </a:graphic>
      </p:graphicFrame>
      <p:pic>
        <p:nvPicPr>
          <p:cNvPr id="15" name="Picture 14">
            <a:extLst>
              <a:ext uri="{FF2B5EF4-FFF2-40B4-BE49-F238E27FC236}">
                <a16:creationId xmlns:a16="http://schemas.microsoft.com/office/drawing/2014/main" id="{43340426-F933-D02C-10AC-A1287D13C77F}"/>
              </a:ext>
            </a:extLst>
          </p:cNvPr>
          <p:cNvPicPr>
            <a:picLocks noChangeAspect="1"/>
          </p:cNvPicPr>
          <p:nvPr/>
        </p:nvPicPr>
        <p:blipFill>
          <a:blip r:embed="rId8"/>
          <a:srcRect b="69919"/>
          <a:stretch/>
        </p:blipFill>
        <p:spPr>
          <a:xfrm>
            <a:off x="1207194" y="7819808"/>
            <a:ext cx="6854296" cy="1889949"/>
          </a:xfrm>
          <a:prstGeom prst="rect">
            <a:avLst/>
          </a:prstGeom>
        </p:spPr>
      </p:pic>
      <p:pic>
        <p:nvPicPr>
          <p:cNvPr id="16" name="Picture 15">
            <a:extLst>
              <a:ext uri="{FF2B5EF4-FFF2-40B4-BE49-F238E27FC236}">
                <a16:creationId xmlns:a16="http://schemas.microsoft.com/office/drawing/2014/main" id="{CDCB1B4B-E82C-E159-5F75-564A0718D807}"/>
              </a:ext>
            </a:extLst>
          </p:cNvPr>
          <p:cNvPicPr>
            <a:picLocks noChangeAspect="1"/>
          </p:cNvPicPr>
          <p:nvPr/>
        </p:nvPicPr>
        <p:blipFill>
          <a:blip r:embed="rId8"/>
          <a:srcRect t="53841" b="16149"/>
          <a:stretch/>
        </p:blipFill>
        <p:spPr>
          <a:xfrm>
            <a:off x="10187069" y="7819808"/>
            <a:ext cx="6870545" cy="1889949"/>
          </a:xfrm>
          <a:prstGeom prst="rect">
            <a:avLst/>
          </a:prstGeom>
        </p:spPr>
      </p:pic>
      <p:graphicFrame>
        <p:nvGraphicFramePr>
          <p:cNvPr id="17" name="Chart 16">
            <a:extLst>
              <a:ext uri="{FF2B5EF4-FFF2-40B4-BE49-F238E27FC236}">
                <a16:creationId xmlns:a16="http://schemas.microsoft.com/office/drawing/2014/main" id="{07FF53C0-DAB7-8593-463A-24E043053947}"/>
              </a:ext>
            </a:extLst>
          </p:cNvPr>
          <p:cNvGraphicFramePr>
            <a:graphicFrameLocks/>
          </p:cNvGraphicFramePr>
          <p:nvPr/>
        </p:nvGraphicFramePr>
        <p:xfrm>
          <a:off x="10719041" y="2833044"/>
          <a:ext cx="5806600" cy="494487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7431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988F502F-A30D-9AF2-5CA4-D33384A415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451595-0C37-7690-FFD8-723E4D6FC105}"/>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698802B-0DEC-044C-9E48-C45A9ADA4A91}"/>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BA860D9-68CC-024D-76C3-C72B8ED5ED2F}"/>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F5B42062-469D-9247-43E6-4341299D2010}"/>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95CAB08-49CE-3537-D569-CC434185E010}"/>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3F8916C0-0CB4-BE60-A25C-B746DAF2FC9A}"/>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BD409DA9-7356-8631-896C-22F063BEE825}"/>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02C3EEB6-9FCC-79AE-BB0B-AE3FAD0CEE9F}"/>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85E397A9-AA3F-E7B2-E838-4FD5ADB68AB4}"/>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F6B28430-1D53-4247-0E46-8A822D0861E1}"/>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B5D3DF9A-146C-5CB5-9082-4294890330E5}"/>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Resource Distribution</a:t>
            </a:r>
          </a:p>
        </p:txBody>
      </p:sp>
      <p:graphicFrame>
        <p:nvGraphicFramePr>
          <p:cNvPr id="13" name="Chart 12">
            <a:extLst>
              <a:ext uri="{FF2B5EF4-FFF2-40B4-BE49-F238E27FC236}">
                <a16:creationId xmlns:a16="http://schemas.microsoft.com/office/drawing/2014/main" id="{128C2D1D-CA71-086A-47A3-7B8A99A94FFC}"/>
              </a:ext>
            </a:extLst>
          </p:cNvPr>
          <p:cNvGraphicFramePr/>
          <p:nvPr/>
        </p:nvGraphicFramePr>
        <p:xfrm>
          <a:off x="749820" y="2959445"/>
          <a:ext cx="7242052" cy="699473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A3610C41-EF40-C38D-CC9E-3EB419F6D18E}"/>
              </a:ext>
            </a:extLst>
          </p:cNvPr>
          <p:cNvGraphicFramePr/>
          <p:nvPr/>
        </p:nvGraphicFramePr>
        <p:xfrm>
          <a:off x="8711952" y="2974253"/>
          <a:ext cx="8792286" cy="663374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08895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6C242024-3CAB-7DE3-0D0E-2BAEB69EF1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63B6D6-D42E-A558-3787-432E19D5371B}"/>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EC946AE-EFB1-B497-AD8B-9F64F28212F2}"/>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2192C3D-CC3D-97E3-3C8E-0DCB0AD96138}"/>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5D0ED8E4-2B11-B47A-1554-226881ED3F18}"/>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CE19756-C675-8458-DA26-AD9F4B67702E}"/>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62F188C0-7D99-D9CF-68BF-66A3651D2BD8}"/>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50808453-0214-2A89-5BB9-894EC060A01F}"/>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C639038E-8756-A8A5-04AE-91F27FA99FE7}"/>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A4EE9AAE-F43B-182E-3C26-148F92BAD7DA}"/>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E88D3AD2-7F6C-E75F-9D86-A3D29CB8EEA1}"/>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E422E363-FDA8-468C-D2EF-5DBE61E367BA}"/>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Resource Savings</a:t>
            </a:r>
          </a:p>
        </p:txBody>
      </p:sp>
      <p:graphicFrame>
        <p:nvGraphicFramePr>
          <p:cNvPr id="14" name="Table 13">
            <a:extLst>
              <a:ext uri="{FF2B5EF4-FFF2-40B4-BE49-F238E27FC236}">
                <a16:creationId xmlns:a16="http://schemas.microsoft.com/office/drawing/2014/main" id="{B38D35C4-A926-EE40-A42A-765080E5697C}"/>
              </a:ext>
            </a:extLst>
          </p:cNvPr>
          <p:cNvGraphicFramePr>
            <a:graphicFrameLocks noGrp="1"/>
          </p:cNvGraphicFramePr>
          <p:nvPr/>
        </p:nvGraphicFramePr>
        <p:xfrm>
          <a:off x="10563714" y="3359146"/>
          <a:ext cx="7183224" cy="3216402"/>
        </p:xfrm>
        <a:graphic>
          <a:graphicData uri="http://schemas.openxmlformats.org/drawingml/2006/table">
            <a:tbl>
              <a:tblPr firstRow="1" firstCol="1" bandRow="1">
                <a:tableStyleId>{5C22544A-7EE6-4342-B048-85BDC9FD1C3A}</a:tableStyleId>
              </a:tblPr>
              <a:tblGrid>
                <a:gridCol w="3457031">
                  <a:extLst>
                    <a:ext uri="{9D8B030D-6E8A-4147-A177-3AD203B41FA5}">
                      <a16:colId xmlns:a16="http://schemas.microsoft.com/office/drawing/2014/main" val="1932895691"/>
                    </a:ext>
                  </a:extLst>
                </a:gridCol>
                <a:gridCol w="850882">
                  <a:extLst>
                    <a:ext uri="{9D8B030D-6E8A-4147-A177-3AD203B41FA5}">
                      <a16:colId xmlns:a16="http://schemas.microsoft.com/office/drawing/2014/main" val="3464131290"/>
                    </a:ext>
                  </a:extLst>
                </a:gridCol>
                <a:gridCol w="960403">
                  <a:extLst>
                    <a:ext uri="{9D8B030D-6E8A-4147-A177-3AD203B41FA5}">
                      <a16:colId xmlns:a16="http://schemas.microsoft.com/office/drawing/2014/main" val="903140702"/>
                    </a:ext>
                  </a:extLst>
                </a:gridCol>
                <a:gridCol w="960403">
                  <a:extLst>
                    <a:ext uri="{9D8B030D-6E8A-4147-A177-3AD203B41FA5}">
                      <a16:colId xmlns:a16="http://schemas.microsoft.com/office/drawing/2014/main" val="3947143625"/>
                    </a:ext>
                  </a:extLst>
                </a:gridCol>
                <a:gridCol w="954505">
                  <a:extLst>
                    <a:ext uri="{9D8B030D-6E8A-4147-A177-3AD203B41FA5}">
                      <a16:colId xmlns:a16="http://schemas.microsoft.com/office/drawing/2014/main" val="3225473940"/>
                    </a:ext>
                  </a:extLst>
                </a:gridCol>
              </a:tblGrid>
              <a:tr h="216983">
                <a:tc>
                  <a:txBody>
                    <a:bodyPr/>
                    <a:lstStyle/>
                    <a:p>
                      <a:pPr algn="just">
                        <a:lnSpc>
                          <a:spcPct val="115000"/>
                        </a:lnSpc>
                      </a:pPr>
                      <a:r>
                        <a:rPr lang="en-GB" sz="1600">
                          <a:solidFill>
                            <a:srgbClr val="FFFF00"/>
                          </a:solidFill>
                          <a:effectLst/>
                        </a:rPr>
                        <a:t>Savings</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Units</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Savings</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Cost</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ROI (yrs)</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06521090"/>
                  </a:ext>
                </a:extLst>
              </a:tr>
              <a:tr h="216983">
                <a:tc>
                  <a:txBody>
                    <a:bodyPr/>
                    <a:lstStyle/>
                    <a:p>
                      <a:pPr algn="just">
                        <a:lnSpc>
                          <a:spcPct val="115000"/>
                        </a:lnSpc>
                      </a:pPr>
                      <a:r>
                        <a:rPr lang="en-GB" sz="1600">
                          <a:solidFill>
                            <a:srgbClr val="FFFF00"/>
                          </a:solidFill>
                          <a:effectLst/>
                        </a:rPr>
                        <a:t>Power Savings from Flow Reduction (kwh)</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21,817</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€2,836</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€3,650</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0.59</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5749833"/>
                  </a:ext>
                </a:extLst>
              </a:tr>
              <a:tr h="216000">
                <a:tc>
                  <a:txBody>
                    <a:bodyPr/>
                    <a:lstStyle/>
                    <a:p>
                      <a:pPr algn="just">
                        <a:lnSpc>
                          <a:spcPct val="115000"/>
                        </a:lnSpc>
                      </a:pPr>
                      <a:r>
                        <a:rPr lang="en-GB" sz="1600">
                          <a:solidFill>
                            <a:srgbClr val="FFFF00"/>
                          </a:solidFill>
                          <a:effectLst/>
                        </a:rPr>
                        <a:t>Power Savings from Standby Water Heaters (kwh)</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GB" sz="1600">
                          <a:solidFill>
                            <a:srgbClr val="FFFF00"/>
                          </a:solidFill>
                          <a:effectLst/>
                        </a:rPr>
                        <a:t>21,133</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GB" sz="1600">
                          <a:solidFill>
                            <a:srgbClr val="FFFF00"/>
                          </a:solidFill>
                          <a:effectLst/>
                        </a:rPr>
                        <a:t>€2,747</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GB" sz="1600">
                          <a:solidFill>
                            <a:srgbClr val="FFFF00"/>
                          </a:solidFill>
                          <a:effectLst/>
                        </a:rPr>
                        <a:t>€6,365</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en-GB" sz="1600">
                          <a:solidFill>
                            <a:srgbClr val="FFFF00"/>
                          </a:solidFill>
                          <a:effectLst/>
                        </a:rPr>
                        <a:t>2.32</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552556"/>
                  </a:ext>
                </a:extLst>
              </a:tr>
              <a:tr h="216983">
                <a:tc>
                  <a:txBody>
                    <a:bodyPr/>
                    <a:lstStyle/>
                    <a:p>
                      <a:pPr algn="just">
                        <a:lnSpc>
                          <a:spcPct val="115000"/>
                        </a:lnSpc>
                      </a:pPr>
                      <a:r>
                        <a:rPr lang="en-GB" sz="1600">
                          <a:solidFill>
                            <a:srgbClr val="FFFF00"/>
                          </a:solidFill>
                          <a:effectLst/>
                        </a:rPr>
                        <a:t>Limiting AC Temperatures (kwh)</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16,721</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€2,173</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€5,715</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2.63</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58781364"/>
                  </a:ext>
                </a:extLst>
              </a:tr>
              <a:tr h="216983">
                <a:tc>
                  <a:txBody>
                    <a:bodyPr/>
                    <a:lstStyle/>
                    <a:p>
                      <a:pPr algn="just">
                        <a:lnSpc>
                          <a:spcPct val="115000"/>
                        </a:lnSpc>
                      </a:pPr>
                      <a:r>
                        <a:rPr lang="en-GB" sz="1600">
                          <a:solidFill>
                            <a:srgbClr val="FFFF00"/>
                          </a:solidFill>
                          <a:effectLst/>
                        </a:rPr>
                        <a:t>Total Energy Savings (kwh)</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59,671</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€7,757</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53238932"/>
                  </a:ext>
                </a:extLst>
              </a:tr>
              <a:tr h="216983">
                <a:tc>
                  <a:txBody>
                    <a:bodyPr/>
                    <a:lstStyle/>
                    <a:p>
                      <a:pPr algn="just">
                        <a:lnSpc>
                          <a:spcPct val="115000"/>
                        </a:lnSpc>
                      </a:pPr>
                      <a:r>
                        <a:rPr lang="en-GB" sz="1600">
                          <a:solidFill>
                            <a:srgbClr val="FFFF00"/>
                          </a:solidFill>
                          <a:effectLst/>
                        </a:rPr>
                        <a:t>Energy Savings as % of Consumption</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8.1%</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1044226"/>
                  </a:ext>
                </a:extLst>
              </a:tr>
              <a:tr h="216983">
                <a:tc>
                  <a:txBody>
                    <a:bodyPr/>
                    <a:lstStyle/>
                    <a:p>
                      <a:pPr algn="just">
                        <a:lnSpc>
                          <a:spcPct val="115000"/>
                        </a:lnSpc>
                      </a:pPr>
                      <a:endParaRPr lang="en-GB" sz="1600">
                        <a:solidFill>
                          <a:srgbClr val="FFFF00"/>
                        </a:solidFill>
                        <a:effectLst/>
                      </a:endParaRPr>
                    </a:p>
                    <a:p>
                      <a:pPr algn="just">
                        <a:lnSpc>
                          <a:spcPct val="115000"/>
                        </a:lnSpc>
                      </a:pPr>
                      <a:r>
                        <a:rPr lang="en-GB" sz="1600">
                          <a:solidFill>
                            <a:srgbClr val="FFFF00"/>
                          </a:solidFill>
                          <a:effectLst/>
                        </a:rPr>
                        <a:t>Water Savings from Faucets (</a:t>
                      </a:r>
                      <a:r>
                        <a:rPr lang="en-GB" sz="1600" err="1">
                          <a:solidFill>
                            <a:srgbClr val="FFFF00"/>
                          </a:solidFill>
                          <a:effectLst/>
                        </a:rPr>
                        <a:t>cbm</a:t>
                      </a:r>
                      <a:r>
                        <a:rPr lang="en-GB" sz="1600">
                          <a:solidFill>
                            <a:srgbClr val="FFFF00"/>
                          </a:solidFill>
                          <a:effectLst/>
                        </a:rPr>
                        <a:t>)</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1,339</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€3,347</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€0</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75288938"/>
                  </a:ext>
                </a:extLst>
              </a:tr>
              <a:tr h="216983">
                <a:tc>
                  <a:txBody>
                    <a:bodyPr/>
                    <a:lstStyle/>
                    <a:p>
                      <a:pPr algn="just">
                        <a:lnSpc>
                          <a:spcPct val="115000"/>
                        </a:lnSpc>
                      </a:pPr>
                      <a:r>
                        <a:rPr lang="en-GB" sz="1600">
                          <a:solidFill>
                            <a:srgbClr val="FFFF00"/>
                          </a:solidFill>
                          <a:effectLst/>
                        </a:rPr>
                        <a:t>Water Savings as % of Consumption</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18.5%</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2710845"/>
                  </a:ext>
                </a:extLst>
              </a:tr>
              <a:tr h="216983">
                <a:tc>
                  <a:txBody>
                    <a:bodyPr/>
                    <a:lstStyle/>
                    <a:p>
                      <a:pPr algn="just">
                        <a:lnSpc>
                          <a:spcPct val="115000"/>
                        </a:lnSpc>
                      </a:pPr>
                      <a:r>
                        <a:rPr lang="en-GB" sz="1600">
                          <a:solidFill>
                            <a:srgbClr val="FFFF00"/>
                          </a:solidFill>
                          <a:effectLst/>
                        </a:rPr>
                        <a:t>Total Cost Savings</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just">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15000"/>
                        </a:lnSpc>
                      </a:pPr>
                      <a:r>
                        <a:rPr lang="en-GB" sz="1600">
                          <a:solidFill>
                            <a:srgbClr val="FFFF00"/>
                          </a:solidFill>
                          <a:effectLst/>
                        </a:rPr>
                        <a:t>€11,105</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just">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just">
                        <a:lnSpc>
                          <a:spcPct val="115000"/>
                        </a:lnSpc>
                      </a:pPr>
                      <a:r>
                        <a:rPr lang="en-GB" sz="1600">
                          <a:solidFill>
                            <a:srgbClr val="FFFF00"/>
                          </a:solidFill>
                          <a:effectLst/>
                        </a:rPr>
                        <a:t> </a:t>
                      </a:r>
                      <a:endParaRPr lang="en-MT" sz="1600">
                        <a:solidFill>
                          <a:srgbClr val="FFFF00"/>
                        </a:solidFill>
                        <a:effectLst/>
                        <a:latin typeface="Calibri" panose="020F050202020403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98072543"/>
                  </a:ext>
                </a:extLst>
              </a:tr>
            </a:tbl>
          </a:graphicData>
        </a:graphic>
      </p:graphicFrame>
      <p:graphicFrame>
        <p:nvGraphicFramePr>
          <p:cNvPr id="15" name="Chart 14">
            <a:extLst>
              <a:ext uri="{FF2B5EF4-FFF2-40B4-BE49-F238E27FC236}">
                <a16:creationId xmlns:a16="http://schemas.microsoft.com/office/drawing/2014/main" id="{9789C503-C7B9-9E29-247F-C31F197A4E56}"/>
              </a:ext>
            </a:extLst>
          </p:cNvPr>
          <p:cNvGraphicFramePr/>
          <p:nvPr/>
        </p:nvGraphicFramePr>
        <p:xfrm>
          <a:off x="-307242" y="3527662"/>
          <a:ext cx="5119741" cy="50907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AB360087-B807-FA74-1849-C493EE9B9234}"/>
              </a:ext>
            </a:extLst>
          </p:cNvPr>
          <p:cNvGraphicFramePr/>
          <p:nvPr/>
        </p:nvGraphicFramePr>
        <p:xfrm>
          <a:off x="4812499" y="3504476"/>
          <a:ext cx="4919627" cy="5090786"/>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a:extLst>
              <a:ext uri="{FF2B5EF4-FFF2-40B4-BE49-F238E27FC236}">
                <a16:creationId xmlns:a16="http://schemas.microsoft.com/office/drawing/2014/main" id="{D693B293-6E1E-AD32-1708-66FBA9184D62}"/>
              </a:ext>
            </a:extLst>
          </p:cNvPr>
          <p:cNvSpPr txBox="1"/>
          <p:nvPr/>
        </p:nvSpPr>
        <p:spPr>
          <a:xfrm>
            <a:off x="10544192" y="7151779"/>
            <a:ext cx="5800608" cy="153144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600" b="0" i="0" u="none" strike="noStrike" kern="1200" cap="none" spc="0" normalizeH="0" baseline="0" noProof="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60,000 units in direct electrical consumption, </a:t>
            </a:r>
            <a:endParaRPr kumimoji="0" lang="en-MT" sz="1600" b="0" i="0" u="none" strike="noStrike" kern="1200" cap="none" spc="0" normalizeH="0" baseline="0" noProof="0">
              <a:ln>
                <a:noFill/>
              </a:ln>
              <a:solidFill>
                <a:srgbClr val="FFFF00"/>
              </a:solidFill>
              <a:effectLst/>
              <a:uLnTx/>
              <a:uFillTx/>
              <a:latin typeface="Calibri" panose="020F0502020204030204" pitchFamily="34" charset="0"/>
              <a:ea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600" b="0" i="0" u="none" strike="noStrike" kern="1200" cap="none" spc="0" normalizeH="0" baseline="0" noProof="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1,340 cubic meters of water, which locally would require a further approx. 4,732 kWh to produce through the Reverse Osmosis plants</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MT" sz="1400" b="0" i="0" u="none" strike="noStrike" kern="1200" cap="none" spc="0" normalizeH="0" baseline="0" noProof="0">
              <a:ln>
                <a:noFill/>
              </a:ln>
              <a:solidFill>
                <a:prstClr val="black"/>
              </a:solidFill>
              <a:effectLst/>
              <a:uLnTx/>
              <a:uFillTx/>
              <a:latin typeface="Calibri" panose="020F050202020403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3910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F2F60833-F177-AED5-E2CB-198F235CC6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D21A5C-43E8-2BBD-D6F5-BD42FB7BFCFA}"/>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8630F55-4841-20E2-78A2-833FC21EC402}"/>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31C30654-273A-0196-8E9D-0E0C05F02859}"/>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714ED11B-FBF0-DCE4-1180-35D75D2FAE18}"/>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BEF78D5D-9781-BFE2-17F2-DCD3D5C3421E}"/>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75DC47CB-B542-3C41-CBE4-A8E303FFFAC0}"/>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5FDF9B9C-9998-B461-5638-62B5D2C6C374}"/>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BB9C828F-E0D4-CDA9-64B3-4612CE70F2F2}"/>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FAE8624D-A8AB-720F-27DC-AE8D92BED7FB}"/>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610EB063-6108-3C73-C967-D795303178CE}"/>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3B7E1E7F-F73C-491F-3F2C-DD3C53FB05D9}"/>
              </a:ext>
            </a:extLst>
          </p:cNvPr>
          <p:cNvSpPr txBox="1"/>
          <p:nvPr/>
        </p:nvSpPr>
        <p:spPr>
          <a:xfrm>
            <a:off x="5465448" y="5005359"/>
            <a:ext cx="7347926" cy="641201"/>
          </a:xfrm>
          <a:prstGeom prst="rect">
            <a:avLst/>
          </a:prstGeom>
        </p:spPr>
        <p:txBody>
          <a:bodyPr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Lessons Learnt</a:t>
            </a:r>
          </a:p>
        </p:txBody>
      </p:sp>
    </p:spTree>
    <p:extLst>
      <p:ext uri="{BB962C8B-B14F-4D97-AF65-F5344CB8AC3E}">
        <p14:creationId xmlns:p14="http://schemas.microsoft.com/office/powerpoint/2010/main" val="786170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12359E04-1976-EDFD-ECCF-5BF848BF0C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D6019F-01BC-E4EC-B4BA-E6ABC81CEE98}"/>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53E793F-F850-163E-8608-3AF2CB6A31E7}"/>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D75807F-7D8F-A0C2-90DE-7A629FDF4ABD}"/>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D62BD3AC-2DAA-621F-4A6B-0ABBB1A42AA0}"/>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2DF709E-49B5-C7DF-253A-770AB7B678CE}"/>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D834CFAA-2C04-E1D4-F863-B539B27B44F0}"/>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E9425CDF-071A-E104-17A8-854BC884848D}"/>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07ECA4AF-B2D7-023A-3556-8AAAEA5634A3}"/>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AF21EE95-8AAC-C1B2-275C-5409867BEA76}"/>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99584F0A-99A1-D072-5BC9-16C9C9E2AE5B}"/>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638E8F81-100C-3799-0BF0-F6035A47A38C}"/>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Positive Practices</a:t>
            </a:r>
          </a:p>
        </p:txBody>
      </p:sp>
      <p:sp>
        <p:nvSpPr>
          <p:cNvPr id="33" name="TextBox 32">
            <a:extLst>
              <a:ext uri="{FF2B5EF4-FFF2-40B4-BE49-F238E27FC236}">
                <a16:creationId xmlns:a16="http://schemas.microsoft.com/office/drawing/2014/main" id="{45898364-8773-305E-5DF7-BC9B0D36EE2B}"/>
              </a:ext>
            </a:extLst>
          </p:cNvPr>
          <p:cNvSpPr txBox="1"/>
          <p:nvPr/>
        </p:nvSpPr>
        <p:spPr>
          <a:xfrm>
            <a:off x="1044521" y="3343300"/>
            <a:ext cx="16596423" cy="592534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Year round running of hot water on Solar Water Heaters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Good room management for switching AC on/off</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Proper implementation of overhangs and building fabric insulation/design</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Proper implementation of passive measures, such as passive ventilation and shading</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Training of housekeeping</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Remote control of water heaters and ACs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Heat reclamation from heat pump exhaust</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Data collection and analysis</a:t>
            </a:r>
            <a:endParaRPr lang="en-MT" sz="3200" b="0" i="0" u="none" strike="noStrike" kern="1200" cap="none" spc="0" normalizeH="0" baseline="0" noProof="0">
              <a:ln>
                <a:noFill/>
              </a:ln>
              <a:solidFill>
                <a:schemeClr val="bg1"/>
              </a:solidFill>
              <a:effectLst/>
              <a:uLnTx/>
              <a:uFillTx/>
              <a:latin typeface="Calibri"/>
              <a:ea typeface="Calibri"/>
              <a:cs typeface="Calibri"/>
            </a:endParaRPr>
          </a:p>
        </p:txBody>
      </p:sp>
    </p:spTree>
    <p:extLst>
      <p:ext uri="{BB962C8B-B14F-4D97-AF65-F5344CB8AC3E}">
        <p14:creationId xmlns:p14="http://schemas.microsoft.com/office/powerpoint/2010/main" val="2316985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CDB0DE4D-5441-44C2-EEDE-718FFD1A48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461944-9E77-6BC3-9F3B-236FE6215B9B}"/>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DC3C508-C6E9-EA93-6FDE-34334537C724}"/>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331D90BA-0751-DFE7-CEED-D2522BA57A33}"/>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9C8E5040-9373-6BAC-8AFA-E30A9E3E8A6E}"/>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D779D07-589B-3778-5FD9-1224504B8420}"/>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84DE94DD-3594-A62F-1668-4B8A24170059}"/>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D1B38814-5217-EAAF-B338-418868D5B5EA}"/>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0B08F595-6E65-B828-F52B-F261678BB4D3}"/>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B5A77345-F538-9CAE-5D2A-BFC937EA3184}"/>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18B179B8-1151-4B3F-5296-1A384A59E42D}"/>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6ABC1070-00F4-2BA6-199E-CB5320A96741}"/>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General Shortcomings</a:t>
            </a:r>
          </a:p>
        </p:txBody>
      </p:sp>
      <p:sp>
        <p:nvSpPr>
          <p:cNvPr id="13" name="TextBox 12">
            <a:extLst>
              <a:ext uri="{FF2B5EF4-FFF2-40B4-BE49-F238E27FC236}">
                <a16:creationId xmlns:a16="http://schemas.microsoft.com/office/drawing/2014/main" id="{713F8FA0-857C-F726-0DF7-EC0738423F00}"/>
              </a:ext>
            </a:extLst>
          </p:cNvPr>
          <p:cNvSpPr txBox="1"/>
          <p:nvPr/>
        </p:nvSpPr>
        <p:spPr>
          <a:xfrm>
            <a:off x="1350394" y="3343300"/>
            <a:ext cx="16290550" cy="592534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Only 32% engaged professionals in the design of the premises</a:t>
            </a:r>
            <a:endParaRPr lang="en-US">
              <a:solidFill>
                <a:schemeClr val="bg1"/>
              </a:solidFill>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Lack of basic concepts such as dark green roofs, unshaded courtyards in summer, uninsulated pipework</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Relying on common hearsay rather than actual facts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64% of guesthouses had water flow rates exceeding recommended rates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43% of properties had storm water reservoir, and only half of those used it</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Deteriorated AC refrigerant insulation</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Water heater thermostat left maximum all year long</a:t>
            </a:r>
            <a:endParaRPr lang="en-US" sz="3200" b="0" i="0" u="none" strike="noStrike" kern="1200" cap="none" spc="0" normalizeH="0" baseline="0" noProof="0">
              <a:ln>
                <a:noFill/>
              </a:ln>
              <a:solidFill>
                <a:schemeClr val="bg1"/>
              </a:solidFill>
              <a:effectLst/>
              <a:uLnTx/>
              <a:uFillTx/>
              <a:latin typeface="Calibri"/>
              <a:ea typeface="Calibri"/>
              <a:cs typeface="Calibri"/>
            </a:endParaRPr>
          </a:p>
        </p:txBody>
      </p:sp>
    </p:spTree>
    <p:extLst>
      <p:ext uri="{BB962C8B-B14F-4D97-AF65-F5344CB8AC3E}">
        <p14:creationId xmlns:p14="http://schemas.microsoft.com/office/powerpoint/2010/main" val="4292698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4F00F93F-9367-5F02-F54C-135D6ADEB00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F1C8696-B14D-2ADA-9FCC-E67568EB2EAC}"/>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84E2EAA-C25B-AA42-FCB8-6D571D88557B}"/>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8F5647B-1F26-EFCF-F1C4-CECFE338E92D}"/>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0195EE77-F8E3-4F06-498A-394AD4AF8B50}"/>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C4F43CD5-35C3-EA33-5829-3555719D3B8A}"/>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F1A224C8-35FF-D088-5740-CD130B4D2D47}"/>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CBF4F1F2-4A81-F614-8FD1-91A62D5B0CD9}"/>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1656DFA9-9D10-23B6-CC1E-95F984E7BC7F}"/>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D2428802-B8A7-0911-C7D8-15EE74316D19}"/>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0E2B0E92-38B4-ADF3-3288-602DDC22F4A3}"/>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06E40BC8-EF9D-A151-5FAF-010896537B11}"/>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Guest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Behaviour</a:t>
            </a: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13" name="TextBox 12">
            <a:extLst>
              <a:ext uri="{FF2B5EF4-FFF2-40B4-BE49-F238E27FC236}">
                <a16:creationId xmlns:a16="http://schemas.microsoft.com/office/drawing/2014/main" id="{F1D49102-90A5-D463-6391-85F3E8F23183}"/>
              </a:ext>
            </a:extLst>
          </p:cNvPr>
          <p:cNvSpPr txBox="1"/>
          <p:nvPr/>
        </p:nvSpPr>
        <p:spPr>
          <a:xfrm>
            <a:off x="1205507" y="3343300"/>
            <a:ext cx="16435437" cy="592534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Biggest and most unpredictable variable</a:t>
            </a:r>
            <a:endParaRPr lang="en-US">
              <a:solidFill>
                <a:schemeClr val="bg1"/>
              </a:solidFill>
              <a:latin typeface="Gotham HTF"/>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Overall tendency of carelessness with resources</a:t>
            </a:r>
            <a:endParaRPr lang="en-US" sz="3200" b="0" i="0" u="none" strike="noStrike" kern="1200" cap="none" spc="0" normalizeH="0" baseline="0" noProof="0">
              <a:ln>
                <a:noFill/>
              </a:ln>
              <a:solidFill>
                <a:schemeClr val="bg1"/>
              </a:solidFill>
              <a:effectLst/>
              <a:uLnTx/>
              <a:uFillTx/>
              <a:latin typeface="Gotham HTF"/>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ACs are set to extreme temperatures</a:t>
            </a:r>
            <a:endParaRPr lang="en-US" sz="3200" b="0" i="0" u="none" strike="noStrike" kern="1200" cap="none" spc="0" normalizeH="0" baseline="0" noProof="0">
              <a:ln>
                <a:noFill/>
              </a:ln>
              <a:solidFill>
                <a:schemeClr val="bg1"/>
              </a:solidFill>
              <a:effectLst/>
              <a:uLnTx/>
              <a:uFillTx/>
              <a:latin typeface="Gotham HTF"/>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Windows are open and the AC is left switched on</a:t>
            </a:r>
            <a:endParaRPr lang="en-US" sz="3200" b="0" i="0" u="none" strike="noStrike" kern="1200" cap="none" spc="0" normalizeH="0" baseline="0" noProof="0">
              <a:ln>
                <a:noFill/>
              </a:ln>
              <a:solidFill>
                <a:schemeClr val="bg1"/>
              </a:solidFill>
              <a:effectLst/>
              <a:uLnTx/>
              <a:uFillTx/>
              <a:latin typeface="Gotham HTF"/>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Room keys are bypassed so AC does not switch off</a:t>
            </a:r>
            <a:endParaRPr lang="en-US" sz="3200" b="0" i="0" u="none" strike="noStrike" kern="1200" cap="none" spc="0" normalizeH="0" baseline="0" noProof="0">
              <a:ln>
                <a:noFill/>
              </a:ln>
              <a:solidFill>
                <a:schemeClr val="bg1"/>
              </a:solidFill>
              <a:effectLst/>
              <a:uLnTx/>
              <a:uFillTx/>
              <a:latin typeface="Gotham HTF"/>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Guests ask for duvet in summer and then lower AC temperatures</a:t>
            </a:r>
            <a:endParaRPr lang="en-US" sz="3200" b="0" i="0" u="none" strike="noStrike" kern="1200" cap="none" spc="0" normalizeH="0" baseline="0" noProof="0">
              <a:ln>
                <a:noFill/>
              </a:ln>
              <a:solidFill>
                <a:schemeClr val="bg1"/>
              </a:solidFill>
              <a:effectLst/>
              <a:uLnTx/>
              <a:uFillTx/>
              <a:latin typeface="Gotham HTF"/>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Extensive use of water during showering</a:t>
            </a:r>
            <a:endParaRPr lang="en-US" sz="3200" b="0" i="0" u="none" strike="noStrike" kern="1200" cap="none" spc="0" normalizeH="0" baseline="0" noProof="0">
              <a:ln>
                <a:noFill/>
              </a:ln>
              <a:solidFill>
                <a:schemeClr val="bg1"/>
              </a:solidFill>
              <a:effectLst/>
              <a:uLnTx/>
              <a:uFillTx/>
              <a:latin typeface="Gotham HTF"/>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Gotham HTF"/>
              </a:rPr>
              <a:t>Leaving water taps running to enjoy water sound calming effect</a:t>
            </a:r>
            <a:endParaRPr lang="en-US" sz="3200" b="0" i="0" u="none" strike="noStrike" kern="1200" cap="none" spc="0" normalizeH="0" baseline="0" noProof="0">
              <a:ln>
                <a:noFill/>
              </a:ln>
              <a:solidFill>
                <a:schemeClr val="bg1"/>
              </a:solidFill>
              <a:effectLst/>
              <a:uLnTx/>
              <a:uFillTx/>
              <a:latin typeface="Gotham HTF"/>
              <a:ea typeface="Calibri"/>
              <a:cs typeface="Calibri"/>
            </a:endParaRPr>
          </a:p>
        </p:txBody>
      </p:sp>
    </p:spTree>
    <p:extLst>
      <p:ext uri="{BB962C8B-B14F-4D97-AF65-F5344CB8AC3E}">
        <p14:creationId xmlns:p14="http://schemas.microsoft.com/office/powerpoint/2010/main" val="1205238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30577608-34B7-D3C5-C741-7564DB12C5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AABEE4-D95B-5E10-869F-A4E6BCF2CA34}"/>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1C27E4C-7EA1-4E82-B336-9ACB25E8DBD1}"/>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E501894C-E6B1-C094-E0EC-B15839FDCCD3}"/>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17758955-E3E5-0A7C-0CFF-A98AE4A8B34D}"/>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7215636-12AE-1FD7-9643-4640323F7A18}"/>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9527E166-BD22-E3D8-A054-339936E547F3}"/>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021256D5-6FEF-F246-7D48-3836CD497832}"/>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6AABD49B-8C54-434A-AAC7-C9ADF4C1CED7}"/>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75168539-E26A-BB98-EF6F-067708376198}"/>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193587ED-A653-CCA8-D60A-1078D5E5B899}"/>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FA545307-9B64-05D8-C823-92C481CA7DB5}"/>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Guesthouse Operators</a:t>
            </a:r>
          </a:p>
        </p:txBody>
      </p:sp>
      <p:sp>
        <p:nvSpPr>
          <p:cNvPr id="13" name="TextBox 12">
            <a:extLst>
              <a:ext uri="{FF2B5EF4-FFF2-40B4-BE49-F238E27FC236}">
                <a16:creationId xmlns:a16="http://schemas.microsoft.com/office/drawing/2014/main" id="{CDC44AC2-14C7-56BC-0820-B87DEAA0E2F8}"/>
              </a:ext>
            </a:extLst>
          </p:cNvPr>
          <p:cNvSpPr txBox="1"/>
          <p:nvPr/>
        </p:nvSpPr>
        <p:spPr>
          <a:xfrm>
            <a:off x="1237704" y="3343300"/>
            <a:ext cx="16403240" cy="518667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Stretched thin for time, most have one person covering all operational aspects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Inadequate technical knowledge and at times oblivious to their lack of knowledge</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Restricted financial means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Lack of funding awareness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Bureaucratic funding application process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Loss of business for during modifications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Loss of business and consultancy fees are not included in funding/incentives</a:t>
            </a:r>
            <a:endParaRPr lang="en-US" sz="3200" b="0" i="0" u="none" strike="noStrike" kern="1200" cap="none" spc="0" normalizeH="0" baseline="0" noProof="0">
              <a:ln>
                <a:noFill/>
              </a:ln>
              <a:solidFill>
                <a:schemeClr val="bg1"/>
              </a:solidFill>
              <a:effectLst/>
              <a:uLnTx/>
              <a:uFillTx/>
              <a:latin typeface="Calibri"/>
              <a:ea typeface="Calibri"/>
              <a:cs typeface="Calibri"/>
            </a:endParaRPr>
          </a:p>
        </p:txBody>
      </p:sp>
    </p:spTree>
    <p:extLst>
      <p:ext uri="{BB962C8B-B14F-4D97-AF65-F5344CB8AC3E}">
        <p14:creationId xmlns:p14="http://schemas.microsoft.com/office/powerpoint/2010/main" val="425418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6DBF7491-7CF7-AFE0-7964-4D1DB1448F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ABC9F88-A1BD-8F9E-B82C-EBABE4908056}"/>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9641E91-101C-D237-CC52-3F2304E42363}"/>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78E1386-B4C3-9983-E0E1-DF88116347DC}"/>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9202426B-5392-E583-79C2-70230D93F428}"/>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C166398-7AAB-B2D8-BDA7-50EF2A4B803B}"/>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28EA7DFF-F6AF-6878-3FF1-7B08B88477E2}"/>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C4090923-E7F2-5B51-CF72-CED49F66543C}"/>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20B1B6F3-A126-2C69-D70B-D0A9417EADBC}"/>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7CB6E8CD-277B-B640-BEDE-B3BE05282995}"/>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55D8703F-10A2-59D5-D4A8-56D16D404C1E}"/>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07999C67-EAD2-CB44-AC43-C06E4BDA3957}"/>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Guesthouse Operators</a:t>
            </a:r>
          </a:p>
        </p:txBody>
      </p:sp>
      <p:sp>
        <p:nvSpPr>
          <p:cNvPr id="13" name="TextBox 12">
            <a:extLst>
              <a:ext uri="{FF2B5EF4-FFF2-40B4-BE49-F238E27FC236}">
                <a16:creationId xmlns:a16="http://schemas.microsoft.com/office/drawing/2014/main" id="{65710AB5-7058-339C-90B5-FD616389C2D6}"/>
              </a:ext>
            </a:extLst>
          </p:cNvPr>
          <p:cNvSpPr txBox="1"/>
          <p:nvPr/>
        </p:nvSpPr>
        <p:spPr>
          <a:xfrm>
            <a:off x="1173309" y="3343300"/>
            <a:ext cx="16467635" cy="518667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Stretched thin for time, most have one person covering all operational aspects</a:t>
            </a:r>
            <a:endParaRPr lang="en-US">
              <a:solidFill>
                <a:schemeClr val="bg1"/>
              </a:solidFill>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Inadequate technical knowledge and at times oblivious to their lack of knowledge</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Restricted financial means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Lack of funding awareness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Bureaucratic funding application process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Loss of business for during modifications</a:t>
            </a:r>
            <a:endParaRPr lang="en-US" sz="3200" b="0" i="0" u="none" strike="noStrike" kern="1200" cap="none" spc="0" normalizeH="0" baseline="0" noProof="0">
              <a:ln>
                <a:noFill/>
              </a:ln>
              <a:solidFill>
                <a:schemeClr val="bg1"/>
              </a:solidFill>
              <a:effectLst/>
              <a:uLnTx/>
              <a:uFillTx/>
              <a:latin typeface="Calibri"/>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Calibri"/>
                <a:ea typeface="+mn-ea"/>
                <a:cs typeface="+mn-cs"/>
              </a:rPr>
              <a:t>Loss of business and consultancy fees are not included in funding/incentives</a:t>
            </a:r>
            <a:endParaRPr lang="en-US" sz="3200" b="0" i="0" u="none" strike="noStrike" kern="1200" cap="none" spc="0" normalizeH="0" baseline="0" noProof="0">
              <a:ln>
                <a:noFill/>
              </a:ln>
              <a:solidFill>
                <a:schemeClr val="bg1"/>
              </a:solidFill>
              <a:effectLst/>
              <a:uLnTx/>
              <a:uFillTx/>
              <a:latin typeface="Calibri"/>
              <a:ea typeface="Calibri"/>
              <a:cs typeface="Calibri"/>
            </a:endParaRPr>
          </a:p>
        </p:txBody>
      </p:sp>
    </p:spTree>
    <p:extLst>
      <p:ext uri="{BB962C8B-B14F-4D97-AF65-F5344CB8AC3E}">
        <p14:creationId xmlns:p14="http://schemas.microsoft.com/office/powerpoint/2010/main" val="444692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D92E98BA-6DB3-8C44-4137-90A0BE4F3F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DC38CD-F8B3-F642-78FA-8C3C6B26C29F}"/>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067D538-3719-308C-CAE0-AA3748003609}"/>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F4A0AF4-6BE7-4D7E-890F-109D50319D09}"/>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4BBFF89F-16E3-8C63-3323-302689EB1ADB}"/>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775E68D-3EE7-B7F2-A11A-ACDBDC7B2072}"/>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413D554E-9CE4-9525-2FF8-A3E5C0F96DB6}"/>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911E5FE2-9D70-C404-DA16-0664FA4300AF}"/>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0DCA33B5-C74D-4B68-9FE4-6057BF6B7D56}"/>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08B07771-836E-A061-8825-8E278421F672}"/>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E79D38C9-1A07-8756-3FFB-77CD82DF76BE}"/>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AC36C974-0DC4-E4EC-C814-3F0241BA994F}"/>
              </a:ext>
            </a:extLst>
          </p:cNvPr>
          <p:cNvSpPr txBox="1"/>
          <p:nvPr/>
        </p:nvSpPr>
        <p:spPr>
          <a:xfrm>
            <a:off x="5465448" y="5005359"/>
            <a:ext cx="7347926" cy="641201"/>
          </a:xfrm>
          <a:prstGeom prst="rect">
            <a:avLst/>
          </a:prstGeom>
        </p:spPr>
        <p:txBody>
          <a:bodyPr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Next Step</a:t>
            </a:r>
          </a:p>
        </p:txBody>
      </p:sp>
    </p:spTree>
    <p:extLst>
      <p:ext uri="{BB962C8B-B14F-4D97-AF65-F5344CB8AC3E}">
        <p14:creationId xmlns:p14="http://schemas.microsoft.com/office/powerpoint/2010/main" val="1569049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3"/>
              <a:ext cx="6281591" cy="644411"/>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947482" y="3870232"/>
            <a:ext cx="16393035" cy="4206874"/>
          </a:xfrm>
          <a:prstGeom prst="rect">
            <a:avLst/>
          </a:prstGeom>
        </p:spPr>
        <p:txBody>
          <a:bodyPr lIns="0" tIns="0" rIns="0" bIns="0" rtlCol="0" anchor="t">
            <a:spAutoFit/>
          </a:bodyPr>
          <a:lstStyle/>
          <a:p>
            <a:pPr algn="ctr">
              <a:lnSpc>
                <a:spcPts val="11200"/>
              </a:lnSpc>
            </a:pPr>
            <a:r>
              <a:rPr lang="en-US" sz="8000" b="1">
                <a:solidFill>
                  <a:srgbClr val="FFD800"/>
                </a:solidFill>
                <a:latin typeface="Montserrat Bold"/>
                <a:ea typeface="Montserrat Bold"/>
                <a:cs typeface="Montserrat Bold"/>
                <a:sym typeface="Montserrat Bold"/>
              </a:rPr>
              <a:t>From Audits to Action: Results and Implementation of Energy Efficiency Measures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4CFED756-9DDD-61A5-FA0D-5BEB46766C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D38C93-300C-A344-74B8-0FEDDCC83B25}"/>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77D52B4-20F8-D834-FC91-632975D711C6}"/>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5C00180-60D9-1F1C-7E84-36EDF43A27FE}"/>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6F378AEE-13E4-8612-3001-B8BD9A848D01}"/>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DD991D0C-76DE-2F8A-FDEF-B89762959DAC}"/>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23A35CD2-090F-0FDD-97C2-EA932708ACF1}"/>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A487A0DA-929D-AD6C-4D43-B75880E2D091}"/>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740C5D19-0973-79D1-EFCF-84ACAC8F1C64}"/>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3CC978DC-0931-C64E-42A9-968E704CD43F}"/>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3400DA8E-3454-1297-EBB9-30ED75126DE2}"/>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ADC09EFF-0666-DBE8-ECDC-688F0701E897}"/>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Implementation Metrics</a:t>
            </a:r>
          </a:p>
        </p:txBody>
      </p:sp>
      <p:graphicFrame>
        <p:nvGraphicFramePr>
          <p:cNvPr id="14" name="Chart 13">
            <a:extLst>
              <a:ext uri="{FF2B5EF4-FFF2-40B4-BE49-F238E27FC236}">
                <a16:creationId xmlns:a16="http://schemas.microsoft.com/office/drawing/2014/main" id="{5492A484-B7FE-F6B2-E10C-7C0313BF8204}"/>
              </a:ext>
            </a:extLst>
          </p:cNvPr>
          <p:cNvGraphicFramePr>
            <a:graphicFrameLocks/>
          </p:cNvGraphicFramePr>
          <p:nvPr/>
        </p:nvGraphicFramePr>
        <p:xfrm>
          <a:off x="4204038" y="4835201"/>
          <a:ext cx="9176586" cy="5505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14">
            <a:extLst>
              <a:ext uri="{FF2B5EF4-FFF2-40B4-BE49-F238E27FC236}">
                <a16:creationId xmlns:a16="http://schemas.microsoft.com/office/drawing/2014/main" id="{71267F33-4AB0-47F4-8328-A97E64A2EC44}"/>
              </a:ext>
            </a:extLst>
          </p:cNvPr>
          <p:cNvGraphicFramePr>
            <a:graphicFrameLocks/>
          </p:cNvGraphicFramePr>
          <p:nvPr/>
        </p:nvGraphicFramePr>
        <p:xfrm>
          <a:off x="10584160" y="2642189"/>
          <a:ext cx="8945903" cy="5367542"/>
        </p:xfrm>
        <a:graphic>
          <a:graphicData uri="http://schemas.openxmlformats.org/drawingml/2006/chart">
            <c:chart xmlns:c="http://schemas.openxmlformats.org/drawingml/2006/chart" xmlns:r="http://schemas.openxmlformats.org/officeDocument/2006/relationships" r:id="rId8"/>
          </a:graphicData>
        </a:graphic>
      </p:graphicFrame>
      <p:cxnSp>
        <p:nvCxnSpPr>
          <p:cNvPr id="17" name="Straight Connector 16">
            <a:extLst>
              <a:ext uri="{FF2B5EF4-FFF2-40B4-BE49-F238E27FC236}">
                <a16:creationId xmlns:a16="http://schemas.microsoft.com/office/drawing/2014/main" id="{272FF582-F1F8-733B-D2D8-4D3B6D27D486}"/>
              </a:ext>
            </a:extLst>
          </p:cNvPr>
          <p:cNvCxnSpPr>
            <a:cxnSpLocks/>
          </p:cNvCxnSpPr>
          <p:nvPr/>
        </p:nvCxnSpPr>
        <p:spPr>
          <a:xfrm flipV="1">
            <a:off x="10728176" y="5655940"/>
            <a:ext cx="2232248" cy="1143744"/>
          </a:xfrm>
          <a:prstGeom prst="line">
            <a:avLst/>
          </a:prstGeom>
          <a:ln>
            <a:solidFill>
              <a:srgbClr val="FFFF00"/>
            </a:solidFill>
          </a:ln>
        </p:spPr>
        <p:style>
          <a:lnRef idx="2">
            <a:schemeClr val="accent3"/>
          </a:lnRef>
          <a:fillRef idx="0">
            <a:schemeClr val="accent3"/>
          </a:fillRef>
          <a:effectRef idx="1">
            <a:schemeClr val="accent3"/>
          </a:effectRef>
          <a:fontRef idx="minor">
            <a:schemeClr val="tx1"/>
          </a:fontRef>
        </p:style>
      </p:cxnSp>
      <p:graphicFrame>
        <p:nvGraphicFramePr>
          <p:cNvPr id="19" name="Chart 18">
            <a:extLst>
              <a:ext uri="{FF2B5EF4-FFF2-40B4-BE49-F238E27FC236}">
                <a16:creationId xmlns:a16="http://schemas.microsoft.com/office/drawing/2014/main" id="{29BE11D2-2BEC-402A-B2F9-A5FF056C65D2}"/>
              </a:ext>
            </a:extLst>
          </p:cNvPr>
          <p:cNvGraphicFramePr>
            <a:graphicFrameLocks/>
          </p:cNvGraphicFramePr>
          <p:nvPr/>
        </p:nvGraphicFramePr>
        <p:xfrm>
          <a:off x="-1797950" y="2799698"/>
          <a:ext cx="9868110" cy="5920866"/>
        </p:xfrm>
        <a:graphic>
          <a:graphicData uri="http://schemas.openxmlformats.org/drawingml/2006/chart">
            <c:chart xmlns:c="http://schemas.openxmlformats.org/drawingml/2006/chart" xmlns:r="http://schemas.openxmlformats.org/officeDocument/2006/relationships" r:id="rId9"/>
          </a:graphicData>
        </a:graphic>
      </p:graphicFrame>
      <p:cxnSp>
        <p:nvCxnSpPr>
          <p:cNvPr id="20" name="Straight Connector 19">
            <a:extLst>
              <a:ext uri="{FF2B5EF4-FFF2-40B4-BE49-F238E27FC236}">
                <a16:creationId xmlns:a16="http://schemas.microsoft.com/office/drawing/2014/main" id="{9599CF4A-42BA-3CCF-76CF-DC6F7A3D46D8}"/>
              </a:ext>
            </a:extLst>
          </p:cNvPr>
          <p:cNvCxnSpPr>
            <a:cxnSpLocks/>
          </p:cNvCxnSpPr>
          <p:nvPr/>
        </p:nvCxnSpPr>
        <p:spPr>
          <a:xfrm flipH="1" flipV="1">
            <a:off x="5399584" y="6064685"/>
            <a:ext cx="1369276" cy="734999"/>
          </a:xfrm>
          <a:prstGeom prst="line">
            <a:avLst/>
          </a:prstGeom>
          <a:ln>
            <a:solidFill>
              <a:srgbClr val="FFFF0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11658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E34C4A92-5CC3-BF17-48BC-635AA87BEE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5A9EB6-E5F3-53BE-D5CA-EC591973BA86}"/>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16DBF49-2F63-48A4-C30F-E9098CC1CF41}"/>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7D823DE3-8437-30DD-8D7F-0142D94966C6}"/>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1A862B14-FCCF-E0B5-B72D-8251D294E167}"/>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68E9E3B-168A-5A63-AFBB-48DEFBCBF894}"/>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E47EABB3-FD60-40C0-C7DE-B736E0F72DF0}"/>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81B7CA68-FA5B-510E-7475-A97C9B68DD1D}"/>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D58DE75B-2FA2-9EA4-C72D-B96C8400F09C}"/>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6ABD4E6-726A-FCE2-D8C6-2A374E647B42}"/>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75F8AA87-DF72-BABE-85DE-32FA9301F56F}"/>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B20DC221-71AE-F1E8-AF76-DABF49AC5289}"/>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Reasons for Lack of Implementation</a:t>
            </a:r>
          </a:p>
        </p:txBody>
      </p:sp>
      <p:graphicFrame>
        <p:nvGraphicFramePr>
          <p:cNvPr id="14" name="Chart 13">
            <a:extLst>
              <a:ext uri="{FF2B5EF4-FFF2-40B4-BE49-F238E27FC236}">
                <a16:creationId xmlns:a16="http://schemas.microsoft.com/office/drawing/2014/main" id="{DDFEB4E4-1B01-4A38-ADBF-F8C18C4B10B8}"/>
              </a:ext>
            </a:extLst>
          </p:cNvPr>
          <p:cNvGraphicFramePr>
            <a:graphicFrameLocks/>
          </p:cNvGraphicFramePr>
          <p:nvPr/>
        </p:nvGraphicFramePr>
        <p:xfrm>
          <a:off x="3537492" y="3384670"/>
          <a:ext cx="11203834" cy="663504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146855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810CDFF0-CCFC-4C0E-028D-44215B812A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82CF8E-22C6-27CB-9DE7-525347E80141}"/>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FB3C023-5933-6335-4C5A-ADE6A2E1E9F4}"/>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B6B4D6AE-3B91-177B-3892-8BAE4F93D7EB}"/>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FC55B988-F1E8-EEF2-76F8-91F61BF08557}"/>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4C41543-EDDF-5460-5AA2-67E7D38BF3B6}"/>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253BFCDD-623D-A0EE-013C-D46D36FD7572}"/>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8BFB5849-42D4-83A0-FEA5-29E0977222F2}"/>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6A3C8944-AD61-EDA7-7307-86648FC065B2}"/>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D54E6649-5413-4E48-7E99-58BF2B5095D3}"/>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4CBE4E6E-4923-6E00-BA1C-D64A74DBD520}"/>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4A1AC9B5-6858-2C68-B6A6-293B968C2A08}"/>
              </a:ext>
            </a:extLst>
          </p:cNvPr>
          <p:cNvSpPr txBox="1"/>
          <p:nvPr/>
        </p:nvSpPr>
        <p:spPr>
          <a:xfrm>
            <a:off x="2876231" y="2102723"/>
            <a:ext cx="1252635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Grants Facilitated by the Project</a:t>
            </a:r>
          </a:p>
        </p:txBody>
      </p:sp>
      <p:graphicFrame>
        <p:nvGraphicFramePr>
          <p:cNvPr id="14" name="Chart 13">
            <a:extLst>
              <a:ext uri="{FF2B5EF4-FFF2-40B4-BE49-F238E27FC236}">
                <a16:creationId xmlns:a16="http://schemas.microsoft.com/office/drawing/2014/main" id="{E60C6278-4F5C-0B35-50DA-B4FACDB58B2C}"/>
              </a:ext>
            </a:extLst>
          </p:cNvPr>
          <p:cNvGraphicFramePr>
            <a:graphicFrameLocks/>
          </p:cNvGraphicFramePr>
          <p:nvPr/>
        </p:nvGraphicFramePr>
        <p:xfrm>
          <a:off x="3537492" y="3384670"/>
          <a:ext cx="11203834" cy="6635047"/>
        </p:xfrm>
        <a:graphic>
          <a:graphicData uri="http://schemas.openxmlformats.org/drawingml/2006/chart">
            <c:chart xmlns:c="http://schemas.openxmlformats.org/drawingml/2006/chart" xmlns:r="http://schemas.openxmlformats.org/officeDocument/2006/relationships" r:id="rId7"/>
          </a:graphicData>
        </a:graphic>
      </p:graphicFrame>
      <p:pic>
        <p:nvPicPr>
          <p:cNvPr id="13" name="Picture 12">
            <a:extLst>
              <a:ext uri="{FF2B5EF4-FFF2-40B4-BE49-F238E27FC236}">
                <a16:creationId xmlns:a16="http://schemas.microsoft.com/office/drawing/2014/main" id="{3E3526ED-7B59-A48D-7607-ED9B0AFED866}"/>
              </a:ext>
            </a:extLst>
          </p:cNvPr>
          <p:cNvPicPr>
            <a:picLocks noChangeAspect="1"/>
          </p:cNvPicPr>
          <p:nvPr/>
        </p:nvPicPr>
        <p:blipFill>
          <a:blip r:embed="rId8">
            <a:extLst>
              <a:ext uri="{28A0092B-C50C-407E-A947-70E740481C1C}">
                <a14:useLocalDpi xmlns:a14="http://schemas.microsoft.com/office/drawing/2010/main" val="0"/>
              </a:ext>
            </a:extLst>
          </a:blip>
          <a:srcRect t="6713"/>
          <a:stretch>
            <a:fillRect/>
          </a:stretch>
        </p:blipFill>
        <p:spPr bwMode="auto">
          <a:xfrm>
            <a:off x="3757129" y="3991372"/>
            <a:ext cx="10034877" cy="6126024"/>
          </a:xfrm>
          <a:prstGeom prst="rect">
            <a:avLst/>
          </a:prstGeom>
          <a:noFill/>
          <a:ln>
            <a:noFill/>
          </a:ln>
        </p:spPr>
      </p:pic>
    </p:spTree>
    <p:extLst>
      <p:ext uri="{BB962C8B-B14F-4D97-AF65-F5344CB8AC3E}">
        <p14:creationId xmlns:p14="http://schemas.microsoft.com/office/powerpoint/2010/main" val="2717608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ECA6B84B-73E8-44F8-74EA-524EA8ACAE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60522E-714D-50CE-2A32-B506B3DD609C}"/>
              </a:ext>
            </a:extLst>
          </p:cNvPr>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BE8D1A9E-AD32-B27D-45D5-81A26ABA7796}"/>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8FBA58C9-B716-6791-BC30-996C4AAE90A9}"/>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a:extLst>
              <a:ext uri="{FF2B5EF4-FFF2-40B4-BE49-F238E27FC236}">
                <a16:creationId xmlns:a16="http://schemas.microsoft.com/office/drawing/2014/main" id="{17C44F52-EB42-F39F-68C2-062C90D6A309}"/>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EDFF31B5-B5CB-B817-5AEC-BFA0B10AFD46}"/>
              </a:ext>
            </a:extLst>
          </p:cNvPr>
          <p:cNvGrpSpPr/>
          <p:nvPr/>
        </p:nvGrpSpPr>
        <p:grpSpPr>
          <a:xfrm>
            <a:off x="-812714" y="-209951"/>
            <a:ext cx="8612688" cy="2393535"/>
            <a:chOff x="0" y="0"/>
            <a:chExt cx="2565973" cy="713105"/>
          </a:xfrm>
        </p:grpSpPr>
        <p:sp>
          <p:nvSpPr>
            <p:cNvPr id="7" name="Freeform 7">
              <a:extLst>
                <a:ext uri="{FF2B5EF4-FFF2-40B4-BE49-F238E27FC236}">
                  <a16:creationId xmlns:a16="http://schemas.microsoft.com/office/drawing/2014/main" id="{0F735B92-6757-CE18-F6BA-3B33816DCBE7}"/>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B2A48DDD-ABA7-46DC-5446-5EBE79C5F9D7}"/>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F40D966A-9EE2-37C8-8967-ED7D0E381535}"/>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AF950BAB-8F82-6B6B-7666-53D11B4D4784}"/>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AA3C2C44-8136-29C9-11E3-3DD16E1DF469}"/>
              </a:ext>
            </a:extLst>
          </p:cNvPr>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a:extLst>
              <a:ext uri="{FF2B5EF4-FFF2-40B4-BE49-F238E27FC236}">
                <a16:creationId xmlns:a16="http://schemas.microsoft.com/office/drawing/2014/main" id="{45F69687-D16A-001D-A2D5-1437DFB0E834}"/>
              </a:ext>
            </a:extLst>
          </p:cNvPr>
          <p:cNvSpPr txBox="1"/>
          <p:nvPr/>
        </p:nvSpPr>
        <p:spPr>
          <a:xfrm>
            <a:off x="10146298" y="3886822"/>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a:extLst>
              <a:ext uri="{FF2B5EF4-FFF2-40B4-BE49-F238E27FC236}">
                <a16:creationId xmlns:a16="http://schemas.microsoft.com/office/drawing/2014/main" id="{6D54E083-E7BE-F1D1-1CD9-66E39CC68303}"/>
              </a:ext>
            </a:extLst>
          </p:cNvPr>
          <p:cNvSpPr txBox="1"/>
          <p:nvPr/>
        </p:nvSpPr>
        <p:spPr>
          <a:xfrm>
            <a:off x="10146298" y="5774090"/>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a:extLst>
              <a:ext uri="{FF2B5EF4-FFF2-40B4-BE49-F238E27FC236}">
                <a16:creationId xmlns:a16="http://schemas.microsoft.com/office/drawing/2014/main" id="{E5FB0B0E-68BA-2232-BD3C-5E44AABD8B02}"/>
              </a:ext>
            </a:extLst>
          </p:cNvPr>
          <p:cNvSpPr txBox="1"/>
          <p:nvPr/>
        </p:nvSpPr>
        <p:spPr>
          <a:xfrm>
            <a:off x="10749737" y="8702512"/>
            <a:ext cx="6514811" cy="1050288"/>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Poppins Bold"/>
                <a:ea typeface="Poppins Bold"/>
                <a:cs typeface="Poppins Bold"/>
                <a:sym typeface="Poppins Bold"/>
              </a:rPr>
              <a:t>Vecom</a:t>
            </a:r>
            <a:r>
              <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rPr>
              <a:t> Meccanica SRL</a:t>
            </a:r>
          </a:p>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Poppins Bold"/>
                <a:ea typeface="Poppins Bold"/>
                <a:cs typeface="Poppins Bold"/>
                <a:sym typeface="Poppins Bold"/>
              </a:rPr>
              <a:t>www.ee4sme.com</a:t>
            </a:r>
          </a:p>
        </p:txBody>
      </p:sp>
    </p:spTree>
    <p:extLst>
      <p:ext uri="{BB962C8B-B14F-4D97-AF65-F5344CB8AC3E}">
        <p14:creationId xmlns:p14="http://schemas.microsoft.com/office/powerpoint/2010/main" val="827311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30F76B9F-8333-E952-B861-EF46AF1D0E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A47994-9609-5222-CE5F-3A0A07D1E7AB}"/>
              </a:ext>
            </a:extLst>
          </p:cNvPr>
          <p:cNvSpPr/>
          <p:nvPr/>
        </p:nvSpPr>
        <p:spPr>
          <a:xfrm>
            <a:off x="-225310" y="1703016"/>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6C00CEA-B4B3-12C0-86BA-05B28657513E}"/>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E7ABD6E9-DBD6-AB6C-762C-E2E386BAFEDB}"/>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F5B7346A-E816-9D93-C50A-E600A7DBA043}"/>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E61ED8C-228A-AB94-E3B8-E1531B1FD503}"/>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65CE9A9F-E0B9-0372-115F-C42309A11952}"/>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0A91AE87-2036-921E-A6B1-DE34AD92952B}"/>
              </a:ext>
            </a:extLst>
          </p:cNvPr>
          <p:cNvSpPr txBox="1"/>
          <p:nvPr/>
        </p:nvSpPr>
        <p:spPr>
          <a:xfrm>
            <a:off x="3665122" y="3107903"/>
            <a:ext cx="14894725" cy="718145"/>
          </a:xfrm>
          <a:prstGeom prst="rect">
            <a:avLst/>
          </a:prstGeom>
        </p:spPr>
        <p:txBody>
          <a:bodyPr lIns="0" tIns="0" rIns="0" bIns="0" rtlCol="0" anchor="t">
            <a:spAutoFit/>
          </a:bodyPr>
          <a:lstStyle/>
          <a:p>
            <a:pPr marL="0" marR="0" lvl="0" indent="0" algn="just" defTabSz="914400" rtl="0" eaLnBrk="1" fontAlgn="auto" latinLnBrk="0" hangingPunct="1">
              <a:lnSpc>
                <a:spcPts val="2799"/>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Family-owned company based in Padua, Italy – 70 years of experience</a:t>
            </a:r>
            <a:endPar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ts val="2799"/>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p:txBody>
      </p:sp>
      <p:grpSp>
        <p:nvGrpSpPr>
          <p:cNvPr id="9" name="Group 9">
            <a:extLst>
              <a:ext uri="{FF2B5EF4-FFF2-40B4-BE49-F238E27FC236}">
                <a16:creationId xmlns:a16="http://schemas.microsoft.com/office/drawing/2014/main" id="{7AE1E71E-D0F7-6DB5-62F6-D1973E600B4C}"/>
              </a:ext>
            </a:extLst>
          </p:cNvPr>
          <p:cNvGrpSpPr/>
          <p:nvPr/>
        </p:nvGrpSpPr>
        <p:grpSpPr>
          <a:xfrm>
            <a:off x="714375" y="224958"/>
            <a:ext cx="6701433" cy="1228072"/>
            <a:chOff x="0" y="0"/>
            <a:chExt cx="8935245" cy="1637429"/>
          </a:xfrm>
        </p:grpSpPr>
        <p:sp>
          <p:nvSpPr>
            <p:cNvPr id="10" name="Freeform 10">
              <a:extLst>
                <a:ext uri="{FF2B5EF4-FFF2-40B4-BE49-F238E27FC236}">
                  <a16:creationId xmlns:a16="http://schemas.microsoft.com/office/drawing/2014/main" id="{D3908C58-6C82-D727-F707-41CF2F0BAEA1}"/>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A925A8CE-6FCC-2E5B-8890-7EDC5EB921A8}"/>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2" name="TextBox 12">
              <a:extLst>
                <a:ext uri="{FF2B5EF4-FFF2-40B4-BE49-F238E27FC236}">
                  <a16:creationId xmlns:a16="http://schemas.microsoft.com/office/drawing/2014/main" id="{CDA3EC63-B769-0189-28DB-3176F72741DF}"/>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D8155DD5-18A0-3E64-2E7A-9F10749DF0B9}"/>
              </a:ext>
            </a:extLst>
          </p:cNvPr>
          <p:cNvSpPr txBox="1"/>
          <p:nvPr/>
        </p:nvSpPr>
        <p:spPr>
          <a:xfrm>
            <a:off x="3383360" y="2095231"/>
            <a:ext cx="12025336"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Vecom</a:t>
            </a: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 Meccanica SRL</a:t>
            </a:r>
          </a:p>
        </p:txBody>
      </p:sp>
      <p:sp>
        <p:nvSpPr>
          <p:cNvPr id="14" name="TextBox 13">
            <a:extLst>
              <a:ext uri="{FF2B5EF4-FFF2-40B4-BE49-F238E27FC236}">
                <a16:creationId xmlns:a16="http://schemas.microsoft.com/office/drawing/2014/main" id="{26C8811C-EEBB-1767-85D7-C64A66F3196B}"/>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S. </a:t>
            </a:r>
            <a:r>
              <a:rPr kumimoji="0" lang="en-US" sz="2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Zamparo</a:t>
            </a:r>
            <a:endPar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endParaRPr>
          </a:p>
        </p:txBody>
      </p:sp>
      <p:grpSp>
        <p:nvGrpSpPr>
          <p:cNvPr id="15" name="Group 19">
            <a:extLst>
              <a:ext uri="{FF2B5EF4-FFF2-40B4-BE49-F238E27FC236}">
                <a16:creationId xmlns:a16="http://schemas.microsoft.com/office/drawing/2014/main" id="{EBADF6FB-97CE-B5D7-BFD7-0FBA8E38E784}"/>
              </a:ext>
            </a:extLst>
          </p:cNvPr>
          <p:cNvGrpSpPr/>
          <p:nvPr/>
        </p:nvGrpSpPr>
        <p:grpSpPr>
          <a:xfrm>
            <a:off x="518762" y="4049205"/>
            <a:ext cx="8277216" cy="4823496"/>
            <a:chOff x="0" y="0"/>
            <a:chExt cx="744688" cy="709219"/>
          </a:xfrm>
        </p:grpSpPr>
        <p:sp>
          <p:nvSpPr>
            <p:cNvPr id="16" name="Freeform 20">
              <a:extLst>
                <a:ext uri="{FF2B5EF4-FFF2-40B4-BE49-F238E27FC236}">
                  <a16:creationId xmlns:a16="http://schemas.microsoft.com/office/drawing/2014/main" id="{FE1FDC17-D651-C623-58EE-C2634AC7DB40}"/>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21">
              <a:extLst>
                <a:ext uri="{FF2B5EF4-FFF2-40B4-BE49-F238E27FC236}">
                  <a16:creationId xmlns:a16="http://schemas.microsoft.com/office/drawing/2014/main" id="{B9D74423-2B4E-8941-70E8-CD9D8144B413}"/>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8">
            <a:extLst>
              <a:ext uri="{FF2B5EF4-FFF2-40B4-BE49-F238E27FC236}">
                <a16:creationId xmlns:a16="http://schemas.microsoft.com/office/drawing/2014/main" id="{B31387C3-E194-0F0D-6D5B-65C083654DD4}"/>
              </a:ext>
            </a:extLst>
          </p:cNvPr>
          <p:cNvSpPr txBox="1"/>
          <p:nvPr/>
        </p:nvSpPr>
        <p:spPr>
          <a:xfrm>
            <a:off x="899011" y="4688409"/>
            <a:ext cx="7516718" cy="3285964"/>
          </a:xfrm>
          <a:prstGeom prst="rect">
            <a:avLst/>
          </a:prstGeom>
        </p:spPr>
        <p:txBody>
          <a:bodyPr wrap="square" lIns="0" tIns="0" rIns="0" bIns="0" rtlCol="0" anchor="t">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Wingdings" panose="05000000000000000000" pitchFamily="2" charset="2"/>
              </a:rPr>
              <a:t></a:t>
            </a: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 Specialized in </a:t>
            </a:r>
            <a:r>
              <a:rPr kumimoji="0" lang="en-GB" sz="2200" b="1" i="1"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mechanical and metalworking production</a:t>
            </a: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 on commission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Wingdings" panose="05000000000000000000" pitchFamily="2" charset="2"/>
              </a:rPr>
              <a:t> </a:t>
            </a:r>
            <a:r>
              <a:rPr kumimoji="0" lang="en-GB" sz="2200" b="1" i="1"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1,850 m² facility </a:t>
            </a: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(offices and work space)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à"/>
              <a:tabLst/>
              <a:defRPr/>
            </a:pP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Core values</a:t>
            </a:r>
            <a:r>
              <a:rPr kumimoji="0" lang="en-GB" sz="2200" b="1" i="1"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 precision, reliability, flexibility</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à"/>
              <a:tabLst/>
              <a:defRPr/>
            </a:pPr>
            <a:r>
              <a:rPr kumimoji="0" lang="en-GB" sz="2200" b="1" i="0"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Equipment: </a:t>
            </a:r>
            <a:r>
              <a:rPr kumimoji="0" lang="en-GB" sz="2200" b="1" i="1" u="none" strike="noStrike" kern="1200" cap="none" spc="0" normalizeH="0" baseline="0" noProof="0" dirty="0">
                <a:ln>
                  <a:noFill/>
                </a:ln>
                <a:solidFill>
                  <a:srgbClr val="1F497D"/>
                </a:solidFill>
                <a:effectLst/>
                <a:uLnTx/>
                <a:uFillTx/>
                <a:latin typeface="Montserrat Bold"/>
                <a:ea typeface="Montserrat Bold"/>
                <a:cs typeface="Montserrat Bold"/>
                <a:sym typeface="Montserrat Bold"/>
              </a:rPr>
              <a:t>3 milling machines and 2 CNC lathes</a:t>
            </a:r>
          </a:p>
        </p:txBody>
      </p:sp>
      <p:pic>
        <p:nvPicPr>
          <p:cNvPr id="24" name="Picture 2" descr="fresatura vecom">
            <a:extLst>
              <a:ext uri="{FF2B5EF4-FFF2-40B4-BE49-F238E27FC236}">
                <a16:creationId xmlns:a16="http://schemas.microsoft.com/office/drawing/2014/main" id="{9969CA67-BFB2-662C-E18E-151DDC7E99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5731" y="4260299"/>
            <a:ext cx="4998789" cy="3505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23734E0B-226E-2F7E-FFF8-AE0530BEFC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4781" y="4910791"/>
            <a:ext cx="4054457" cy="405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13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433064" y="2095231"/>
            <a:ext cx="1915412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GB"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The LIFE Project and the Energy Audit</a:t>
            </a:r>
            <a:endPar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endParaRPr>
          </a:p>
        </p:txBody>
      </p:sp>
      <p:grpSp>
        <p:nvGrpSpPr>
          <p:cNvPr id="19" name="Group 19"/>
          <p:cNvGrpSpPr/>
          <p:nvPr/>
        </p:nvGrpSpPr>
        <p:grpSpPr>
          <a:xfrm>
            <a:off x="1088598" y="3703341"/>
            <a:ext cx="7752073" cy="4994984"/>
            <a:chOff x="0" y="0"/>
            <a:chExt cx="744688" cy="709219"/>
          </a:xfrm>
        </p:grpSpPr>
        <p:sp>
          <p:nvSpPr>
            <p:cNvPr id="20" name="Freeform 20"/>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1197058" y="3999982"/>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EU project</a:t>
            </a:r>
          </a:p>
        </p:txBody>
      </p:sp>
      <p:sp>
        <p:nvSpPr>
          <p:cNvPr id="31" name="Text 3">
            <a:extLst>
              <a:ext uri="{FF2B5EF4-FFF2-40B4-BE49-F238E27FC236}">
                <a16:creationId xmlns:a16="http://schemas.microsoft.com/office/drawing/2014/main" id="{8C9BDCC6-039A-DEF2-6D9A-81CAC45F42DC}"/>
              </a:ext>
            </a:extLst>
          </p:cNvPr>
          <p:cNvSpPr/>
          <p:nvPr/>
        </p:nvSpPr>
        <p:spPr>
          <a:xfrm>
            <a:off x="1711558" y="4712378"/>
            <a:ext cx="6856378" cy="1438676"/>
          </a:xfrm>
          <a:prstGeom prst="rect">
            <a:avLst/>
          </a:prstGeom>
          <a:noFill/>
          <a:ln/>
        </p:spPr>
        <p:txBody>
          <a:bodyPr wrap="none" lIns="0" tIns="0" rIns="0" bIns="0" rtlCol="0" anchor="t"/>
          <a:lstStyle/>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p:txBody>
      </p:sp>
      <p:grpSp>
        <p:nvGrpSpPr>
          <p:cNvPr id="40" name="Group 19">
            <a:extLst>
              <a:ext uri="{FF2B5EF4-FFF2-40B4-BE49-F238E27FC236}">
                <a16:creationId xmlns:a16="http://schemas.microsoft.com/office/drawing/2014/main" id="{DD1293EA-BB11-9070-8195-2A94FA1331B1}"/>
              </a:ext>
            </a:extLst>
          </p:cNvPr>
          <p:cNvGrpSpPr/>
          <p:nvPr/>
        </p:nvGrpSpPr>
        <p:grpSpPr>
          <a:xfrm>
            <a:off x="9278502" y="3760921"/>
            <a:ext cx="8043631" cy="4937404"/>
            <a:chOff x="0" y="0"/>
            <a:chExt cx="744688" cy="709219"/>
          </a:xfrm>
        </p:grpSpPr>
        <p:sp>
          <p:nvSpPr>
            <p:cNvPr id="41" name="Freeform 20">
              <a:extLst>
                <a:ext uri="{FF2B5EF4-FFF2-40B4-BE49-F238E27FC236}">
                  <a16:creationId xmlns:a16="http://schemas.microsoft.com/office/drawing/2014/main" id="{2BA20EAB-46C0-3F9A-E052-52E444F285E0}"/>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21">
              <a:extLst>
                <a:ext uri="{FF2B5EF4-FFF2-40B4-BE49-F238E27FC236}">
                  <a16:creationId xmlns:a16="http://schemas.microsoft.com/office/drawing/2014/main" id="{016960DF-CF08-0209-A05D-49D765068E99}"/>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28">
            <a:extLst>
              <a:ext uri="{FF2B5EF4-FFF2-40B4-BE49-F238E27FC236}">
                <a16:creationId xmlns:a16="http://schemas.microsoft.com/office/drawing/2014/main" id="{A460E587-3D44-7A7C-8754-CCB4814B2886}"/>
              </a:ext>
            </a:extLst>
          </p:cNvPr>
          <p:cNvSpPr txBox="1"/>
          <p:nvPr/>
        </p:nvSpPr>
        <p:spPr>
          <a:xfrm>
            <a:off x="9727345" y="4006701"/>
            <a:ext cx="7468554"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Energy Audit</a:t>
            </a:r>
          </a:p>
        </p:txBody>
      </p:sp>
      <p:sp>
        <p:nvSpPr>
          <p:cNvPr id="44" name="Text 3">
            <a:extLst>
              <a:ext uri="{FF2B5EF4-FFF2-40B4-BE49-F238E27FC236}">
                <a16:creationId xmlns:a16="http://schemas.microsoft.com/office/drawing/2014/main" id="{7517C3E7-5634-CD7C-B4DB-9A083EFBA834}"/>
              </a:ext>
            </a:extLst>
          </p:cNvPr>
          <p:cNvSpPr/>
          <p:nvPr/>
        </p:nvSpPr>
        <p:spPr>
          <a:xfrm>
            <a:off x="10089395" y="4634724"/>
            <a:ext cx="5679342" cy="3173072"/>
          </a:xfrm>
          <a:prstGeom prst="rect">
            <a:avLst/>
          </a:prstGeom>
          <a:noFill/>
          <a:ln/>
        </p:spPr>
        <p:txBody>
          <a:bodyPr wrap="none" lIns="0" tIns="0" rIns="0" bIns="0" rtlCol="0" anchor="t"/>
          <a:lstStyle/>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p:txBody>
      </p:sp>
      <p:sp>
        <p:nvSpPr>
          <p:cNvPr id="55" name="TextBox 13">
            <a:extLst>
              <a:ext uri="{FF2B5EF4-FFF2-40B4-BE49-F238E27FC236}">
                <a16:creationId xmlns:a16="http://schemas.microsoft.com/office/drawing/2014/main" id="{54597E63-EA37-C213-89BC-9EE1E8D454D1}"/>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S. </a:t>
            </a:r>
            <a:r>
              <a:rPr kumimoji="0" lang="en-US" sz="2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Zamparo</a:t>
            </a:r>
            <a:endPar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endParaRPr>
          </a:p>
        </p:txBody>
      </p:sp>
      <p:sp>
        <p:nvSpPr>
          <p:cNvPr id="15" name="TextBox 14">
            <a:extLst>
              <a:ext uri="{FF2B5EF4-FFF2-40B4-BE49-F238E27FC236}">
                <a16:creationId xmlns:a16="http://schemas.microsoft.com/office/drawing/2014/main" id="{66819DFA-6342-66E4-E9DA-00BA1AFF397D}"/>
              </a:ext>
            </a:extLst>
          </p:cNvPr>
          <p:cNvSpPr txBox="1"/>
          <p:nvPr/>
        </p:nvSpPr>
        <p:spPr>
          <a:xfrm>
            <a:off x="9916834" y="4713371"/>
            <a:ext cx="7089576"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Main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    1. High energy demand (~70 kW, ~30 households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    2. Poor building insulation (high thermal loss)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Recommended intervention: install photovoltaic system (≈92 kW)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endParaRPr>
          </a:p>
        </p:txBody>
      </p:sp>
      <p:sp>
        <p:nvSpPr>
          <p:cNvPr id="16" name="TextBox 15">
            <a:extLst>
              <a:ext uri="{FF2B5EF4-FFF2-40B4-BE49-F238E27FC236}">
                <a16:creationId xmlns:a16="http://schemas.microsoft.com/office/drawing/2014/main" id="{037D0B3B-169F-5877-3026-361272940DC3}"/>
              </a:ext>
            </a:extLst>
          </p:cNvPr>
          <p:cNvSpPr txBox="1"/>
          <p:nvPr/>
        </p:nvSpPr>
        <p:spPr>
          <a:xfrm>
            <a:off x="1410581" y="4770712"/>
            <a:ext cx="7089576" cy="3286284"/>
          </a:xfrm>
          <a:prstGeom prst="rect">
            <a:avLst/>
          </a:prstGeom>
          <a:noFill/>
        </p:spPr>
        <p:txBody>
          <a:bodyPr wrap="square">
            <a:spAutoFit/>
          </a:bodyPr>
          <a:lstStyle/>
          <a:p>
            <a:pPr marL="0" marR="0" lvl="0" indent="0" algn="l" defTabSz="914400" rtl="0" eaLnBrk="1" fontAlgn="auto" latinLnBrk="0" hangingPunct="1">
              <a:lnSpc>
                <a:spcPts val="2800"/>
              </a:lnSpc>
              <a:spcBef>
                <a:spcPts val="0"/>
              </a:spcBef>
              <a:spcAft>
                <a:spcPts val="0"/>
              </a:spcAft>
              <a:buClrTx/>
              <a:buSzPct val="100000"/>
              <a:buFontTx/>
              <a:buNone/>
              <a:tabLst/>
              <a:defRPr/>
            </a:pPr>
            <a:r>
              <a:rPr kumimoji="0" lang="en-GB" sz="2400" b="0" i="0" u="none" strike="noStrike" kern="1200" cap="none" spc="0" normalizeH="0" baseline="0" noProof="0" dirty="0" err="1">
                <a:ln>
                  <a:noFill/>
                </a:ln>
                <a:solidFill>
                  <a:srgbClr val="272525"/>
                </a:solidFill>
                <a:effectLst/>
                <a:uLnTx/>
                <a:uFillTx/>
                <a:latin typeface="Inter" pitchFamily="34" charset="0"/>
                <a:ea typeface="Inter" pitchFamily="34" charset="-122"/>
                <a:cs typeface="Inter" pitchFamily="34" charset="-120"/>
              </a:rPr>
              <a:t>Vecom</a:t>
            </a: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is partner of Union </a:t>
            </a:r>
            <a:r>
              <a:rPr kumimoji="0" lang="en-GB" sz="2400" b="0" i="0" u="none" strike="noStrike" kern="1200" cap="none" spc="0" normalizeH="0" baseline="0" noProof="0" dirty="0" err="1">
                <a:ln>
                  <a:noFill/>
                </a:ln>
                <a:solidFill>
                  <a:srgbClr val="272525"/>
                </a:solidFill>
                <a:effectLst/>
                <a:uLnTx/>
                <a:uFillTx/>
                <a:latin typeface="Inter" pitchFamily="34" charset="0"/>
                <a:ea typeface="Inter" pitchFamily="34" charset="-122"/>
                <a:cs typeface="Inter" pitchFamily="34" charset="-120"/>
              </a:rPr>
              <a:t>Camere</a:t>
            </a: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Veneto</a:t>
            </a:r>
          </a:p>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a:p>
            <a:pPr marL="0" marR="0" lvl="0" indent="0" algn="l" defTabSz="914400" rtl="0" eaLnBrk="1" fontAlgn="auto" latinLnBrk="0" hangingPunct="1">
              <a:lnSpc>
                <a:spcPts val="28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Linguistic barrier at the entrance and lack of data analysis for energy consuming</a:t>
            </a:r>
            <a:b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a:t>
            </a:r>
          </a:p>
          <a:p>
            <a:pPr marL="0" marR="0" lvl="0" indent="0" algn="l" defTabSz="914400" rtl="0" eaLnBrk="1" fontAlgn="auto" latinLnBrk="0" hangingPunct="1">
              <a:lnSpc>
                <a:spcPts val="28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Analysis identified main consumption sources:</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 90% electricity</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 85% thermal energy</a:t>
            </a:r>
          </a:p>
        </p:txBody>
      </p:sp>
    </p:spTree>
    <p:extLst>
      <p:ext uri="{BB962C8B-B14F-4D97-AF65-F5344CB8AC3E}">
        <p14:creationId xmlns:p14="http://schemas.microsoft.com/office/powerpoint/2010/main" val="3194628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3667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433064" y="2095231"/>
            <a:ext cx="1915412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it-IT" sz="5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Doing</a:t>
            </a:r>
            <a:r>
              <a:rPr kumimoji="0" lang="it-IT"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 and after the </a:t>
            </a:r>
            <a:r>
              <a:rPr kumimoji="0" lang="it-IT" sz="5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LiFE</a:t>
            </a:r>
            <a:r>
              <a:rPr kumimoji="0" lang="it-IT"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 project</a:t>
            </a:r>
            <a:endPar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endParaRPr>
          </a:p>
        </p:txBody>
      </p:sp>
      <p:grpSp>
        <p:nvGrpSpPr>
          <p:cNvPr id="19" name="Group 19"/>
          <p:cNvGrpSpPr/>
          <p:nvPr/>
        </p:nvGrpSpPr>
        <p:grpSpPr>
          <a:xfrm>
            <a:off x="1088598" y="3703341"/>
            <a:ext cx="7752073" cy="4994984"/>
            <a:chOff x="0" y="0"/>
            <a:chExt cx="744688" cy="709219"/>
          </a:xfrm>
        </p:grpSpPr>
        <p:sp>
          <p:nvSpPr>
            <p:cNvPr id="20" name="Freeform 20"/>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1197058" y="3999982"/>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Results</a:t>
            </a:r>
          </a:p>
        </p:txBody>
      </p:sp>
      <p:sp>
        <p:nvSpPr>
          <p:cNvPr id="31" name="Text 3">
            <a:extLst>
              <a:ext uri="{FF2B5EF4-FFF2-40B4-BE49-F238E27FC236}">
                <a16:creationId xmlns:a16="http://schemas.microsoft.com/office/drawing/2014/main" id="{8C9BDCC6-039A-DEF2-6D9A-81CAC45F42DC}"/>
              </a:ext>
            </a:extLst>
          </p:cNvPr>
          <p:cNvSpPr/>
          <p:nvPr/>
        </p:nvSpPr>
        <p:spPr>
          <a:xfrm>
            <a:off x="1711558" y="4712378"/>
            <a:ext cx="6856378" cy="1438676"/>
          </a:xfrm>
          <a:prstGeom prst="rect">
            <a:avLst/>
          </a:prstGeom>
          <a:noFill/>
          <a:ln/>
        </p:spPr>
        <p:txBody>
          <a:bodyPr wrap="none" lIns="0" tIns="0" rIns="0" bIns="0" rtlCol="0" anchor="t"/>
          <a:lstStyle/>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p:txBody>
      </p:sp>
      <p:grpSp>
        <p:nvGrpSpPr>
          <p:cNvPr id="40" name="Group 19">
            <a:extLst>
              <a:ext uri="{FF2B5EF4-FFF2-40B4-BE49-F238E27FC236}">
                <a16:creationId xmlns:a16="http://schemas.microsoft.com/office/drawing/2014/main" id="{DD1293EA-BB11-9070-8195-2A94FA1331B1}"/>
              </a:ext>
            </a:extLst>
          </p:cNvPr>
          <p:cNvGrpSpPr/>
          <p:nvPr/>
        </p:nvGrpSpPr>
        <p:grpSpPr>
          <a:xfrm>
            <a:off x="9288016" y="3760921"/>
            <a:ext cx="8043631" cy="4937404"/>
            <a:chOff x="0" y="0"/>
            <a:chExt cx="744688" cy="709219"/>
          </a:xfrm>
        </p:grpSpPr>
        <p:sp>
          <p:nvSpPr>
            <p:cNvPr id="41" name="Freeform 20">
              <a:extLst>
                <a:ext uri="{FF2B5EF4-FFF2-40B4-BE49-F238E27FC236}">
                  <a16:creationId xmlns:a16="http://schemas.microsoft.com/office/drawing/2014/main" id="{2BA20EAB-46C0-3F9A-E052-52E444F285E0}"/>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21">
              <a:extLst>
                <a:ext uri="{FF2B5EF4-FFF2-40B4-BE49-F238E27FC236}">
                  <a16:creationId xmlns:a16="http://schemas.microsoft.com/office/drawing/2014/main" id="{016960DF-CF08-0209-A05D-49D765068E99}"/>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28">
            <a:extLst>
              <a:ext uri="{FF2B5EF4-FFF2-40B4-BE49-F238E27FC236}">
                <a16:creationId xmlns:a16="http://schemas.microsoft.com/office/drawing/2014/main" id="{A460E587-3D44-7A7C-8754-CCB4814B2886}"/>
              </a:ext>
            </a:extLst>
          </p:cNvPr>
          <p:cNvSpPr txBox="1"/>
          <p:nvPr/>
        </p:nvSpPr>
        <p:spPr>
          <a:xfrm>
            <a:off x="9727345" y="4006701"/>
            <a:ext cx="7468554"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Future plans</a:t>
            </a:r>
          </a:p>
        </p:txBody>
      </p:sp>
      <p:sp>
        <p:nvSpPr>
          <p:cNvPr id="44" name="Text 3">
            <a:extLst>
              <a:ext uri="{FF2B5EF4-FFF2-40B4-BE49-F238E27FC236}">
                <a16:creationId xmlns:a16="http://schemas.microsoft.com/office/drawing/2014/main" id="{7517C3E7-5634-CD7C-B4DB-9A083EFBA834}"/>
              </a:ext>
            </a:extLst>
          </p:cNvPr>
          <p:cNvSpPr/>
          <p:nvPr/>
        </p:nvSpPr>
        <p:spPr>
          <a:xfrm>
            <a:off x="10089395" y="4634724"/>
            <a:ext cx="5679342" cy="3173072"/>
          </a:xfrm>
          <a:prstGeom prst="rect">
            <a:avLst/>
          </a:prstGeom>
          <a:noFill/>
          <a:ln/>
        </p:spPr>
        <p:txBody>
          <a:bodyPr wrap="none" lIns="0" tIns="0" rIns="0" bIns="0" rtlCol="0" anchor="t"/>
          <a:lstStyle/>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p:txBody>
      </p:sp>
      <p:sp>
        <p:nvSpPr>
          <p:cNvPr id="55" name="TextBox 13">
            <a:extLst>
              <a:ext uri="{FF2B5EF4-FFF2-40B4-BE49-F238E27FC236}">
                <a16:creationId xmlns:a16="http://schemas.microsoft.com/office/drawing/2014/main" id="{54597E63-EA37-C213-89BC-9EE1E8D454D1}"/>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S. </a:t>
            </a:r>
            <a:r>
              <a:rPr kumimoji="0" lang="en-US" sz="2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Zamparo</a:t>
            </a:r>
            <a:endPar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endParaRPr>
          </a:p>
        </p:txBody>
      </p:sp>
      <p:sp>
        <p:nvSpPr>
          <p:cNvPr id="15" name="TextBox 14">
            <a:extLst>
              <a:ext uri="{FF2B5EF4-FFF2-40B4-BE49-F238E27FC236}">
                <a16:creationId xmlns:a16="http://schemas.microsoft.com/office/drawing/2014/main" id="{66819DFA-6342-66E4-E9DA-00BA1AFF397D}"/>
              </a:ext>
            </a:extLst>
          </p:cNvPr>
          <p:cNvSpPr txBox="1"/>
          <p:nvPr/>
        </p:nvSpPr>
        <p:spPr>
          <a:xfrm>
            <a:off x="9916834" y="4713371"/>
            <a:ext cx="708957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Take energy efficiency mindset all around the company </a:t>
            </a:r>
            <a:b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br>
            <a:b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b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Invest part of “the previous cost” to new project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a:t>
            </a: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sym typeface="Wingdings" panose="05000000000000000000" pitchFamily="2" charset="2"/>
              </a:rPr>
              <a:t> </a:t>
            </a:r>
            <a:r>
              <a:rPr kumimoji="0" lang="en-GB" sz="2400" b="0" i="0" u="none" strike="noStrike" kern="1200" cap="none" spc="0" normalizeH="0" baseline="0" noProof="0" dirty="0">
                <a:ln>
                  <a:noFill/>
                </a:ln>
                <a:solidFill>
                  <a:prstClr val="black"/>
                </a:solidFill>
                <a:effectLst/>
                <a:uLnTx/>
                <a:uFillTx/>
                <a:latin typeface="Inter" panose="020B0604020202020204" charset="0"/>
                <a:ea typeface="+mn-ea"/>
                <a:cs typeface="Inter" panose="020B0604020202020204" charset="0"/>
              </a:rPr>
              <a:t>increase the production buying new machines)</a:t>
            </a:r>
          </a:p>
        </p:txBody>
      </p:sp>
      <p:sp>
        <p:nvSpPr>
          <p:cNvPr id="16" name="TextBox 15">
            <a:extLst>
              <a:ext uri="{FF2B5EF4-FFF2-40B4-BE49-F238E27FC236}">
                <a16:creationId xmlns:a16="http://schemas.microsoft.com/office/drawing/2014/main" id="{037D0B3B-169F-5877-3026-361272940DC3}"/>
              </a:ext>
            </a:extLst>
          </p:cNvPr>
          <p:cNvSpPr txBox="1"/>
          <p:nvPr/>
        </p:nvSpPr>
        <p:spPr>
          <a:xfrm>
            <a:off x="1410580" y="4770712"/>
            <a:ext cx="7157355" cy="2605842"/>
          </a:xfrm>
          <a:prstGeom prst="rect">
            <a:avLst/>
          </a:prstGeom>
          <a:noFill/>
        </p:spPr>
        <p:txBody>
          <a:bodyPr wrap="square">
            <a:spAutoFit/>
          </a:bodyPr>
          <a:lstStyle/>
          <a:p>
            <a:pPr marL="0" marR="0" lvl="0" indent="0" algn="l" defTabSz="914400" rtl="0" eaLnBrk="1" fontAlgn="auto" latinLnBrk="0" hangingPunct="1">
              <a:lnSpc>
                <a:spcPts val="28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Significant cost and emission reduction achieved</a:t>
            </a:r>
          </a:p>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a:p>
            <a:pPr marL="0" marR="0" lvl="0" indent="0" algn="l" defTabSz="914400" rtl="0" eaLnBrk="1" fontAlgn="auto" latinLnBrk="0" hangingPunct="1">
              <a:lnSpc>
                <a:spcPts val="28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sym typeface="Wingdings" panose="05000000000000000000" pitchFamily="2" charset="2"/>
              </a:rPr>
              <a:t> </a:t>
            </a: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After 6 months: 40% reduction in energy consumption</a:t>
            </a:r>
          </a:p>
          <a:p>
            <a:pPr marL="0" marR="0" lvl="0" indent="0" algn="l" defTabSz="914400" rtl="0" eaLnBrk="1" fontAlgn="auto" latinLnBrk="0" hangingPunct="1">
              <a:lnSpc>
                <a:spcPts val="2800"/>
              </a:lnSpc>
              <a:spcBef>
                <a:spcPts val="0"/>
              </a:spcBef>
              <a:spcAft>
                <a:spcPts val="0"/>
              </a:spcAft>
              <a:buClrTx/>
              <a:buSzPct val="100000"/>
              <a:buFontTx/>
              <a:buNone/>
              <a:tabLst/>
              <a:defRPr/>
            </a:pPr>
            <a:endPar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a:p>
            <a:pPr marL="0" marR="0" lvl="0" indent="0" algn="l" defTabSz="914400" rtl="0" eaLnBrk="1" fontAlgn="auto" latinLnBrk="0" hangingPunct="1">
              <a:lnSpc>
                <a:spcPts val="2800"/>
              </a:lnSpc>
              <a:spcBef>
                <a:spcPts val="0"/>
              </a:spcBef>
              <a:spcAft>
                <a:spcPts val="0"/>
              </a:spcAft>
              <a:buClrTx/>
              <a:buSzPct val="100000"/>
              <a:buFontTx/>
              <a:buNone/>
              <a:tabLst/>
              <a:defRPr/>
            </a:pP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sym typeface="Wingdings" panose="05000000000000000000" pitchFamily="2" charset="2"/>
              </a:rPr>
              <a:t> </a:t>
            </a:r>
            <a:r>
              <a:rPr kumimoji="0" lang="en-GB"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Today solar system covers about 70% of total energy needs</a:t>
            </a:r>
          </a:p>
        </p:txBody>
      </p:sp>
    </p:spTree>
    <p:extLst>
      <p:ext uri="{BB962C8B-B14F-4D97-AF65-F5344CB8AC3E}">
        <p14:creationId xmlns:p14="http://schemas.microsoft.com/office/powerpoint/2010/main" val="775241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56A201C1-753D-6835-937A-2FFA50D806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C83EBA-FC4C-9022-021B-F5012E83F8BE}"/>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9E3619E-0976-0497-4A75-B5FDDBBCC477}"/>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1C623FA-233F-2265-0BED-6D28CC995085}"/>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407DDC2E-C28C-1F8A-F3F9-3508720E8592}"/>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DA31ABD-27F3-2E30-41C5-6B8F0B303F40}"/>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DA5DBCD8-9AEF-499C-2F4C-DEBA3279703E}"/>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77712369-A68E-452D-7EB5-6185E5956DAE}"/>
              </a:ext>
            </a:extLst>
          </p:cNvPr>
          <p:cNvSpPr txBox="1"/>
          <p:nvPr/>
        </p:nvSpPr>
        <p:spPr>
          <a:xfrm>
            <a:off x="1696637" y="3404450"/>
            <a:ext cx="14894725" cy="2872581"/>
          </a:xfrm>
          <a:prstGeom prst="rect">
            <a:avLst/>
          </a:prstGeom>
        </p:spPr>
        <p:txBody>
          <a:bodyPr lIns="0" tIns="0" rIns="0" bIns="0" rtlCol="0" anchor="t">
            <a:spAutoFit/>
          </a:bodyPr>
          <a:lstStyle/>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This energy audit is focused on </a:t>
            </a:r>
            <a:r>
              <a:rPr kumimoji="0" lang="en-US" sz="2400" b="1" i="0" u="none" strike="noStrike" kern="1200" cap="none" spc="0" normalizeH="0" baseline="0" noProof="0" dirty="0" err="1">
                <a:ln>
                  <a:noFill/>
                </a:ln>
                <a:solidFill>
                  <a:srgbClr val="FFFFFF"/>
                </a:solidFill>
                <a:effectLst/>
                <a:uLnTx/>
                <a:uFillTx/>
                <a:latin typeface="Montserrat Bold"/>
                <a:ea typeface="Montserrat Bold"/>
                <a:cs typeface="Montserrat Bold"/>
                <a:sym typeface="Montserrat Bold"/>
              </a:rPr>
              <a:t>Vecom</a:t>
            </a:r>
            <a:r>
              <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a:t>
            </a:r>
            <a:r>
              <a:rPr kumimoji="0" lang="en-US" sz="2400" b="1" i="0" u="none" strike="noStrike" kern="1200" cap="none" spc="0" normalizeH="0" baseline="0" noProof="0" dirty="0" err="1">
                <a:ln>
                  <a:noFill/>
                </a:ln>
                <a:solidFill>
                  <a:srgbClr val="FFFFFF"/>
                </a:solidFill>
                <a:effectLst/>
                <a:uLnTx/>
                <a:uFillTx/>
                <a:latin typeface="Montserrat Bold"/>
                <a:ea typeface="Montserrat Bold"/>
                <a:cs typeface="Montserrat Bold"/>
                <a:sym typeface="Montserrat Bold"/>
              </a:rPr>
              <a:t>Meccanica</a:t>
            </a:r>
            <a:r>
              <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The company operates within a warehouse facility, part of which was established over six decades ago, while the other part is located within a new building constructed in 2008.</a:t>
            </a:r>
          </a:p>
          <a:p>
            <a:pPr marL="0" marR="0" lvl="0" indent="0" algn="just" defTabSz="914400" rtl="0" eaLnBrk="1" fontAlgn="auto" latinLnBrk="0" hangingPunct="1">
              <a:lnSpc>
                <a:spcPts val="2799"/>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The energy audit has been conducted in 2024 and the data about the energy consumptions are related to the year 2023.</a:t>
            </a:r>
          </a:p>
          <a:p>
            <a:pPr marL="0" marR="0" lvl="0" indent="0" algn="just" defTabSz="914400" rtl="0" eaLnBrk="1" fontAlgn="auto" latinLnBrk="0" hangingPunct="1">
              <a:lnSpc>
                <a:spcPts val="2799"/>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Natural gas and </a:t>
            </a:r>
            <a:r>
              <a:rPr kumimoji="0" lang="en-US" sz="2400" b="1" i="0" u="none" strike="noStrike" kern="1200" cap="none" spc="0" normalizeH="0" baseline="0" noProof="0" dirty="0" err="1">
                <a:ln>
                  <a:noFill/>
                </a:ln>
                <a:solidFill>
                  <a:srgbClr val="FFFFFF"/>
                </a:solidFill>
                <a:effectLst/>
                <a:uLnTx/>
                <a:uFillTx/>
                <a:latin typeface="Montserrat Bold"/>
                <a:ea typeface="Montserrat Bold"/>
                <a:cs typeface="Montserrat Bold"/>
                <a:sym typeface="Montserrat Bold"/>
              </a:rPr>
              <a:t>enectrical</a:t>
            </a:r>
            <a:r>
              <a:rPr kumimoji="0" lang="en-US" sz="24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energy is used as energy vectors in the company.</a:t>
            </a:r>
          </a:p>
        </p:txBody>
      </p:sp>
      <p:grpSp>
        <p:nvGrpSpPr>
          <p:cNvPr id="9" name="Group 9">
            <a:extLst>
              <a:ext uri="{FF2B5EF4-FFF2-40B4-BE49-F238E27FC236}">
                <a16:creationId xmlns:a16="http://schemas.microsoft.com/office/drawing/2014/main" id="{94B1554B-1D03-9B22-CC19-A3B381CC256F}"/>
              </a:ext>
            </a:extLst>
          </p:cNvPr>
          <p:cNvGrpSpPr/>
          <p:nvPr/>
        </p:nvGrpSpPr>
        <p:grpSpPr>
          <a:xfrm>
            <a:off x="714375" y="224958"/>
            <a:ext cx="6701433" cy="1228072"/>
            <a:chOff x="0" y="0"/>
            <a:chExt cx="8935245" cy="1637429"/>
          </a:xfrm>
        </p:grpSpPr>
        <p:sp>
          <p:nvSpPr>
            <p:cNvPr id="10" name="Freeform 10">
              <a:extLst>
                <a:ext uri="{FF2B5EF4-FFF2-40B4-BE49-F238E27FC236}">
                  <a16:creationId xmlns:a16="http://schemas.microsoft.com/office/drawing/2014/main" id="{030DE65A-AE58-48F5-DEEE-F32A9CFA2D1D}"/>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DC24B13A-F6B4-15BF-4ADB-C2976B22775F}"/>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2" name="TextBox 12">
              <a:extLst>
                <a:ext uri="{FF2B5EF4-FFF2-40B4-BE49-F238E27FC236}">
                  <a16:creationId xmlns:a16="http://schemas.microsoft.com/office/drawing/2014/main" id="{909AC1D8-7B1B-1751-FAEB-B110E870972B}"/>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01A92C27-A4CF-C82E-BFD4-E5646144C51C}"/>
              </a:ext>
            </a:extLst>
          </p:cNvPr>
          <p:cNvSpPr txBox="1"/>
          <p:nvPr/>
        </p:nvSpPr>
        <p:spPr>
          <a:xfrm>
            <a:off x="3383360" y="2095231"/>
            <a:ext cx="12025336"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Vecom</a:t>
            </a: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 Meccanica SRL Energy Audit</a:t>
            </a:r>
          </a:p>
        </p:txBody>
      </p:sp>
      <p:sp>
        <p:nvSpPr>
          <p:cNvPr id="14" name="TextBox 13">
            <a:extLst>
              <a:ext uri="{FF2B5EF4-FFF2-40B4-BE49-F238E27FC236}">
                <a16:creationId xmlns:a16="http://schemas.microsoft.com/office/drawing/2014/main" id="{AC53F328-890D-B9DD-A4FF-F33FDE1796E3}"/>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 Emmi</a:t>
            </a:r>
          </a:p>
        </p:txBody>
      </p:sp>
    </p:spTree>
    <p:extLst>
      <p:ext uri="{BB962C8B-B14F-4D97-AF65-F5344CB8AC3E}">
        <p14:creationId xmlns:p14="http://schemas.microsoft.com/office/powerpoint/2010/main" val="807381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433064" y="2095231"/>
            <a:ext cx="1915412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Context of the energy </a:t>
            </a:r>
            <a:r>
              <a:rPr kumimoji="0" lang="en-US" sz="5000" b="1" i="0" u="none" strike="noStrike" kern="1200" cap="none" spc="-110" normalizeH="0" baseline="0" noProof="0" dirty="0" err="1">
                <a:ln>
                  <a:noFill/>
                </a:ln>
                <a:solidFill>
                  <a:srgbClr val="FFD800"/>
                </a:solidFill>
                <a:effectLst/>
                <a:uLnTx/>
                <a:uFillTx/>
                <a:latin typeface="Montserrat Bold"/>
                <a:ea typeface="Montserrat Bold"/>
                <a:cs typeface="Montserrat Bold"/>
                <a:sym typeface="Montserrat Bold"/>
              </a:rPr>
              <a:t>analisys</a:t>
            </a:r>
            <a:endPar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endParaRPr>
          </a:p>
        </p:txBody>
      </p:sp>
      <p:grpSp>
        <p:nvGrpSpPr>
          <p:cNvPr id="19" name="Group 19"/>
          <p:cNvGrpSpPr/>
          <p:nvPr/>
        </p:nvGrpSpPr>
        <p:grpSpPr>
          <a:xfrm>
            <a:off x="1007096" y="3703340"/>
            <a:ext cx="7752073" cy="4994984"/>
            <a:chOff x="0" y="0"/>
            <a:chExt cx="744688" cy="709219"/>
          </a:xfrm>
        </p:grpSpPr>
        <p:sp>
          <p:nvSpPr>
            <p:cNvPr id="20" name="Freeform 20"/>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1197058" y="3999982"/>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Metalworking Facility (Older Building)</a:t>
            </a:r>
          </a:p>
        </p:txBody>
      </p:sp>
      <p:sp>
        <p:nvSpPr>
          <p:cNvPr id="31" name="Text 3">
            <a:extLst>
              <a:ext uri="{FF2B5EF4-FFF2-40B4-BE49-F238E27FC236}">
                <a16:creationId xmlns:a16="http://schemas.microsoft.com/office/drawing/2014/main" id="{8C9BDCC6-039A-DEF2-6D9A-81CAC45F42DC}"/>
              </a:ext>
            </a:extLst>
          </p:cNvPr>
          <p:cNvSpPr/>
          <p:nvPr/>
        </p:nvSpPr>
        <p:spPr>
          <a:xfrm>
            <a:off x="1526430" y="4577137"/>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Approximately 1600 square meters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 4">
            <a:extLst>
              <a:ext uri="{FF2B5EF4-FFF2-40B4-BE49-F238E27FC236}">
                <a16:creationId xmlns:a16="http://schemas.microsoft.com/office/drawing/2014/main" id="{F5B2DBDE-EFFA-013B-BDDA-67C8268B3F27}"/>
              </a:ext>
            </a:extLst>
          </p:cNvPr>
          <p:cNvSpPr/>
          <p:nvPr/>
        </p:nvSpPr>
        <p:spPr>
          <a:xfrm>
            <a:off x="1526430" y="5017192"/>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Most of the building is not thermally insulated</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 5">
            <a:extLst>
              <a:ext uri="{FF2B5EF4-FFF2-40B4-BE49-F238E27FC236}">
                <a16:creationId xmlns:a16="http://schemas.microsoft.com/office/drawing/2014/main" id="{463C069D-6ECE-4059-B07D-198E05C3DD99}"/>
              </a:ext>
            </a:extLst>
          </p:cNvPr>
          <p:cNvSpPr/>
          <p:nvPr/>
        </p:nvSpPr>
        <p:spPr>
          <a:xfrm>
            <a:off x="1526430" y="5457247"/>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Shed roof at approximately 12 meters height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 6">
            <a:extLst>
              <a:ext uri="{FF2B5EF4-FFF2-40B4-BE49-F238E27FC236}">
                <a16:creationId xmlns:a16="http://schemas.microsoft.com/office/drawing/2014/main" id="{8835F3B0-9684-0A80-BB13-A6F7A75CB87C}"/>
              </a:ext>
            </a:extLst>
          </p:cNvPr>
          <p:cNvSpPr/>
          <p:nvPr/>
        </p:nvSpPr>
        <p:spPr>
          <a:xfrm>
            <a:off x="1526430" y="5897302"/>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Mainly dedicated to metalworking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 7">
            <a:extLst>
              <a:ext uri="{FF2B5EF4-FFF2-40B4-BE49-F238E27FC236}">
                <a16:creationId xmlns:a16="http://schemas.microsoft.com/office/drawing/2014/main" id="{40585441-C7FC-FB78-12A3-0C43E3821A36}"/>
              </a:ext>
            </a:extLst>
          </p:cNvPr>
          <p:cNvSpPr/>
          <p:nvPr/>
        </p:nvSpPr>
        <p:spPr>
          <a:xfrm>
            <a:off x="1526430" y="6337357"/>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Small office area with three workstations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Box 28">
            <a:extLst>
              <a:ext uri="{FF2B5EF4-FFF2-40B4-BE49-F238E27FC236}">
                <a16:creationId xmlns:a16="http://schemas.microsoft.com/office/drawing/2014/main" id="{FA5B681C-1507-0621-A184-655D6E280575}"/>
              </a:ext>
            </a:extLst>
          </p:cNvPr>
          <p:cNvSpPr txBox="1"/>
          <p:nvPr/>
        </p:nvSpPr>
        <p:spPr>
          <a:xfrm>
            <a:off x="1197058" y="7065028"/>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Daily Working Period</a:t>
            </a:r>
          </a:p>
        </p:txBody>
      </p:sp>
      <p:sp>
        <p:nvSpPr>
          <p:cNvPr id="39" name="Text 7">
            <a:extLst>
              <a:ext uri="{FF2B5EF4-FFF2-40B4-BE49-F238E27FC236}">
                <a16:creationId xmlns:a16="http://schemas.microsoft.com/office/drawing/2014/main" id="{D0D9DC7F-AD8D-8CA8-8DF3-65FEA51FE11F}"/>
              </a:ext>
            </a:extLst>
          </p:cNvPr>
          <p:cNvSpPr/>
          <p:nvPr/>
        </p:nvSpPr>
        <p:spPr>
          <a:xfrm>
            <a:off x="1526429" y="7587545"/>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From 6 am to 9 pm</a:t>
            </a:r>
          </a:p>
        </p:txBody>
      </p:sp>
      <p:grpSp>
        <p:nvGrpSpPr>
          <p:cNvPr id="40" name="Group 19">
            <a:extLst>
              <a:ext uri="{FF2B5EF4-FFF2-40B4-BE49-F238E27FC236}">
                <a16:creationId xmlns:a16="http://schemas.microsoft.com/office/drawing/2014/main" id="{DD1293EA-BB11-9070-8195-2A94FA1331B1}"/>
              </a:ext>
            </a:extLst>
          </p:cNvPr>
          <p:cNvGrpSpPr/>
          <p:nvPr/>
        </p:nvGrpSpPr>
        <p:grpSpPr>
          <a:xfrm>
            <a:off x="9278502" y="3760921"/>
            <a:ext cx="8043631" cy="4937404"/>
            <a:chOff x="0" y="0"/>
            <a:chExt cx="744688" cy="709219"/>
          </a:xfrm>
        </p:grpSpPr>
        <p:sp>
          <p:nvSpPr>
            <p:cNvPr id="41" name="Freeform 20">
              <a:extLst>
                <a:ext uri="{FF2B5EF4-FFF2-40B4-BE49-F238E27FC236}">
                  <a16:creationId xmlns:a16="http://schemas.microsoft.com/office/drawing/2014/main" id="{2BA20EAB-46C0-3F9A-E052-52E444F285E0}"/>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21">
              <a:extLst>
                <a:ext uri="{FF2B5EF4-FFF2-40B4-BE49-F238E27FC236}">
                  <a16:creationId xmlns:a16="http://schemas.microsoft.com/office/drawing/2014/main" id="{016960DF-CF08-0209-A05D-49D765068E99}"/>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28">
            <a:extLst>
              <a:ext uri="{FF2B5EF4-FFF2-40B4-BE49-F238E27FC236}">
                <a16:creationId xmlns:a16="http://schemas.microsoft.com/office/drawing/2014/main" id="{A460E587-3D44-7A7C-8754-CCB4814B2886}"/>
              </a:ext>
            </a:extLst>
          </p:cNvPr>
          <p:cNvSpPr txBox="1"/>
          <p:nvPr/>
        </p:nvSpPr>
        <p:spPr>
          <a:xfrm>
            <a:off x="9727345" y="4006701"/>
            <a:ext cx="7468554"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Administrative Offices (Newer Building)</a:t>
            </a:r>
          </a:p>
        </p:txBody>
      </p:sp>
      <p:sp>
        <p:nvSpPr>
          <p:cNvPr id="44" name="Text 3">
            <a:extLst>
              <a:ext uri="{FF2B5EF4-FFF2-40B4-BE49-F238E27FC236}">
                <a16:creationId xmlns:a16="http://schemas.microsoft.com/office/drawing/2014/main" id="{7517C3E7-5634-CD7C-B4DB-9A083EFBA834}"/>
              </a:ext>
            </a:extLst>
          </p:cNvPr>
          <p:cNvSpPr/>
          <p:nvPr/>
        </p:nvSpPr>
        <p:spPr>
          <a:xfrm>
            <a:off x="10089394" y="4634724"/>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1000 square meters of office space across</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second and third floors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 5">
            <a:extLst>
              <a:ext uri="{FF2B5EF4-FFF2-40B4-BE49-F238E27FC236}">
                <a16:creationId xmlns:a16="http://schemas.microsoft.com/office/drawing/2014/main" id="{74375956-1342-024D-E118-EA17A914CC0A}"/>
              </a:ext>
            </a:extLst>
          </p:cNvPr>
          <p:cNvSpPr/>
          <p:nvPr/>
        </p:nvSpPr>
        <p:spPr>
          <a:xfrm>
            <a:off x="10089394" y="5445784"/>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Modern architectural features, glass facades,</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upper thermal insulation of the building elements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 7">
            <a:extLst>
              <a:ext uri="{FF2B5EF4-FFF2-40B4-BE49-F238E27FC236}">
                <a16:creationId xmlns:a16="http://schemas.microsoft.com/office/drawing/2014/main" id="{8F93B179-4846-3DE1-AA96-D0CD70B925A3}"/>
              </a:ext>
            </a:extLst>
          </p:cNvPr>
          <p:cNvSpPr/>
          <p:nvPr/>
        </p:nvSpPr>
        <p:spPr>
          <a:xfrm>
            <a:off x="10089394" y="6238949"/>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err="1">
                <a:ln>
                  <a:noFill/>
                </a:ln>
                <a:solidFill>
                  <a:srgbClr val="272525"/>
                </a:solidFill>
                <a:effectLst/>
                <a:uLnTx/>
                <a:uFillTx/>
                <a:latin typeface="Inter" pitchFamily="34" charset="0"/>
                <a:ea typeface="Inter" pitchFamily="34" charset="-122"/>
                <a:cs typeface="Inter" pitchFamily="34" charset="-120"/>
              </a:rPr>
              <a:t>Vecom</a:t>
            </a: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Meccanica uses 250 sqm of the whole </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space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28">
            <a:extLst>
              <a:ext uri="{FF2B5EF4-FFF2-40B4-BE49-F238E27FC236}">
                <a16:creationId xmlns:a16="http://schemas.microsoft.com/office/drawing/2014/main" id="{8B5B9DB6-429A-C9D4-09FA-BC040ADDD3FA}"/>
              </a:ext>
            </a:extLst>
          </p:cNvPr>
          <p:cNvSpPr txBox="1"/>
          <p:nvPr/>
        </p:nvSpPr>
        <p:spPr>
          <a:xfrm>
            <a:off x="9760022" y="7122615"/>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Daily Working Period</a:t>
            </a:r>
          </a:p>
        </p:txBody>
      </p:sp>
      <p:sp>
        <p:nvSpPr>
          <p:cNvPr id="50" name="Text 7">
            <a:extLst>
              <a:ext uri="{FF2B5EF4-FFF2-40B4-BE49-F238E27FC236}">
                <a16:creationId xmlns:a16="http://schemas.microsoft.com/office/drawing/2014/main" id="{6FC8A217-5448-2AB9-620B-70B1AC4D905E}"/>
              </a:ext>
            </a:extLst>
          </p:cNvPr>
          <p:cNvSpPr/>
          <p:nvPr/>
        </p:nvSpPr>
        <p:spPr>
          <a:xfrm>
            <a:off x="10089393" y="7645132"/>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From 6 am to 7 pm</a:t>
            </a:r>
          </a:p>
        </p:txBody>
      </p:sp>
      <p:sp>
        <p:nvSpPr>
          <p:cNvPr id="55" name="TextBox 13">
            <a:extLst>
              <a:ext uri="{FF2B5EF4-FFF2-40B4-BE49-F238E27FC236}">
                <a16:creationId xmlns:a16="http://schemas.microsoft.com/office/drawing/2014/main" id="{54597E63-EA37-C213-89BC-9EE1E8D454D1}"/>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 Emmi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C59CAE01-8FA7-B90A-A74F-7FEEDF63D2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8080EF-240D-E834-D990-A5DA411B1A8B}"/>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D8B7DD6-3CAC-91C7-4556-76CA7C065C56}"/>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8204F228-AD61-C79F-61A0-8CEFBD6AA8BC}"/>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8BC7FF-CEE0-CA66-B8E0-B6F126050409}"/>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E42EF0C8-E747-7A57-70D9-ED53D2999AF1}"/>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FC2E0A3D-64CD-01FC-F478-B484A269CAE6}"/>
              </a:ext>
            </a:extLst>
          </p:cNvPr>
          <p:cNvGrpSpPr/>
          <p:nvPr/>
        </p:nvGrpSpPr>
        <p:grpSpPr>
          <a:xfrm>
            <a:off x="714375" y="224958"/>
            <a:ext cx="6521863" cy="1228072"/>
            <a:chOff x="0" y="0"/>
            <a:chExt cx="8695818" cy="1637429"/>
          </a:xfrm>
        </p:grpSpPr>
        <p:sp>
          <p:nvSpPr>
            <p:cNvPr id="9" name="Freeform 9">
              <a:extLst>
                <a:ext uri="{FF2B5EF4-FFF2-40B4-BE49-F238E27FC236}">
                  <a16:creationId xmlns:a16="http://schemas.microsoft.com/office/drawing/2014/main" id="{1FBA53D4-DFFA-3997-FD90-3AE82E4C4AF3}"/>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DB2B8135-1548-628C-022E-EB2DBB783F30}"/>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37095FE7-B27F-B0D2-9D62-1366A44CEFA6}"/>
                </a:ext>
              </a:extLst>
            </p:cNvPr>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4AB9106C-C643-D5CD-800F-0F0768BAAEB1}"/>
              </a:ext>
            </a:extLst>
          </p:cNvPr>
          <p:cNvSpPr txBox="1"/>
          <p:nvPr/>
        </p:nvSpPr>
        <p:spPr>
          <a:xfrm>
            <a:off x="-433064" y="2095231"/>
            <a:ext cx="1915412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Thermal Energy Consumption</a:t>
            </a:r>
          </a:p>
        </p:txBody>
      </p:sp>
      <p:grpSp>
        <p:nvGrpSpPr>
          <p:cNvPr id="19" name="Group 19">
            <a:extLst>
              <a:ext uri="{FF2B5EF4-FFF2-40B4-BE49-F238E27FC236}">
                <a16:creationId xmlns:a16="http://schemas.microsoft.com/office/drawing/2014/main" id="{3C193FE9-D7CC-9339-F81B-91D3FCA7E14F}"/>
              </a:ext>
            </a:extLst>
          </p:cNvPr>
          <p:cNvGrpSpPr/>
          <p:nvPr/>
        </p:nvGrpSpPr>
        <p:grpSpPr>
          <a:xfrm>
            <a:off x="1007096" y="4541003"/>
            <a:ext cx="7752073" cy="4994984"/>
            <a:chOff x="0" y="0"/>
            <a:chExt cx="744688" cy="709219"/>
          </a:xfrm>
        </p:grpSpPr>
        <p:sp>
          <p:nvSpPr>
            <p:cNvPr id="20" name="Freeform 20">
              <a:extLst>
                <a:ext uri="{FF2B5EF4-FFF2-40B4-BE49-F238E27FC236}">
                  <a16:creationId xmlns:a16="http://schemas.microsoft.com/office/drawing/2014/main" id="{A3C00138-C0B1-AC96-2518-6D69FF6B19D1}"/>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9BF8E3BD-551A-B379-D8EB-4DB08B1EB4CD}"/>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C7A4A5A7-246F-1BC1-2596-3F9D2621628A}"/>
              </a:ext>
            </a:extLst>
          </p:cNvPr>
          <p:cNvSpPr txBox="1"/>
          <p:nvPr/>
        </p:nvSpPr>
        <p:spPr>
          <a:xfrm>
            <a:off x="1197058" y="4837645"/>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Metalworking Facility (Older Building)</a:t>
            </a:r>
          </a:p>
        </p:txBody>
      </p:sp>
      <p:grpSp>
        <p:nvGrpSpPr>
          <p:cNvPr id="40" name="Group 19">
            <a:extLst>
              <a:ext uri="{FF2B5EF4-FFF2-40B4-BE49-F238E27FC236}">
                <a16:creationId xmlns:a16="http://schemas.microsoft.com/office/drawing/2014/main" id="{21647E90-CB64-A090-B6A3-2D7FDBFDA55E}"/>
              </a:ext>
            </a:extLst>
          </p:cNvPr>
          <p:cNvGrpSpPr/>
          <p:nvPr/>
        </p:nvGrpSpPr>
        <p:grpSpPr>
          <a:xfrm>
            <a:off x="9278502" y="4598584"/>
            <a:ext cx="8043631" cy="4937404"/>
            <a:chOff x="0" y="0"/>
            <a:chExt cx="744688" cy="709219"/>
          </a:xfrm>
        </p:grpSpPr>
        <p:sp>
          <p:nvSpPr>
            <p:cNvPr id="41" name="Freeform 20">
              <a:extLst>
                <a:ext uri="{FF2B5EF4-FFF2-40B4-BE49-F238E27FC236}">
                  <a16:creationId xmlns:a16="http://schemas.microsoft.com/office/drawing/2014/main" id="{C9E43C4F-1770-1F53-F00B-06B57B3BE2BF}"/>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21">
              <a:extLst>
                <a:ext uri="{FF2B5EF4-FFF2-40B4-BE49-F238E27FC236}">
                  <a16:creationId xmlns:a16="http://schemas.microsoft.com/office/drawing/2014/main" id="{6D09BD0D-323B-441C-EC99-4F73A05D4B18}"/>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28">
            <a:extLst>
              <a:ext uri="{FF2B5EF4-FFF2-40B4-BE49-F238E27FC236}">
                <a16:creationId xmlns:a16="http://schemas.microsoft.com/office/drawing/2014/main" id="{6B811CCE-25D5-2403-D32E-FFF56C2E03C5}"/>
              </a:ext>
            </a:extLst>
          </p:cNvPr>
          <p:cNvSpPr txBox="1"/>
          <p:nvPr/>
        </p:nvSpPr>
        <p:spPr>
          <a:xfrm>
            <a:off x="9727345" y="4844364"/>
            <a:ext cx="7468554"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477A"/>
                </a:solidFill>
                <a:effectLst/>
                <a:uLnTx/>
                <a:uFillTx/>
                <a:latin typeface="Montserrat Bold"/>
                <a:ea typeface="Montserrat Bold"/>
                <a:cs typeface="Montserrat Bold"/>
                <a:sym typeface="Montserrat Bold"/>
              </a:rPr>
              <a:t>Administrative Offices (Newer Building)</a:t>
            </a:r>
          </a:p>
        </p:txBody>
      </p:sp>
      <p:sp>
        <p:nvSpPr>
          <p:cNvPr id="44" name="Text 3">
            <a:extLst>
              <a:ext uri="{FF2B5EF4-FFF2-40B4-BE49-F238E27FC236}">
                <a16:creationId xmlns:a16="http://schemas.microsoft.com/office/drawing/2014/main" id="{F2CBE015-22F3-9444-4CE1-FF1732DFB18A}"/>
              </a:ext>
            </a:extLst>
          </p:cNvPr>
          <p:cNvSpPr/>
          <p:nvPr/>
        </p:nvSpPr>
        <p:spPr>
          <a:xfrm>
            <a:off x="10089394" y="5472387"/>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Thermal generation with two condensing boilers,</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49,8 kW each (NATURAL GAS)</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endPar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endParaRPr>
          </a:p>
        </p:txBody>
      </p:sp>
      <p:sp>
        <p:nvSpPr>
          <p:cNvPr id="48" name="Text 7">
            <a:extLst>
              <a:ext uri="{FF2B5EF4-FFF2-40B4-BE49-F238E27FC236}">
                <a16:creationId xmlns:a16="http://schemas.microsoft.com/office/drawing/2014/main" id="{0BB42E00-689D-3617-E990-F2F2FA580330}"/>
              </a:ext>
            </a:extLst>
          </p:cNvPr>
          <p:cNvSpPr/>
          <p:nvPr/>
        </p:nvSpPr>
        <p:spPr>
          <a:xfrm>
            <a:off x="10087086" y="6269210"/>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Cooling is </a:t>
            </a:r>
            <a:r>
              <a:rPr kumimoji="0" lang="en-US" sz="2400" b="0" i="0" u="none" strike="noStrike" kern="1200" cap="none" spc="0" normalizeH="0" baseline="0" noProof="0" dirty="0" err="1">
                <a:ln>
                  <a:noFill/>
                </a:ln>
                <a:solidFill>
                  <a:srgbClr val="272525"/>
                </a:solidFill>
                <a:effectLst/>
                <a:uLnTx/>
                <a:uFillTx/>
                <a:latin typeface="Inter" pitchFamily="34" charset="0"/>
                <a:ea typeface="Inter" pitchFamily="34" charset="-122"/>
                <a:cs typeface="Inter" pitchFamily="34" charset="-120"/>
              </a:rPr>
              <a:t>obatianed</a:t>
            </a: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by the use of chillers, </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19.4 kW and 17.8 kW (ELECTRIC ENERGY)</a:t>
            </a:r>
          </a:p>
        </p:txBody>
      </p:sp>
      <p:sp>
        <p:nvSpPr>
          <p:cNvPr id="50" name="Text 7">
            <a:extLst>
              <a:ext uri="{FF2B5EF4-FFF2-40B4-BE49-F238E27FC236}">
                <a16:creationId xmlns:a16="http://schemas.microsoft.com/office/drawing/2014/main" id="{F723DF31-E790-907B-F049-548E1D9B8053}"/>
              </a:ext>
            </a:extLst>
          </p:cNvPr>
          <p:cNvSpPr/>
          <p:nvPr/>
        </p:nvSpPr>
        <p:spPr>
          <a:xfrm>
            <a:off x="10087085" y="7078635"/>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Fan coils provide both heating and cooling.</a:t>
            </a:r>
          </a:p>
        </p:txBody>
      </p:sp>
      <p:sp>
        <p:nvSpPr>
          <p:cNvPr id="3" name="TextBox 8">
            <a:extLst>
              <a:ext uri="{FF2B5EF4-FFF2-40B4-BE49-F238E27FC236}">
                <a16:creationId xmlns:a16="http://schemas.microsoft.com/office/drawing/2014/main" id="{869695FD-20D8-235A-9202-8A0D4D25DDF1}"/>
              </a:ext>
            </a:extLst>
          </p:cNvPr>
          <p:cNvSpPr txBox="1"/>
          <p:nvPr/>
        </p:nvSpPr>
        <p:spPr>
          <a:xfrm>
            <a:off x="1692048" y="3070922"/>
            <a:ext cx="14894725" cy="1050800"/>
          </a:xfrm>
          <a:prstGeom prst="rect">
            <a:avLst/>
          </a:prstGeom>
        </p:spPr>
        <p:txBody>
          <a:bodyPr lIns="0" tIns="0" rIns="0" bIns="0" rtlCol="0" anchor="t">
            <a:spAutoFit/>
          </a:bodyPr>
          <a:lstStyle/>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Gas consumption in </a:t>
            </a:r>
            <a:r>
              <a:rPr kumimoji="0" lang="en-US" sz="1999" b="1" i="0" u="none" strike="noStrike" kern="1200" cap="none" spc="0" normalizeH="0" baseline="0" noProof="0" dirty="0">
                <a:ln>
                  <a:noFill/>
                </a:ln>
                <a:solidFill>
                  <a:srgbClr val="FFFFFF"/>
                </a:solidFill>
                <a:effectLst/>
                <a:uLnTx/>
                <a:uFillTx/>
                <a:latin typeface="Montserrat Bold"/>
                <a:ea typeface="+mn-ea"/>
                <a:cs typeface="+mn-cs"/>
                <a:sym typeface="Montserrat Bold"/>
              </a:rPr>
              <a:t>2023 w</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as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9665 Sm</a:t>
            </a:r>
            <a:r>
              <a:rPr kumimoji="0" lang="en-US" sz="3200" b="1" i="0" u="none" strike="noStrike" kern="1200" cap="none" spc="0" normalizeH="0" baseline="30000" noProof="0" dirty="0">
                <a:ln>
                  <a:noFill/>
                </a:ln>
                <a:solidFill>
                  <a:srgbClr val="FFFFFF"/>
                </a:solidFill>
                <a:effectLst/>
                <a:uLnTx/>
                <a:uFillTx/>
                <a:latin typeface="Montserrat Bold"/>
                <a:ea typeface="Montserrat Bold"/>
                <a:cs typeface="Montserrat Bold"/>
                <a:sym typeface="Montserrat Bold"/>
              </a:rPr>
              <a:t>3</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converting to approximately 92700 kWh (LHV: 9593 </a:t>
            </a:r>
            <a:r>
              <a:rPr kumimoji="0" lang="en-US" sz="1999" b="1" i="0" u="none" strike="noStrike" kern="1200" cap="none" spc="0" normalizeH="0" baseline="0" noProof="0" dirty="0" err="1">
                <a:ln>
                  <a:noFill/>
                </a:ln>
                <a:solidFill>
                  <a:srgbClr val="FFFFFF"/>
                </a:solidFill>
                <a:effectLst/>
                <a:uLnTx/>
                <a:uFillTx/>
                <a:latin typeface="Montserrat Bold"/>
                <a:ea typeface="Montserrat Bold"/>
                <a:cs typeface="Montserrat Bold"/>
                <a:sym typeface="Montserrat Bold"/>
              </a:rPr>
              <a:t>Wh</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/mc). This energy is primarily for heating of the production area and offices. No relevant demand is due to the  metalworking instrumentation.</a:t>
            </a:r>
          </a:p>
        </p:txBody>
      </p:sp>
      <p:sp>
        <p:nvSpPr>
          <p:cNvPr id="13" name="Text 3">
            <a:extLst>
              <a:ext uri="{FF2B5EF4-FFF2-40B4-BE49-F238E27FC236}">
                <a16:creationId xmlns:a16="http://schemas.microsoft.com/office/drawing/2014/main" id="{E6B25457-3B54-96A5-82B7-13457E1111A9}"/>
              </a:ext>
            </a:extLst>
          </p:cNvPr>
          <p:cNvSpPr/>
          <p:nvPr/>
        </p:nvSpPr>
        <p:spPr>
          <a:xfrm>
            <a:off x="1295128" y="5399868"/>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Heated by ceiling-mounted radiant</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tubes (10–25 kW) using high-temperature fumes.</a:t>
            </a:r>
          </a:p>
        </p:txBody>
      </p:sp>
      <p:sp>
        <p:nvSpPr>
          <p:cNvPr id="14" name="Text 5">
            <a:extLst>
              <a:ext uri="{FF2B5EF4-FFF2-40B4-BE49-F238E27FC236}">
                <a16:creationId xmlns:a16="http://schemas.microsoft.com/office/drawing/2014/main" id="{45694987-D583-1D25-A22E-2CADF9CEE479}"/>
              </a:ext>
            </a:extLst>
          </p:cNvPr>
          <p:cNvSpPr/>
          <p:nvPr/>
        </p:nvSpPr>
        <p:spPr>
          <a:xfrm>
            <a:off x="1295127" y="6242877"/>
            <a:ext cx="6249591" cy="361117"/>
          </a:xfrm>
          <a:prstGeom prst="rect">
            <a:avLst/>
          </a:prstGeom>
          <a:noFill/>
          <a:ln/>
        </p:spPr>
        <p:txBody>
          <a:bodyPr wrap="none" lIns="0" tIns="0" rIns="0" bIns="0" rtlCol="0" anchor="t"/>
          <a:lstStyle/>
          <a:p>
            <a:pPr marL="342900" marR="0" lvl="0" indent="-342900" algn="l" defTabSz="914400" rtl="0" eaLnBrk="1" fontAlgn="auto" latinLnBrk="0" hangingPunct="1">
              <a:lnSpc>
                <a:spcPts val="2800"/>
              </a:lnSpc>
              <a:spcBef>
                <a:spcPts val="0"/>
              </a:spcBef>
              <a:spcAft>
                <a:spcPts val="0"/>
              </a:spcAft>
              <a:buClrTx/>
              <a:buSzPct val="100000"/>
              <a:buFontTx/>
              <a:buChar char="•"/>
              <a:tabLst/>
              <a:defRPr/>
            </a:pP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High building with poor insulation, thermal </a:t>
            </a:r>
            <a:b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br>
            <a:r>
              <a:rPr kumimoji="0" lang="en-US" sz="24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stratification → high energy consumption</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Immagine 14">
            <a:extLst>
              <a:ext uri="{FF2B5EF4-FFF2-40B4-BE49-F238E27FC236}">
                <a16:creationId xmlns:a16="http://schemas.microsoft.com/office/drawing/2014/main" id="{42C4A533-2B52-13B5-505F-6DA0C6713B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7" t="24194" b="1913"/>
          <a:stretch/>
        </p:blipFill>
        <p:spPr bwMode="auto">
          <a:xfrm>
            <a:off x="2186499" y="7115444"/>
            <a:ext cx="5299710" cy="2152650"/>
          </a:xfrm>
          <a:prstGeom prst="rect">
            <a:avLst/>
          </a:prstGeom>
          <a:noFill/>
          <a:ln>
            <a:noFill/>
          </a:ln>
          <a:extLst>
            <a:ext uri="{53640926-AAD7-44D8-BBD7-CCE9431645EC}">
              <a14:shadowObscured xmlns:a14="http://schemas.microsoft.com/office/drawing/2010/main"/>
            </a:ext>
          </a:extLst>
        </p:spPr>
      </p:pic>
      <p:sp>
        <p:nvSpPr>
          <p:cNvPr id="16" name="TextBox 13">
            <a:extLst>
              <a:ext uri="{FF2B5EF4-FFF2-40B4-BE49-F238E27FC236}">
                <a16:creationId xmlns:a16="http://schemas.microsoft.com/office/drawing/2014/main" id="{FEA63EF2-60C4-13C5-6C8C-4D3BDA5E00C4}"/>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 Emmi</a:t>
            </a:r>
          </a:p>
        </p:txBody>
      </p:sp>
    </p:spTree>
    <p:extLst>
      <p:ext uri="{BB962C8B-B14F-4D97-AF65-F5344CB8AC3E}">
        <p14:creationId xmlns:p14="http://schemas.microsoft.com/office/powerpoint/2010/main" val="142502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484148" cy="1228072"/>
            <a:chOff x="0" y="0"/>
            <a:chExt cx="8645531"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18604" cy="677302"/>
            </a:xfrm>
            <a:prstGeom prst="rect">
              <a:avLst/>
            </a:prstGeom>
          </p:spPr>
          <p:txBody>
            <a:bodyPr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grpSp>
        <p:nvGrpSpPr>
          <p:cNvPr id="12" name="Group 12"/>
          <p:cNvGrpSpPr/>
          <p:nvPr/>
        </p:nvGrpSpPr>
        <p:grpSpPr>
          <a:xfrm>
            <a:off x="564266" y="3047776"/>
            <a:ext cx="5146877" cy="6082894"/>
            <a:chOff x="0" y="0"/>
            <a:chExt cx="6862502" cy="8110526"/>
          </a:xfrm>
        </p:grpSpPr>
        <p:grpSp>
          <p:nvGrpSpPr>
            <p:cNvPr id="13" name="Group 13"/>
            <p:cNvGrpSpPr/>
            <p:nvPr/>
          </p:nvGrpSpPr>
          <p:grpSpPr>
            <a:xfrm>
              <a:off x="0" y="5590802"/>
              <a:ext cx="6860540" cy="1281019"/>
              <a:chOff x="0" y="0"/>
              <a:chExt cx="1251445" cy="233673"/>
            </a:xfrm>
          </p:grpSpPr>
          <p:sp>
            <p:nvSpPr>
              <p:cNvPr id="14" name="Freeform 14"/>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251445" cy="271773"/>
              </a:xfrm>
              <a:prstGeom prst="rect">
                <a:avLst/>
              </a:prstGeom>
            </p:spPr>
            <p:txBody>
              <a:bodyPr lIns="55010" tIns="55010" rIns="55010" bIns="5501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0" y="7105532"/>
              <a:ext cx="6862502" cy="1004993"/>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Partner at Deloitte Malta Audit and Assurance practice</a:t>
              </a:r>
            </a:p>
          </p:txBody>
        </p:sp>
        <p:sp>
          <p:nvSpPr>
            <p:cNvPr id="17" name="TextBox 17"/>
            <p:cNvSpPr txBox="1"/>
            <p:nvPr/>
          </p:nvSpPr>
          <p:spPr>
            <a:xfrm>
              <a:off x="579851" y="5869361"/>
              <a:ext cx="5700837" cy="666750"/>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Antoine Fenech</a:t>
              </a:r>
            </a:p>
          </p:txBody>
        </p:sp>
        <p:sp>
          <p:nvSpPr>
            <p:cNvPr id="18" name="Freeform 18"/>
            <p:cNvSpPr/>
            <p:nvPr/>
          </p:nvSpPr>
          <p:spPr>
            <a:xfrm>
              <a:off x="161473"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861540" y="849306"/>
              <a:ext cx="5196316" cy="4482964"/>
              <a:chOff x="0" y="0"/>
              <a:chExt cx="809649" cy="698500"/>
            </a:xfrm>
          </p:grpSpPr>
          <p:sp>
            <p:nvSpPr>
              <p:cNvPr id="20" name="Freeform 20"/>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14300" y="-38100"/>
                <a:ext cx="581049" cy="736600"/>
              </a:xfrm>
              <a:prstGeom prst="rect">
                <a:avLst/>
              </a:prstGeom>
            </p:spPr>
            <p:txBody>
              <a:bodyPr lIns="55010" tIns="55010" rIns="55010" bIns="5501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60082" y="1176451"/>
              <a:ext cx="4385449" cy="3797601"/>
              <a:chOff x="0" y="0"/>
              <a:chExt cx="4282440" cy="3708400"/>
            </a:xfrm>
          </p:grpSpPr>
          <p:sp>
            <p:nvSpPr>
              <p:cNvPr id="23" name="Freeform 23"/>
              <p:cNvSpPr/>
              <p:nvPr/>
            </p:nvSpPr>
            <p:spPr>
              <a:xfrm flipH="1">
                <a:off x="0" y="0"/>
                <a:ext cx="4282440" cy="3708400"/>
              </a:xfrm>
              <a:custGeom>
                <a:avLst/>
                <a:gdLst/>
                <a:ahLst/>
                <a:cxnLst/>
                <a:rect l="l" t="t" r="r" b="b"/>
                <a:pathLst>
                  <a:path w="4282440" h="3708400">
                    <a:moveTo>
                      <a:pt x="1070610" y="0"/>
                    </a:moveTo>
                    <a:lnTo>
                      <a:pt x="3211830" y="0"/>
                    </a:lnTo>
                    <a:lnTo>
                      <a:pt x="4282440" y="1854200"/>
                    </a:lnTo>
                    <a:lnTo>
                      <a:pt x="3211830" y="3708400"/>
                    </a:lnTo>
                    <a:lnTo>
                      <a:pt x="1070610" y="3708400"/>
                    </a:lnTo>
                    <a:lnTo>
                      <a:pt x="0" y="1854200"/>
                    </a:lnTo>
                    <a:close/>
                  </a:path>
                </a:pathLst>
              </a:custGeom>
              <a:blipFill>
                <a:blip r:embed="rId8"/>
                <a:stretch>
                  <a:fillRect t="-7739" b="-77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4"/>
          <p:cNvGrpSpPr/>
          <p:nvPr/>
        </p:nvGrpSpPr>
        <p:grpSpPr>
          <a:xfrm>
            <a:off x="12465361" y="3047776"/>
            <a:ext cx="5146877" cy="6082894"/>
            <a:chOff x="0" y="0"/>
            <a:chExt cx="6862502" cy="8110526"/>
          </a:xfrm>
        </p:grpSpPr>
        <p:grpSp>
          <p:nvGrpSpPr>
            <p:cNvPr id="25" name="Group 25"/>
            <p:cNvGrpSpPr/>
            <p:nvPr/>
          </p:nvGrpSpPr>
          <p:grpSpPr>
            <a:xfrm>
              <a:off x="0" y="5590802"/>
              <a:ext cx="6860540" cy="1281019"/>
              <a:chOff x="0" y="0"/>
              <a:chExt cx="1251445" cy="233673"/>
            </a:xfrm>
          </p:grpSpPr>
          <p:sp>
            <p:nvSpPr>
              <p:cNvPr id="26" name="Freeform 26"/>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38100"/>
                <a:ext cx="1251445" cy="271773"/>
              </a:xfrm>
              <a:prstGeom prst="rect">
                <a:avLst/>
              </a:prstGeom>
            </p:spPr>
            <p:txBody>
              <a:bodyPr lIns="55010" tIns="55010" rIns="55010" bIns="5501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0" y="7105532"/>
              <a:ext cx="6862502" cy="1004993"/>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Economic Studies Officer at CCI Nice Côte d'Azur</a:t>
              </a:r>
            </a:p>
          </p:txBody>
        </p:sp>
        <p:sp>
          <p:nvSpPr>
            <p:cNvPr id="29" name="TextBox 29"/>
            <p:cNvSpPr txBox="1"/>
            <p:nvPr/>
          </p:nvSpPr>
          <p:spPr>
            <a:xfrm>
              <a:off x="579851" y="5869361"/>
              <a:ext cx="5700837" cy="666750"/>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Audrey Pujol</a:t>
              </a:r>
            </a:p>
          </p:txBody>
        </p:sp>
        <p:sp>
          <p:nvSpPr>
            <p:cNvPr id="30" name="Freeform 30"/>
            <p:cNvSpPr/>
            <p:nvPr/>
          </p:nvSpPr>
          <p:spPr>
            <a:xfrm>
              <a:off x="161473"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Group 31"/>
            <p:cNvGrpSpPr/>
            <p:nvPr/>
          </p:nvGrpSpPr>
          <p:grpSpPr>
            <a:xfrm>
              <a:off x="861540" y="849306"/>
              <a:ext cx="5196316" cy="4482964"/>
              <a:chOff x="0" y="0"/>
              <a:chExt cx="809649" cy="698500"/>
            </a:xfrm>
          </p:grpSpPr>
          <p:sp>
            <p:nvSpPr>
              <p:cNvPr id="32" name="Freeform 32"/>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114300" y="-38100"/>
                <a:ext cx="581049" cy="736600"/>
              </a:xfrm>
              <a:prstGeom prst="rect">
                <a:avLst/>
              </a:prstGeom>
            </p:spPr>
            <p:txBody>
              <a:bodyPr lIns="55010" tIns="55010" rIns="55010" bIns="5501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4"/>
            <p:cNvGrpSpPr/>
            <p:nvPr/>
          </p:nvGrpSpPr>
          <p:grpSpPr>
            <a:xfrm>
              <a:off x="1260082" y="1176451"/>
              <a:ext cx="4385449" cy="3797601"/>
              <a:chOff x="0" y="0"/>
              <a:chExt cx="4282440" cy="3708400"/>
            </a:xfrm>
          </p:grpSpPr>
          <p:sp>
            <p:nvSpPr>
              <p:cNvPr id="35" name="Freeform 3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b="-730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6" name="Group 36"/>
          <p:cNvGrpSpPr/>
          <p:nvPr/>
        </p:nvGrpSpPr>
        <p:grpSpPr>
          <a:xfrm>
            <a:off x="6565973" y="3047776"/>
            <a:ext cx="5146877" cy="6082894"/>
            <a:chOff x="0" y="0"/>
            <a:chExt cx="6862502" cy="8110526"/>
          </a:xfrm>
        </p:grpSpPr>
        <p:grpSp>
          <p:nvGrpSpPr>
            <p:cNvPr id="37" name="Group 37"/>
            <p:cNvGrpSpPr/>
            <p:nvPr/>
          </p:nvGrpSpPr>
          <p:grpSpPr>
            <a:xfrm>
              <a:off x="0" y="5590802"/>
              <a:ext cx="6860540" cy="1281019"/>
              <a:chOff x="0" y="0"/>
              <a:chExt cx="1251445" cy="233673"/>
            </a:xfrm>
          </p:grpSpPr>
          <p:sp>
            <p:nvSpPr>
              <p:cNvPr id="38" name="Freeform 38"/>
              <p:cNvSpPr/>
              <p:nvPr/>
            </p:nvSpPr>
            <p:spPr>
              <a:xfrm>
                <a:off x="0" y="0"/>
                <a:ext cx="1251445" cy="233673"/>
              </a:xfrm>
              <a:custGeom>
                <a:avLst/>
                <a:gdLst/>
                <a:ahLst/>
                <a:cxnLst/>
                <a:rect l="l" t="t" r="r" b="b"/>
                <a:pathLst>
                  <a:path w="1251445" h="233673">
                    <a:moveTo>
                      <a:pt x="116837" y="0"/>
                    </a:moveTo>
                    <a:lnTo>
                      <a:pt x="1134608" y="0"/>
                    </a:lnTo>
                    <a:cubicBezTo>
                      <a:pt x="1199135" y="0"/>
                      <a:pt x="1251445" y="52310"/>
                      <a:pt x="1251445" y="116837"/>
                    </a:cubicBezTo>
                    <a:lnTo>
                      <a:pt x="1251445" y="116837"/>
                    </a:lnTo>
                    <a:cubicBezTo>
                      <a:pt x="1251445" y="181364"/>
                      <a:pt x="1199135" y="233673"/>
                      <a:pt x="1134608"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38100"/>
                <a:ext cx="1251445" cy="271773"/>
              </a:xfrm>
              <a:prstGeom prst="rect">
                <a:avLst/>
              </a:prstGeom>
            </p:spPr>
            <p:txBody>
              <a:bodyPr lIns="55010" tIns="55010" rIns="55010" bIns="5501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40"/>
            <p:cNvSpPr txBox="1"/>
            <p:nvPr/>
          </p:nvSpPr>
          <p:spPr>
            <a:xfrm>
              <a:off x="0" y="7105532"/>
              <a:ext cx="6862502" cy="1004993"/>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Senior Consultant at Deloitte Malta</a:t>
              </a:r>
            </a:p>
          </p:txBody>
        </p:sp>
        <p:sp>
          <p:nvSpPr>
            <p:cNvPr id="41" name="TextBox 41"/>
            <p:cNvSpPr txBox="1"/>
            <p:nvPr/>
          </p:nvSpPr>
          <p:spPr>
            <a:xfrm>
              <a:off x="579851" y="5869361"/>
              <a:ext cx="5700837" cy="666750"/>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Ziheng Song</a:t>
              </a:r>
            </a:p>
          </p:txBody>
        </p:sp>
        <p:sp>
          <p:nvSpPr>
            <p:cNvPr id="42" name="Freeform 42"/>
            <p:cNvSpPr/>
            <p:nvPr/>
          </p:nvSpPr>
          <p:spPr>
            <a:xfrm>
              <a:off x="161473"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3" name="Group 43"/>
            <p:cNvGrpSpPr/>
            <p:nvPr/>
          </p:nvGrpSpPr>
          <p:grpSpPr>
            <a:xfrm>
              <a:off x="861540" y="849306"/>
              <a:ext cx="5196316" cy="4482964"/>
              <a:chOff x="0" y="0"/>
              <a:chExt cx="809649" cy="698500"/>
            </a:xfrm>
          </p:grpSpPr>
          <p:sp>
            <p:nvSpPr>
              <p:cNvPr id="44" name="Freeform 44"/>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p:cNvSpPr txBox="1"/>
              <p:nvPr/>
            </p:nvSpPr>
            <p:spPr>
              <a:xfrm>
                <a:off x="114300" y="-38100"/>
                <a:ext cx="581049" cy="736600"/>
              </a:xfrm>
              <a:prstGeom prst="rect">
                <a:avLst/>
              </a:prstGeom>
            </p:spPr>
            <p:txBody>
              <a:bodyPr lIns="55010" tIns="55010" rIns="55010" bIns="5501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1260082" y="1176451"/>
              <a:ext cx="4385449" cy="3797601"/>
              <a:chOff x="0" y="0"/>
              <a:chExt cx="4282440" cy="3708400"/>
            </a:xfrm>
          </p:grpSpPr>
          <p:sp>
            <p:nvSpPr>
              <p:cNvPr id="47" name="Freeform 4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9747" t="-9273" b="-80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8" name="TextBox 48"/>
          <p:cNvSpPr txBox="1"/>
          <p:nvPr/>
        </p:nvSpPr>
        <p:spPr>
          <a:xfrm>
            <a:off x="7160470" y="2114281"/>
            <a:ext cx="3967059" cy="800100"/>
          </a:xfrm>
          <a:prstGeom prst="rect">
            <a:avLst/>
          </a:prstGeom>
        </p:spPr>
        <p:txBody>
          <a:bodyPr lIns="0" tIns="0" rIns="0" bIns="0" rtlCol="0" anchor="t">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000" b="1" i="0" u="none" strike="noStrike" kern="1200" cap="none" spc="-131" normalizeH="0" baseline="0" noProof="0">
                <a:ln>
                  <a:noFill/>
                </a:ln>
                <a:solidFill>
                  <a:srgbClr val="FFD800"/>
                </a:solidFill>
                <a:effectLst/>
                <a:uLnTx/>
                <a:uFillTx/>
                <a:latin typeface="Montserrat Bold"/>
                <a:ea typeface="Montserrat Bold"/>
                <a:cs typeface="Montserrat Bold"/>
                <a:sym typeface="Montserrat Bold"/>
              </a:rPr>
              <a:t>Speakers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D6465FA7-ED9E-FF95-9A4D-7974599C698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0F3D7F-AE83-25CF-6BB3-A5AD90C209FA}"/>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457200" marR="0" lvl="1" indent="0" algn="just" defTabSz="914400" rtl="0" eaLnBrk="1" fontAlgn="auto" latinLnBrk="0" hangingPunct="1">
              <a:lnSpc>
                <a:spcPts val="2799"/>
              </a:lnSpc>
              <a:spcBef>
                <a:spcPts val="0"/>
              </a:spcBef>
              <a:spcAft>
                <a:spcPts val="0"/>
              </a:spcAft>
              <a:buClrTx/>
              <a:buSzTx/>
              <a:buFontTx/>
              <a:buNone/>
              <a:tabLst/>
              <a:defRPr/>
            </a:pPr>
            <a:endPar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p:txBody>
      </p:sp>
      <p:grpSp>
        <p:nvGrpSpPr>
          <p:cNvPr id="4" name="Group 4">
            <a:extLst>
              <a:ext uri="{FF2B5EF4-FFF2-40B4-BE49-F238E27FC236}">
                <a16:creationId xmlns:a16="http://schemas.microsoft.com/office/drawing/2014/main" id="{023BF27C-BDF3-CD72-7B39-CE24C7EDF42C}"/>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3C21788A-5A9B-45FB-7A18-CDBDE6B40996}"/>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BF2DCF7-7401-178F-888A-509E751BC945}"/>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3DC78EA7-4179-4842-338A-1958308DAC86}"/>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2D927F8A-49C1-6BA5-4E09-3480918CAA43}"/>
              </a:ext>
            </a:extLst>
          </p:cNvPr>
          <p:cNvGrpSpPr/>
          <p:nvPr/>
        </p:nvGrpSpPr>
        <p:grpSpPr>
          <a:xfrm>
            <a:off x="714375" y="224958"/>
            <a:ext cx="6521863" cy="1228072"/>
            <a:chOff x="0" y="0"/>
            <a:chExt cx="8695818" cy="1637429"/>
          </a:xfrm>
        </p:grpSpPr>
        <p:sp>
          <p:nvSpPr>
            <p:cNvPr id="9" name="Freeform 9">
              <a:extLst>
                <a:ext uri="{FF2B5EF4-FFF2-40B4-BE49-F238E27FC236}">
                  <a16:creationId xmlns:a16="http://schemas.microsoft.com/office/drawing/2014/main" id="{2457459A-919B-939B-1C21-65C054047EB8}"/>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C559B6A4-0439-55D0-ADF5-24DBB124855A}"/>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58A4DD7D-76A2-5EBF-6FEB-D31A740769D5}"/>
                </a:ext>
              </a:extLst>
            </p:cNvPr>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2A1C2B13-83C2-8BA4-7F15-355EB0844B92}"/>
              </a:ext>
            </a:extLst>
          </p:cNvPr>
          <p:cNvSpPr txBox="1"/>
          <p:nvPr/>
        </p:nvSpPr>
        <p:spPr>
          <a:xfrm>
            <a:off x="-433064" y="2095231"/>
            <a:ext cx="1915412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Electricity Consumption</a:t>
            </a:r>
          </a:p>
        </p:txBody>
      </p:sp>
      <p:sp>
        <p:nvSpPr>
          <p:cNvPr id="3" name="TextBox 8">
            <a:extLst>
              <a:ext uri="{FF2B5EF4-FFF2-40B4-BE49-F238E27FC236}">
                <a16:creationId xmlns:a16="http://schemas.microsoft.com/office/drawing/2014/main" id="{3D488B27-50FA-02D1-5A81-9E36F403ADE4}"/>
              </a:ext>
            </a:extLst>
          </p:cNvPr>
          <p:cNvSpPr txBox="1"/>
          <p:nvPr/>
        </p:nvSpPr>
        <p:spPr>
          <a:xfrm>
            <a:off x="1692048" y="3070922"/>
            <a:ext cx="14894725" cy="4679551"/>
          </a:xfrm>
          <a:prstGeom prst="rect">
            <a:avLst/>
          </a:prstGeom>
        </p:spPr>
        <p:txBody>
          <a:bodyPr lIns="0" tIns="0" rIns="0" bIns="0" rtlCol="0" anchor="t">
            <a:spAutoFit/>
          </a:bodyPr>
          <a:lstStyle/>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The electrical substation size is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92 kW</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a:t>
            </a:r>
          </a:p>
          <a:p>
            <a:pPr marL="0" marR="0" lvl="0" indent="0" algn="just" defTabSz="914400" rtl="0" eaLnBrk="1" fontAlgn="auto" latinLnBrk="0" hangingPunct="1">
              <a:lnSpc>
                <a:spcPts val="2799"/>
              </a:lnSpc>
              <a:spcBef>
                <a:spcPts val="0"/>
              </a:spcBef>
              <a:spcAft>
                <a:spcPts val="0"/>
              </a:spcAft>
              <a:buClrTx/>
              <a:buSzTx/>
              <a:buFontTx/>
              <a:buNone/>
              <a:tabLst/>
              <a:defRPr/>
            </a:pPr>
            <a:endPar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Analyzing the consumption data for 2023 reveals a total consumption of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139’000 kWh</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distributed across three time slots as is common for industrial activities, with a predominance of the F1 slot (=daytime electrical consumption). In this case, F1 consumption corresponds to 70% of the total consumption.</a:t>
            </a:r>
          </a:p>
          <a:p>
            <a:pPr marL="0" marR="0" lvl="0" indent="0" algn="just" defTabSz="914400" rtl="0" eaLnBrk="1" fontAlgn="auto" latinLnBrk="0" hangingPunct="1">
              <a:lnSpc>
                <a:spcPts val="2799"/>
              </a:lnSpc>
              <a:spcBef>
                <a:spcPts val="0"/>
              </a:spcBef>
              <a:spcAft>
                <a:spcPts val="0"/>
              </a:spcAft>
              <a:buClrTx/>
              <a:buSzTx/>
              <a:buFontTx/>
              <a:buNone/>
              <a:tabLst/>
              <a:defRPr/>
            </a:pPr>
            <a:endPar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The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highest electricity consumption</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is attributed to mechanical production machinery:</a:t>
            </a:r>
          </a:p>
          <a:p>
            <a:pPr marL="0" marR="0" lvl="0" indent="0" algn="just" defTabSz="914400" rtl="0" eaLnBrk="1" fontAlgn="auto" latinLnBrk="0" hangingPunct="1">
              <a:lnSpc>
                <a:spcPts val="2799"/>
              </a:lnSpc>
              <a:spcBef>
                <a:spcPts val="0"/>
              </a:spcBef>
              <a:spcAft>
                <a:spcPts val="0"/>
              </a:spcAft>
              <a:buClrTx/>
              <a:buSzTx/>
              <a:buFontTx/>
              <a:buNone/>
              <a:tabLst/>
              <a:defRPr/>
            </a:pPr>
            <a:endPar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914400" marR="0" lvl="1" indent="-457200" algn="just" defTabSz="914400" rtl="0" eaLnBrk="1" fontAlgn="auto" latinLnBrk="0" hangingPunct="1">
              <a:lnSpc>
                <a:spcPts val="2799"/>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3 milling machines</a:t>
            </a:r>
          </a:p>
          <a:p>
            <a:pPr marL="914400" marR="0" lvl="1" indent="-457200" algn="just" defTabSz="914400" rtl="0" eaLnBrk="1" fontAlgn="auto" latinLnBrk="0" hangingPunct="1">
              <a:lnSpc>
                <a:spcPts val="2799"/>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2</a:t>
            </a:r>
            <a:r>
              <a:rPr kumimoji="0" lang="en-US" sz="48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lathes machines</a:t>
            </a:r>
          </a:p>
          <a:p>
            <a:pPr marL="914400" marR="0" lvl="1" indent="-457200" algn="just" defTabSz="914400" rtl="0" eaLnBrk="1" fontAlgn="auto" latinLnBrk="0" hangingPunct="1">
              <a:lnSpc>
                <a:spcPts val="2799"/>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914400" marR="0" lvl="1" indent="-457200" algn="just" defTabSz="914400" rtl="0" eaLnBrk="1" fontAlgn="auto" latinLnBrk="0" hangingPunct="1">
              <a:lnSpc>
                <a:spcPts val="2799"/>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The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lighting</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is partially but not entirely </a:t>
            </a: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LED-based</a:t>
            </a: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 both in the workshop and in the offices</a:t>
            </a:r>
          </a:p>
        </p:txBody>
      </p:sp>
      <p:sp>
        <p:nvSpPr>
          <p:cNvPr id="17" name="CasellaDiTesto 16">
            <a:extLst>
              <a:ext uri="{FF2B5EF4-FFF2-40B4-BE49-F238E27FC236}">
                <a16:creationId xmlns:a16="http://schemas.microsoft.com/office/drawing/2014/main" id="{83FEB7F6-C84D-1D17-884E-9F3D32941FB6}"/>
              </a:ext>
            </a:extLst>
          </p:cNvPr>
          <p:cNvSpPr txBox="1"/>
          <p:nvPr/>
        </p:nvSpPr>
        <p:spPr>
          <a:xfrm>
            <a:off x="7991872" y="6049869"/>
            <a:ext cx="9572624" cy="463012"/>
          </a:xfrm>
          <a:prstGeom prst="rect">
            <a:avLst/>
          </a:prstGeom>
          <a:noFill/>
        </p:spPr>
        <p:txBody>
          <a:bodyPr wrap="square">
            <a:spAutoFit/>
          </a:bodyPr>
          <a:lstStyle/>
          <a:p>
            <a:pPr marL="457200" marR="0" lvl="1" indent="0" algn="just" defTabSz="914400"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70 kW</a:t>
            </a:r>
          </a:p>
        </p:txBody>
      </p:sp>
      <p:sp>
        <p:nvSpPr>
          <p:cNvPr id="18" name="Freccia a destra 17">
            <a:extLst>
              <a:ext uri="{FF2B5EF4-FFF2-40B4-BE49-F238E27FC236}">
                <a16:creationId xmlns:a16="http://schemas.microsoft.com/office/drawing/2014/main" id="{062418D2-F100-5217-9C1E-5D075E2D27B9}"/>
              </a:ext>
            </a:extLst>
          </p:cNvPr>
          <p:cNvSpPr/>
          <p:nvPr/>
        </p:nvSpPr>
        <p:spPr>
          <a:xfrm>
            <a:off x="7055768" y="5979090"/>
            <a:ext cx="1152128" cy="533791"/>
          </a:xfrm>
          <a:prstGeom prst="rightArrow">
            <a:avLst/>
          </a:prstGeom>
          <a:solidFill>
            <a:srgbClr val="FFD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13">
            <a:extLst>
              <a:ext uri="{FF2B5EF4-FFF2-40B4-BE49-F238E27FC236}">
                <a16:creationId xmlns:a16="http://schemas.microsoft.com/office/drawing/2014/main" id="{71B87FDB-E70B-290E-11D0-84DB6ACAB973}"/>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 Emmi</a:t>
            </a:r>
          </a:p>
        </p:txBody>
      </p:sp>
    </p:spTree>
    <p:extLst>
      <p:ext uri="{BB962C8B-B14F-4D97-AF65-F5344CB8AC3E}">
        <p14:creationId xmlns:p14="http://schemas.microsoft.com/office/powerpoint/2010/main" val="1065961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AF4BC344-9901-8FD4-B473-79F0B91513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77E610-4AA3-37B2-7C8B-FA535F083934}"/>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2C6A5D2-8BE5-FE63-73C3-F51FE648B150}"/>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D0804BAC-D00F-EAA5-538D-1D7E052D733A}"/>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D9FE9B0A-29EB-8E65-8CC3-C6BCA0D983E2}"/>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34B3A31C-0232-5025-FA33-CA97F0B2F45E}"/>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ADA6426F-A1DD-ABFB-3983-8DB372820F61}"/>
              </a:ext>
            </a:extLst>
          </p:cNvPr>
          <p:cNvGrpSpPr/>
          <p:nvPr/>
        </p:nvGrpSpPr>
        <p:grpSpPr>
          <a:xfrm>
            <a:off x="714375" y="224958"/>
            <a:ext cx="6521863" cy="1228072"/>
            <a:chOff x="0" y="0"/>
            <a:chExt cx="8695818" cy="1637429"/>
          </a:xfrm>
        </p:grpSpPr>
        <p:sp>
          <p:nvSpPr>
            <p:cNvPr id="9" name="Freeform 9">
              <a:extLst>
                <a:ext uri="{FF2B5EF4-FFF2-40B4-BE49-F238E27FC236}">
                  <a16:creationId xmlns:a16="http://schemas.microsoft.com/office/drawing/2014/main" id="{D090E680-0771-9117-7B11-1F51FEBC2AA0}"/>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2D17445D-2E86-5B49-A612-6292A88AE597}"/>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95BFA62C-86A6-0C3F-9EA9-4DA5E6F27350}"/>
                </a:ext>
              </a:extLst>
            </p:cNvPr>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55CEE6B0-4A85-6B3D-C89E-1DD791E28D4E}"/>
              </a:ext>
            </a:extLst>
          </p:cNvPr>
          <p:cNvSpPr txBox="1"/>
          <p:nvPr/>
        </p:nvSpPr>
        <p:spPr>
          <a:xfrm>
            <a:off x="-433064" y="2095231"/>
            <a:ext cx="19154127"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Share of the Energy Consumption</a:t>
            </a:r>
          </a:p>
        </p:txBody>
      </p:sp>
      <p:grpSp>
        <p:nvGrpSpPr>
          <p:cNvPr id="19" name="Group 19">
            <a:extLst>
              <a:ext uri="{FF2B5EF4-FFF2-40B4-BE49-F238E27FC236}">
                <a16:creationId xmlns:a16="http://schemas.microsoft.com/office/drawing/2014/main" id="{6F9238E8-1153-DDFC-249B-A2DD357A80D5}"/>
              </a:ext>
            </a:extLst>
          </p:cNvPr>
          <p:cNvGrpSpPr/>
          <p:nvPr/>
        </p:nvGrpSpPr>
        <p:grpSpPr>
          <a:xfrm>
            <a:off x="1007096" y="4541003"/>
            <a:ext cx="7752073" cy="4994984"/>
            <a:chOff x="0" y="0"/>
            <a:chExt cx="744688" cy="709219"/>
          </a:xfrm>
        </p:grpSpPr>
        <p:sp>
          <p:nvSpPr>
            <p:cNvPr id="20" name="Freeform 20">
              <a:extLst>
                <a:ext uri="{FF2B5EF4-FFF2-40B4-BE49-F238E27FC236}">
                  <a16:creationId xmlns:a16="http://schemas.microsoft.com/office/drawing/2014/main" id="{65BCFC05-F25A-FAE3-FE3F-EE26F84D2588}"/>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0306698A-C21E-02C0-FC9C-82E1F9DB1DDD}"/>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6CF2A82A-0FB5-F312-38AE-722925AA37B3}"/>
              </a:ext>
            </a:extLst>
          </p:cNvPr>
          <p:cNvSpPr txBox="1"/>
          <p:nvPr/>
        </p:nvSpPr>
        <p:spPr>
          <a:xfrm>
            <a:off x="1236556" y="3957029"/>
            <a:ext cx="7278592"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Natural Gas</a:t>
            </a:r>
          </a:p>
        </p:txBody>
      </p:sp>
      <p:grpSp>
        <p:nvGrpSpPr>
          <p:cNvPr id="40" name="Group 19">
            <a:extLst>
              <a:ext uri="{FF2B5EF4-FFF2-40B4-BE49-F238E27FC236}">
                <a16:creationId xmlns:a16="http://schemas.microsoft.com/office/drawing/2014/main" id="{728CA199-154F-D6A9-44E4-8CA4B539C4BF}"/>
              </a:ext>
            </a:extLst>
          </p:cNvPr>
          <p:cNvGrpSpPr/>
          <p:nvPr/>
        </p:nvGrpSpPr>
        <p:grpSpPr>
          <a:xfrm>
            <a:off x="9278502" y="4598584"/>
            <a:ext cx="8043631" cy="4937404"/>
            <a:chOff x="0" y="0"/>
            <a:chExt cx="744688" cy="709219"/>
          </a:xfrm>
        </p:grpSpPr>
        <p:sp>
          <p:nvSpPr>
            <p:cNvPr id="41" name="Freeform 20">
              <a:extLst>
                <a:ext uri="{FF2B5EF4-FFF2-40B4-BE49-F238E27FC236}">
                  <a16:creationId xmlns:a16="http://schemas.microsoft.com/office/drawing/2014/main" id="{6BC34509-9CB3-7B90-3E30-69A2342510FA}"/>
                </a:ext>
              </a:extLst>
            </p:cNvPr>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21">
              <a:extLst>
                <a:ext uri="{FF2B5EF4-FFF2-40B4-BE49-F238E27FC236}">
                  <a16:creationId xmlns:a16="http://schemas.microsoft.com/office/drawing/2014/main" id="{899EB1FD-5DBF-4C58-5CFD-4ACBDC97B20C}"/>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28">
            <a:extLst>
              <a:ext uri="{FF2B5EF4-FFF2-40B4-BE49-F238E27FC236}">
                <a16:creationId xmlns:a16="http://schemas.microsoft.com/office/drawing/2014/main" id="{829DE6EC-AF3E-501C-466E-42EBA9F5A2CB}"/>
              </a:ext>
            </a:extLst>
          </p:cNvPr>
          <p:cNvSpPr txBox="1"/>
          <p:nvPr/>
        </p:nvSpPr>
        <p:spPr>
          <a:xfrm>
            <a:off x="9733340" y="4016844"/>
            <a:ext cx="7468554" cy="41575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Electrical Energy</a:t>
            </a:r>
          </a:p>
        </p:txBody>
      </p:sp>
      <p:sp>
        <p:nvSpPr>
          <p:cNvPr id="3" name="TextBox 8">
            <a:extLst>
              <a:ext uri="{FF2B5EF4-FFF2-40B4-BE49-F238E27FC236}">
                <a16:creationId xmlns:a16="http://schemas.microsoft.com/office/drawing/2014/main" id="{E0A865C9-C8CD-CED2-642D-59783F541627}"/>
              </a:ext>
            </a:extLst>
          </p:cNvPr>
          <p:cNvSpPr txBox="1"/>
          <p:nvPr/>
        </p:nvSpPr>
        <p:spPr>
          <a:xfrm>
            <a:off x="1692048" y="3070922"/>
            <a:ext cx="14894725" cy="691728"/>
          </a:xfrm>
          <a:prstGeom prst="rect">
            <a:avLst/>
          </a:prstGeom>
        </p:spPr>
        <p:txBody>
          <a:bodyPr lIns="0" tIns="0" rIns="0" bIns="0" rtlCol="0" anchor="t">
            <a:spAutoFit/>
          </a:bodyPr>
          <a:lstStyle/>
          <a:p>
            <a:pPr marL="0" marR="0" lvl="0" indent="0" algn="just" defTabSz="914400" rtl="0" eaLnBrk="1" fontAlgn="auto" latinLnBrk="0" hangingPunct="1">
              <a:lnSpc>
                <a:spcPts val="2799"/>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Montserrat Bold"/>
                <a:ea typeface="Montserrat Bold"/>
                <a:cs typeface="Montserrat Bold"/>
                <a:sym typeface="Montserrat Bold"/>
              </a:rPr>
              <a:t>The audit collects overall consumption data from purchase invoices for electricity and gas, focusing on annual consumption patterns from the data available in 2023.</a:t>
            </a:r>
          </a:p>
        </p:txBody>
      </p:sp>
      <p:pic>
        <p:nvPicPr>
          <p:cNvPr id="16" name="Immagine 15" descr="Immagine che contiene testo, schermata, Carattere, diagramma&#10;&#10;Il contenuto generato dall'IA potrebbe non essere corretto.">
            <a:extLst>
              <a:ext uri="{FF2B5EF4-FFF2-40B4-BE49-F238E27FC236}">
                <a16:creationId xmlns:a16="http://schemas.microsoft.com/office/drawing/2014/main" id="{0593951E-5C50-34CB-4BBE-70BCA2540B6E}"/>
              </a:ext>
            </a:extLst>
          </p:cNvPr>
          <p:cNvPicPr>
            <a:picLocks noChangeAspect="1"/>
          </p:cNvPicPr>
          <p:nvPr/>
        </p:nvPicPr>
        <p:blipFill>
          <a:blip r:embed="rId5"/>
          <a:srcRect t="6184"/>
          <a:stretch>
            <a:fillRect/>
          </a:stretch>
        </p:blipFill>
        <p:spPr>
          <a:xfrm>
            <a:off x="1949015" y="4688422"/>
            <a:ext cx="5931120" cy="4785611"/>
          </a:xfrm>
          <a:prstGeom prst="rect">
            <a:avLst/>
          </a:prstGeom>
        </p:spPr>
      </p:pic>
      <p:pic>
        <p:nvPicPr>
          <p:cNvPr id="17" name="Immagine 16" descr="Immagine che contiene testo, schermata, Carattere, diagramma&#10;&#10;Il contenuto generato dall'IA potrebbe non essere corretto.">
            <a:extLst>
              <a:ext uri="{FF2B5EF4-FFF2-40B4-BE49-F238E27FC236}">
                <a16:creationId xmlns:a16="http://schemas.microsoft.com/office/drawing/2014/main" id="{4CD39CFC-B2DE-E783-0987-22C4EA54BC7B}"/>
              </a:ext>
            </a:extLst>
          </p:cNvPr>
          <p:cNvPicPr>
            <a:picLocks noChangeAspect="1"/>
          </p:cNvPicPr>
          <p:nvPr/>
        </p:nvPicPr>
        <p:blipFill>
          <a:blip r:embed="rId6"/>
          <a:srcRect t="6519"/>
          <a:stretch>
            <a:fillRect/>
          </a:stretch>
        </p:blipFill>
        <p:spPr>
          <a:xfrm>
            <a:off x="11155728" y="4792209"/>
            <a:ext cx="4623777" cy="4609418"/>
          </a:xfrm>
          <a:prstGeom prst="rect">
            <a:avLst/>
          </a:prstGeom>
        </p:spPr>
      </p:pic>
      <p:sp>
        <p:nvSpPr>
          <p:cNvPr id="18" name="TextBox 13">
            <a:extLst>
              <a:ext uri="{FF2B5EF4-FFF2-40B4-BE49-F238E27FC236}">
                <a16:creationId xmlns:a16="http://schemas.microsoft.com/office/drawing/2014/main" id="{E31AD63E-333D-8A21-63A9-517CF52505A9}"/>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 Emmi</a:t>
            </a:r>
          </a:p>
        </p:txBody>
      </p:sp>
    </p:spTree>
    <p:extLst>
      <p:ext uri="{BB962C8B-B14F-4D97-AF65-F5344CB8AC3E}">
        <p14:creationId xmlns:p14="http://schemas.microsoft.com/office/powerpoint/2010/main" val="213252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F096DEE1-6D98-39E9-6F9B-0D45804B08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588C9B-6F82-7C59-38F5-E2F84AA4A6DE}"/>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59D9E2CE-CC90-1BE3-FE18-0F758914AA14}"/>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7730E90D-BDBE-51AD-9BF7-63ACDF02FA70}"/>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EC9B0A2-28D7-4794-D805-6ED111084BEC}"/>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C3A7C89D-5C25-FDAC-2B68-1ECD11F02FF0}"/>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952E188E-DC66-B4A0-4813-4A5BAFE9F174}"/>
              </a:ext>
            </a:extLst>
          </p:cNvPr>
          <p:cNvGrpSpPr/>
          <p:nvPr/>
        </p:nvGrpSpPr>
        <p:grpSpPr>
          <a:xfrm>
            <a:off x="714375" y="224958"/>
            <a:ext cx="6521863" cy="1228072"/>
            <a:chOff x="0" y="0"/>
            <a:chExt cx="8695818" cy="1637429"/>
          </a:xfrm>
        </p:grpSpPr>
        <p:sp>
          <p:nvSpPr>
            <p:cNvPr id="9" name="Freeform 9">
              <a:extLst>
                <a:ext uri="{FF2B5EF4-FFF2-40B4-BE49-F238E27FC236}">
                  <a16:creationId xmlns:a16="http://schemas.microsoft.com/office/drawing/2014/main" id="{512FDA19-6C5C-FF68-EF59-EE18C7D32F0C}"/>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4DC0B0AB-3170-95C4-A9E6-B8FCEFBCF250}"/>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D3A2247D-3F2F-0CB9-D2D4-AAB829A99D05}"/>
                </a:ext>
              </a:extLst>
            </p:cNvPr>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9EB1AE4B-C436-0067-1946-0D256D7E3736}"/>
              </a:ext>
            </a:extLst>
          </p:cNvPr>
          <p:cNvSpPr txBox="1"/>
          <p:nvPr/>
        </p:nvSpPr>
        <p:spPr>
          <a:xfrm>
            <a:off x="0" y="2095231"/>
            <a:ext cx="18420085"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Energy efficiency improvement opportunities</a:t>
            </a:r>
          </a:p>
        </p:txBody>
      </p:sp>
      <p:sp>
        <p:nvSpPr>
          <p:cNvPr id="31" name="Shape 2">
            <a:extLst>
              <a:ext uri="{FF2B5EF4-FFF2-40B4-BE49-F238E27FC236}">
                <a16:creationId xmlns:a16="http://schemas.microsoft.com/office/drawing/2014/main" id="{0B3161A4-22A2-B737-7A45-9E418B6DA05D}"/>
              </a:ext>
            </a:extLst>
          </p:cNvPr>
          <p:cNvSpPr/>
          <p:nvPr/>
        </p:nvSpPr>
        <p:spPr>
          <a:xfrm>
            <a:off x="1007096" y="3452105"/>
            <a:ext cx="7869432" cy="5435811"/>
          </a:xfrm>
          <a:prstGeom prst="roundRect">
            <a:avLst>
              <a:gd name="adj" fmla="val 2056"/>
            </a:avLst>
          </a:prstGeom>
          <a:solidFill>
            <a:srgbClr val="FFFFFF">
              <a:alpha val="95000"/>
            </a:srgbClr>
          </a:solidFill>
          <a:ln w="2286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 4">
            <a:extLst>
              <a:ext uri="{FF2B5EF4-FFF2-40B4-BE49-F238E27FC236}">
                <a16:creationId xmlns:a16="http://schemas.microsoft.com/office/drawing/2014/main" id="{1FB45DAE-CD44-F458-A07E-F93FCE6B9CC7}"/>
              </a:ext>
            </a:extLst>
          </p:cNvPr>
          <p:cNvSpPr/>
          <p:nvPr/>
        </p:nvSpPr>
        <p:spPr>
          <a:xfrm>
            <a:off x="1583160" y="3703877"/>
            <a:ext cx="2795826" cy="34944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Best practices: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 5">
            <a:extLst>
              <a:ext uri="{FF2B5EF4-FFF2-40B4-BE49-F238E27FC236}">
                <a16:creationId xmlns:a16="http://schemas.microsoft.com/office/drawing/2014/main" id="{E05F3483-2BF5-9130-97FA-A862710091F6}"/>
              </a:ext>
            </a:extLst>
          </p:cNvPr>
          <p:cNvSpPr/>
          <p:nvPr/>
        </p:nvSpPr>
        <p:spPr>
          <a:xfrm>
            <a:off x="1583160" y="4181079"/>
            <a:ext cx="5922764" cy="340757"/>
          </a:xfrm>
          <a:prstGeom prst="rect">
            <a:avLst/>
          </a:prstGeom>
          <a:noFill/>
          <a:ln/>
        </p:spPr>
        <p:txBody>
          <a:bodyPr wrap="non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Prioritize sourcing green energy.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 6">
            <a:extLst>
              <a:ext uri="{FF2B5EF4-FFF2-40B4-BE49-F238E27FC236}">
                <a16:creationId xmlns:a16="http://schemas.microsoft.com/office/drawing/2014/main" id="{98A944A8-BDD0-AC76-E1C8-9D39A05C077C}"/>
              </a:ext>
            </a:extLst>
          </p:cNvPr>
          <p:cNvSpPr/>
          <p:nvPr/>
        </p:nvSpPr>
        <p:spPr>
          <a:xfrm>
            <a:off x="1583160" y="4596369"/>
            <a:ext cx="5922764" cy="340757"/>
          </a:xfrm>
          <a:prstGeom prst="rect">
            <a:avLst/>
          </a:prstGeom>
          <a:noFill/>
          <a:ln/>
        </p:spPr>
        <p:txBody>
          <a:bodyPr wrap="non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Maximize on-site generation from renewable sources.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 7">
            <a:extLst>
              <a:ext uri="{FF2B5EF4-FFF2-40B4-BE49-F238E27FC236}">
                <a16:creationId xmlns:a16="http://schemas.microsoft.com/office/drawing/2014/main" id="{13AA2775-CC0C-C6EB-5027-F3344C05D9B1}"/>
              </a:ext>
            </a:extLst>
          </p:cNvPr>
          <p:cNvSpPr/>
          <p:nvPr/>
        </p:nvSpPr>
        <p:spPr>
          <a:xfrm>
            <a:off x="1583160" y="5011659"/>
            <a:ext cx="5922764" cy="681514"/>
          </a:xfrm>
          <a:prstGeom prst="rect">
            <a:avLst/>
          </a:prstGeom>
          <a:noFill/>
          <a:ln/>
        </p:spPr>
        <p:txBody>
          <a:bodyPr wrap="squar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Efficient management and timely monitoring of energy usage across all operations.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 8">
            <a:extLst>
              <a:ext uri="{FF2B5EF4-FFF2-40B4-BE49-F238E27FC236}">
                <a16:creationId xmlns:a16="http://schemas.microsoft.com/office/drawing/2014/main" id="{F3FEDC60-C7FE-4D78-D2FB-DC036AA5FE0D}"/>
              </a:ext>
            </a:extLst>
          </p:cNvPr>
          <p:cNvSpPr/>
          <p:nvPr/>
        </p:nvSpPr>
        <p:spPr>
          <a:xfrm>
            <a:off x="1583160" y="5767706"/>
            <a:ext cx="5922764" cy="340757"/>
          </a:xfrm>
          <a:prstGeom prst="rect">
            <a:avLst/>
          </a:prstGeom>
          <a:noFill/>
          <a:ln/>
        </p:spPr>
        <p:txBody>
          <a:bodyPr wrap="non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Install electricity meters for equipment.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 9">
            <a:extLst>
              <a:ext uri="{FF2B5EF4-FFF2-40B4-BE49-F238E27FC236}">
                <a16:creationId xmlns:a16="http://schemas.microsoft.com/office/drawing/2014/main" id="{6A5A5BFE-795A-4490-563F-CA43E55B3551}"/>
              </a:ext>
            </a:extLst>
          </p:cNvPr>
          <p:cNvSpPr/>
          <p:nvPr/>
        </p:nvSpPr>
        <p:spPr>
          <a:xfrm>
            <a:off x="1583160" y="6182996"/>
            <a:ext cx="5922764" cy="340757"/>
          </a:xfrm>
          <a:prstGeom prst="rect">
            <a:avLst/>
          </a:prstGeom>
          <a:noFill/>
          <a:ln/>
        </p:spPr>
        <p:txBody>
          <a:bodyPr wrap="non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Adopt green energy procurement policies.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 10">
            <a:extLst>
              <a:ext uri="{FF2B5EF4-FFF2-40B4-BE49-F238E27FC236}">
                <a16:creationId xmlns:a16="http://schemas.microsoft.com/office/drawing/2014/main" id="{62CDC229-7804-E8B3-E0A8-B955ABF431EB}"/>
              </a:ext>
            </a:extLst>
          </p:cNvPr>
          <p:cNvSpPr/>
          <p:nvPr/>
        </p:nvSpPr>
        <p:spPr>
          <a:xfrm>
            <a:off x="1583160" y="6598286"/>
            <a:ext cx="5922764" cy="681514"/>
          </a:xfrm>
          <a:prstGeom prst="rect">
            <a:avLst/>
          </a:prstGeom>
          <a:noFill/>
          <a:ln/>
        </p:spPr>
        <p:txBody>
          <a:bodyPr wrap="squar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Implement regular inspections with preventive maintenance.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Shape 11">
            <a:extLst>
              <a:ext uri="{FF2B5EF4-FFF2-40B4-BE49-F238E27FC236}">
                <a16:creationId xmlns:a16="http://schemas.microsoft.com/office/drawing/2014/main" id="{8246BEC4-3F7F-6349-FF5E-8DE53FF0A8B2}"/>
              </a:ext>
            </a:extLst>
          </p:cNvPr>
          <p:cNvSpPr/>
          <p:nvPr/>
        </p:nvSpPr>
        <p:spPr>
          <a:xfrm>
            <a:off x="9089531" y="3452105"/>
            <a:ext cx="8551413" cy="5435811"/>
          </a:xfrm>
          <a:prstGeom prst="roundRect">
            <a:avLst>
              <a:gd name="adj" fmla="val 2056"/>
            </a:avLst>
          </a:prstGeom>
          <a:solidFill>
            <a:srgbClr val="FFFFFF">
              <a:alpha val="95000"/>
            </a:srgbClr>
          </a:solidFill>
          <a:ln w="22860">
            <a:solidFill>
              <a:srgbClr val="B2D4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 13">
            <a:extLst>
              <a:ext uri="{FF2B5EF4-FFF2-40B4-BE49-F238E27FC236}">
                <a16:creationId xmlns:a16="http://schemas.microsoft.com/office/drawing/2014/main" id="{5B03F1EA-1342-75C8-08A8-174FFA041268}"/>
              </a:ext>
            </a:extLst>
          </p:cNvPr>
          <p:cNvSpPr/>
          <p:nvPr/>
        </p:nvSpPr>
        <p:spPr>
          <a:xfrm>
            <a:off x="9393974" y="3687968"/>
            <a:ext cx="5903833" cy="34944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72525"/>
                </a:solidFill>
                <a:effectLst/>
                <a:uLnTx/>
                <a:uFillTx/>
                <a:latin typeface="Petrona Bold" pitchFamily="34" charset="0"/>
                <a:ea typeface="Petrona Bold" pitchFamily="34" charset="-122"/>
                <a:cs typeface="Petrona Bold" pitchFamily="34" charset="-120"/>
              </a:rPr>
              <a:t>Energy efficiency improvement opportunities: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 14">
            <a:extLst>
              <a:ext uri="{FF2B5EF4-FFF2-40B4-BE49-F238E27FC236}">
                <a16:creationId xmlns:a16="http://schemas.microsoft.com/office/drawing/2014/main" id="{F6EF3EF2-D77F-B786-BBA7-56CBC00D41E8}"/>
              </a:ext>
            </a:extLst>
          </p:cNvPr>
          <p:cNvSpPr/>
          <p:nvPr/>
        </p:nvSpPr>
        <p:spPr>
          <a:xfrm>
            <a:off x="9393974" y="4165170"/>
            <a:ext cx="7670906" cy="1363028"/>
          </a:xfrm>
          <a:prstGeom prst="rect">
            <a:avLst/>
          </a:prstGeom>
          <a:noFill/>
          <a:ln/>
        </p:spPr>
        <p:txBody>
          <a:bodyPr wrap="squar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1"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Install a 92 kWp photovoltaic system:</a:t>
            </a: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This is the most economically advantageous intervention, projected to enable approximately 60% on-site energy self-production.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 15">
            <a:extLst>
              <a:ext uri="{FF2B5EF4-FFF2-40B4-BE49-F238E27FC236}">
                <a16:creationId xmlns:a16="http://schemas.microsoft.com/office/drawing/2014/main" id="{7C73266B-7D71-91B5-506B-4AE266AF266A}"/>
              </a:ext>
            </a:extLst>
          </p:cNvPr>
          <p:cNvSpPr/>
          <p:nvPr/>
        </p:nvSpPr>
        <p:spPr>
          <a:xfrm>
            <a:off x="9393974" y="5602731"/>
            <a:ext cx="7670906" cy="681514"/>
          </a:xfrm>
          <a:prstGeom prst="rect">
            <a:avLst/>
          </a:prstGeom>
          <a:noFill/>
          <a:ln/>
        </p:spPr>
        <p:txBody>
          <a:bodyPr wrap="squar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1"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Power factor correction:</a:t>
            </a: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 Reduce grid demand by addressing inductive loads in the electrical system.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 16">
            <a:extLst>
              <a:ext uri="{FF2B5EF4-FFF2-40B4-BE49-F238E27FC236}">
                <a16:creationId xmlns:a16="http://schemas.microsoft.com/office/drawing/2014/main" id="{DF0E51FC-8B9C-B0BA-9FBD-914D4C7B974B}"/>
              </a:ext>
            </a:extLst>
          </p:cNvPr>
          <p:cNvSpPr/>
          <p:nvPr/>
        </p:nvSpPr>
        <p:spPr>
          <a:xfrm>
            <a:off x="9393974" y="6694234"/>
            <a:ext cx="7865326" cy="681514"/>
          </a:xfrm>
          <a:prstGeom prst="rect">
            <a:avLst/>
          </a:prstGeom>
          <a:noFill/>
          <a:ln/>
        </p:spPr>
        <p:txBody>
          <a:bodyPr wrap="square" lIns="0" tIns="0" rIns="0" bIns="0" rtlCol="0" anchor="t"/>
          <a:lstStyle/>
          <a:p>
            <a:pPr marL="342900" marR="0" lvl="0"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1"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Economically impractical (due to unfavorable payback times):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 17">
            <a:extLst>
              <a:ext uri="{FF2B5EF4-FFF2-40B4-BE49-F238E27FC236}">
                <a16:creationId xmlns:a16="http://schemas.microsoft.com/office/drawing/2014/main" id="{8543D2D8-1D65-97F3-E556-D0A6DADC857D}"/>
              </a:ext>
            </a:extLst>
          </p:cNvPr>
          <p:cNvSpPr/>
          <p:nvPr/>
        </p:nvSpPr>
        <p:spPr>
          <a:xfrm>
            <a:off x="9393974" y="7114824"/>
            <a:ext cx="5922883" cy="681514"/>
          </a:xfrm>
          <a:prstGeom prst="rect">
            <a:avLst/>
          </a:prstGeom>
          <a:noFill/>
          <a:ln/>
        </p:spPr>
        <p:txBody>
          <a:bodyPr wrap="square" lIns="0" tIns="0" rIns="0" bIns="0" rtlCol="0" anchor="t"/>
          <a:lstStyle/>
          <a:p>
            <a:pPr marL="685800" marR="0" lvl="1"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Upgrading building envelopes for thermal loss reduction.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Text 18">
            <a:extLst>
              <a:ext uri="{FF2B5EF4-FFF2-40B4-BE49-F238E27FC236}">
                <a16:creationId xmlns:a16="http://schemas.microsoft.com/office/drawing/2014/main" id="{472A6CE0-656A-7350-EF6C-DBCD8F9775F7}"/>
              </a:ext>
            </a:extLst>
          </p:cNvPr>
          <p:cNvSpPr/>
          <p:nvPr/>
        </p:nvSpPr>
        <p:spPr>
          <a:xfrm>
            <a:off x="9393974" y="7870871"/>
            <a:ext cx="5922883" cy="681514"/>
          </a:xfrm>
          <a:prstGeom prst="rect">
            <a:avLst/>
          </a:prstGeom>
          <a:noFill/>
          <a:ln/>
        </p:spPr>
        <p:txBody>
          <a:bodyPr wrap="square" lIns="0" tIns="0" rIns="0" bIns="0" rtlCol="0" anchor="t"/>
          <a:lstStyle/>
          <a:p>
            <a:pPr marL="685800" marR="0" lvl="1" indent="-342900" algn="l" defTabSz="914400" rtl="0" eaLnBrk="1" fontAlgn="auto" latinLnBrk="0" hangingPunct="1">
              <a:lnSpc>
                <a:spcPts val="265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272525"/>
                </a:solidFill>
                <a:effectLst/>
                <a:uLnTx/>
                <a:uFillTx/>
                <a:latin typeface="Inter" pitchFamily="34" charset="0"/>
                <a:ea typeface="Inter" pitchFamily="34" charset="-122"/>
                <a:cs typeface="Inter" pitchFamily="34" charset="-120"/>
              </a:rPr>
              <a:t>Replacing the workshop's heating system with an electric VRF.</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Box 13">
            <a:extLst>
              <a:ext uri="{FF2B5EF4-FFF2-40B4-BE49-F238E27FC236}">
                <a16:creationId xmlns:a16="http://schemas.microsoft.com/office/drawing/2014/main" id="{829E98F4-E28F-3E61-5EEF-E0C1AA59A967}"/>
              </a:ext>
            </a:extLst>
          </p:cNvPr>
          <p:cNvSpPr txBox="1"/>
          <p:nvPr/>
        </p:nvSpPr>
        <p:spPr>
          <a:xfrm>
            <a:off x="11016208" y="9535988"/>
            <a:ext cx="12025336" cy="556947"/>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2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G. Emmi</a:t>
            </a:r>
          </a:p>
        </p:txBody>
      </p:sp>
    </p:spTree>
    <p:extLst>
      <p:ext uri="{BB962C8B-B14F-4D97-AF65-F5344CB8AC3E}">
        <p14:creationId xmlns:p14="http://schemas.microsoft.com/office/powerpoint/2010/main" val="2770548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46E5BE67-B8F9-1A14-3CA2-8BA37BF396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AD775F-8B55-3EBB-1566-9BB28DB2CF6D}"/>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8BC5A3A4-0C86-5373-7BFE-C69EAF205069}"/>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0EB6E9E8-83F9-FBB0-0193-414B90116B0B}"/>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5CF09B7-952E-0563-E13F-A940A906F392}"/>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578C8AEB-3051-3BB6-11B7-B3A84E41D06C}"/>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CA274ACA-2EA6-E4D2-09A4-587910821FB2}"/>
              </a:ext>
            </a:extLst>
          </p:cNvPr>
          <p:cNvGrpSpPr/>
          <p:nvPr/>
        </p:nvGrpSpPr>
        <p:grpSpPr>
          <a:xfrm>
            <a:off x="714375" y="224958"/>
            <a:ext cx="6521863" cy="1228072"/>
            <a:chOff x="0" y="0"/>
            <a:chExt cx="8695818" cy="1637429"/>
          </a:xfrm>
        </p:grpSpPr>
        <p:sp>
          <p:nvSpPr>
            <p:cNvPr id="9" name="Freeform 9">
              <a:extLst>
                <a:ext uri="{FF2B5EF4-FFF2-40B4-BE49-F238E27FC236}">
                  <a16:creationId xmlns:a16="http://schemas.microsoft.com/office/drawing/2014/main" id="{52E8A77E-E037-789E-7A78-D980B5AA2249}"/>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5018DB38-A6FE-BDD1-80CB-476FECFB5D2E}"/>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29627CD7-FE65-3D5C-4ACA-FB0F974EF0A0}"/>
                </a:ext>
              </a:extLst>
            </p:cNvPr>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dirty="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F06ABB51-668F-7BE9-F090-09D662BEEDAB}"/>
              </a:ext>
            </a:extLst>
          </p:cNvPr>
          <p:cNvSpPr txBox="1"/>
          <p:nvPr/>
        </p:nvSpPr>
        <p:spPr>
          <a:xfrm>
            <a:off x="0" y="2095231"/>
            <a:ext cx="18420085"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 good news</a:t>
            </a:r>
          </a:p>
        </p:txBody>
      </p:sp>
      <p:pic>
        <p:nvPicPr>
          <p:cNvPr id="3" name="Immagine 2">
            <a:extLst>
              <a:ext uri="{FF2B5EF4-FFF2-40B4-BE49-F238E27FC236}">
                <a16:creationId xmlns:a16="http://schemas.microsoft.com/office/drawing/2014/main" id="{F2EA2A66-5CE6-E71A-BD7B-083E958F5D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9025" y="3016484"/>
            <a:ext cx="6099441" cy="5493196"/>
          </a:xfrm>
          <a:prstGeom prst="rect">
            <a:avLst/>
          </a:prstGeom>
          <a:noFill/>
          <a:ln>
            <a:noFill/>
          </a:ln>
        </p:spPr>
      </p:pic>
      <p:sp>
        <p:nvSpPr>
          <p:cNvPr id="14" name="AutoShape 4">
            <a:extLst>
              <a:ext uri="{FF2B5EF4-FFF2-40B4-BE49-F238E27FC236}">
                <a16:creationId xmlns:a16="http://schemas.microsoft.com/office/drawing/2014/main" id="{DE61D42D-62A1-1B3D-F2C6-74DB3BAF2F8D}"/>
              </a:ext>
            </a:extLst>
          </p:cNvPr>
          <p:cNvSpPr>
            <a:spLocks noChangeAspect="1" noChangeArrowheads="1"/>
          </p:cNvSpPr>
          <p:nvPr/>
        </p:nvSpPr>
        <p:spPr bwMode="auto">
          <a:xfrm>
            <a:off x="9179913" y="43836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Immagine 15" descr="Immagine che contiene veicolo, Metropoli, Area metropolitana, edificio&#10;&#10;Il contenuto generato dall'IA potrebbe non essere corretto.">
            <a:extLst>
              <a:ext uri="{FF2B5EF4-FFF2-40B4-BE49-F238E27FC236}">
                <a16:creationId xmlns:a16="http://schemas.microsoft.com/office/drawing/2014/main" id="{C8B5781A-9B1B-D35E-25FA-C6ADDE6FA9DC}"/>
              </a:ext>
            </a:extLst>
          </p:cNvPr>
          <p:cNvPicPr>
            <a:picLocks noChangeAspect="1"/>
          </p:cNvPicPr>
          <p:nvPr/>
        </p:nvPicPr>
        <p:blipFill>
          <a:blip r:embed="rId6">
            <a:extLst>
              <a:ext uri="{28A0092B-C50C-407E-A947-70E740481C1C}">
                <a14:useLocalDpi xmlns:a14="http://schemas.microsoft.com/office/drawing/2010/main" val="0"/>
              </a:ext>
            </a:extLst>
          </a:blip>
          <a:srcRect l="11945" r="11607"/>
          <a:stretch>
            <a:fillRect/>
          </a:stretch>
        </p:blipFill>
        <p:spPr>
          <a:xfrm>
            <a:off x="10700465" y="3077266"/>
            <a:ext cx="5904656" cy="5432414"/>
          </a:xfrm>
          <a:prstGeom prst="rect">
            <a:avLst/>
          </a:prstGeom>
        </p:spPr>
      </p:pic>
      <p:sp>
        <p:nvSpPr>
          <p:cNvPr id="18" name="CasellaDiTesto 17">
            <a:extLst>
              <a:ext uri="{FF2B5EF4-FFF2-40B4-BE49-F238E27FC236}">
                <a16:creationId xmlns:a16="http://schemas.microsoft.com/office/drawing/2014/main" id="{24CCD433-27B4-AC96-D87A-6922C3D17D63}"/>
              </a:ext>
            </a:extLst>
          </p:cNvPr>
          <p:cNvSpPr txBox="1"/>
          <p:nvPr/>
        </p:nvSpPr>
        <p:spPr>
          <a:xfrm>
            <a:off x="-92711" y="2263180"/>
            <a:ext cx="9429008" cy="700000"/>
          </a:xfrm>
          <a:prstGeom prst="rect">
            <a:avLst/>
          </a:prstGeom>
          <a:noFill/>
        </p:spPr>
        <p:txBody>
          <a:bodyPr wrap="square">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4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2024</a:t>
            </a:r>
          </a:p>
        </p:txBody>
      </p:sp>
      <p:sp>
        <p:nvSpPr>
          <p:cNvPr id="19" name="CasellaDiTesto 18">
            <a:extLst>
              <a:ext uri="{FF2B5EF4-FFF2-40B4-BE49-F238E27FC236}">
                <a16:creationId xmlns:a16="http://schemas.microsoft.com/office/drawing/2014/main" id="{6DF43B6F-6079-0A19-B589-5561D15841B3}"/>
              </a:ext>
            </a:extLst>
          </p:cNvPr>
          <p:cNvSpPr txBox="1"/>
          <p:nvPr/>
        </p:nvSpPr>
        <p:spPr>
          <a:xfrm>
            <a:off x="8860008" y="2360148"/>
            <a:ext cx="9429008" cy="700000"/>
          </a:xfrm>
          <a:prstGeom prst="rect">
            <a:avLst/>
          </a:prstGeom>
          <a:noFill/>
        </p:spPr>
        <p:txBody>
          <a:bodyPr wrap="square">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4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2025</a:t>
            </a:r>
          </a:p>
        </p:txBody>
      </p:sp>
      <p:sp>
        <p:nvSpPr>
          <p:cNvPr id="20" name="CasellaDiTesto 19">
            <a:extLst>
              <a:ext uri="{FF2B5EF4-FFF2-40B4-BE49-F238E27FC236}">
                <a16:creationId xmlns:a16="http://schemas.microsoft.com/office/drawing/2014/main" id="{D4DBCAA2-F3A5-5185-B521-7C2C4DBBE849}"/>
              </a:ext>
            </a:extLst>
          </p:cNvPr>
          <p:cNvSpPr txBox="1"/>
          <p:nvPr/>
        </p:nvSpPr>
        <p:spPr>
          <a:xfrm>
            <a:off x="7559824" y="9316289"/>
            <a:ext cx="9429008" cy="700000"/>
          </a:xfrm>
          <a:prstGeom prst="rect">
            <a:avLst/>
          </a:prstGeom>
          <a:noFill/>
        </p:spPr>
        <p:txBody>
          <a:bodyPr wrap="square">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4000" b="1" i="0" u="none" strike="noStrike" kern="1200" cap="none" spc="-110" normalizeH="0" baseline="0" noProof="0" dirty="0">
                <a:ln>
                  <a:noFill/>
                </a:ln>
                <a:solidFill>
                  <a:srgbClr val="FFD800"/>
                </a:solidFill>
                <a:effectLst/>
                <a:uLnTx/>
                <a:uFillTx/>
                <a:latin typeface="Montserrat Bold"/>
                <a:ea typeface="Montserrat Bold"/>
                <a:cs typeface="Montserrat Bold"/>
                <a:sym typeface="Montserrat Bold"/>
              </a:rPr>
              <a:t>… thank you for your attention</a:t>
            </a:r>
          </a:p>
        </p:txBody>
      </p:sp>
    </p:spTree>
    <p:extLst>
      <p:ext uri="{BB962C8B-B14F-4D97-AF65-F5344CB8AC3E}">
        <p14:creationId xmlns:p14="http://schemas.microsoft.com/office/powerpoint/2010/main" val="719893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261431"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14375" y="224958"/>
            <a:ext cx="6701433" cy="1228072"/>
            <a:chOff x="0" y="0"/>
            <a:chExt cx="8935245" cy="1637429"/>
          </a:xfrm>
        </p:grpSpPr>
        <p:sp>
          <p:nvSpPr>
            <p:cNvPr id="10" name="Freeform 10"/>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2" name="TextBox 12"/>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p:cNvSpPr txBox="1"/>
          <p:nvPr/>
        </p:nvSpPr>
        <p:spPr>
          <a:xfrm>
            <a:off x="1700011" y="2578733"/>
            <a:ext cx="14894725"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lang="en-US" sz="5000" b="1" spc="-110">
                <a:solidFill>
                  <a:srgbClr val="FFD800"/>
                </a:solidFill>
                <a:latin typeface="Montserrat Bold"/>
                <a:ea typeface="Montserrat Bold"/>
                <a:cs typeface="Montserrat Bold"/>
                <a:sym typeface="Montserrat Bold"/>
              </a:rPr>
              <a:t>Beneficiary from Metalwork sector</a:t>
            </a:r>
          </a:p>
        </p:txBody>
      </p:sp>
      <p:pic>
        <p:nvPicPr>
          <p:cNvPr id="8" name="Online Media 7" title="Témoignage de SOMETAL (70) - efficacité énergétique - Projet Life EE4SMES - été 2025">
            <a:hlinkClick r:id="" action="ppaction://media"/>
            <a:extLst>
              <a:ext uri="{FF2B5EF4-FFF2-40B4-BE49-F238E27FC236}">
                <a16:creationId xmlns:a16="http://schemas.microsoft.com/office/drawing/2014/main" id="{33FC0A41-5CB3-2353-24F7-C63F71BBA321}"/>
              </a:ext>
            </a:extLst>
          </p:cNvPr>
          <p:cNvPicPr>
            <a:picLocks noRot="1" noChangeAspect="1"/>
          </p:cNvPicPr>
          <p:nvPr>
            <a:videoFile r:link="rId1"/>
          </p:nvPr>
        </p:nvPicPr>
        <p:blipFill>
          <a:blip r:embed="rId8"/>
          <a:stretch>
            <a:fillRect/>
          </a:stretch>
        </p:blipFill>
        <p:spPr>
          <a:xfrm>
            <a:off x="4077593" y="4034558"/>
            <a:ext cx="9472770" cy="5350747"/>
          </a:xfrm>
          <a:prstGeom prst="rect">
            <a:avLst/>
          </a:prstGeom>
        </p:spPr>
      </p:pic>
    </p:spTree>
    <p:extLst>
      <p:ext uri="{BB962C8B-B14F-4D97-AF65-F5344CB8AC3E}">
        <p14:creationId xmlns:p14="http://schemas.microsoft.com/office/powerpoint/2010/main" val="242158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3"/>
              <a:ext cx="6281591" cy="644411"/>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5465449" y="5478360"/>
            <a:ext cx="7347926" cy="1060451"/>
          </a:xfrm>
          <a:prstGeom prst="rect">
            <a:avLst/>
          </a:prstGeom>
        </p:spPr>
        <p:txBody>
          <a:bodyPr lIns="0" tIns="0" rIns="0" bIns="0" rtlCol="0" anchor="t">
            <a:spAutoFit/>
          </a:bodyPr>
          <a:lstStyle/>
          <a:p>
            <a:pPr algn="ctr">
              <a:lnSpc>
                <a:spcPts val="8000"/>
              </a:lnSpc>
            </a:pPr>
            <a:r>
              <a:rPr lang="en-US" sz="8000" b="1" spc="-176">
                <a:solidFill>
                  <a:srgbClr val="FFD800"/>
                </a:solidFill>
                <a:latin typeface="Montserrat Bold"/>
                <a:ea typeface="Montserrat Bold"/>
                <a:cs typeface="Montserrat Bold"/>
                <a:sym typeface="Montserrat Bold"/>
              </a:rPr>
              <a:t>Coffee break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677025" cy="1228072"/>
            <a:chOff x="0" y="0"/>
            <a:chExt cx="8902701"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3"/>
              <a:ext cx="6488474" cy="644411"/>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1028700" y="3870232"/>
            <a:ext cx="16230600" cy="4206874"/>
          </a:xfrm>
          <a:prstGeom prst="rect">
            <a:avLst/>
          </a:prstGeom>
        </p:spPr>
        <p:txBody>
          <a:bodyPr lIns="0" tIns="0" rIns="0" bIns="0" rtlCol="0" anchor="t">
            <a:spAutoFit/>
          </a:bodyPr>
          <a:lstStyle/>
          <a:p>
            <a:pPr algn="ctr">
              <a:lnSpc>
                <a:spcPts val="11200"/>
              </a:lnSpc>
            </a:pPr>
            <a:r>
              <a:rPr lang="en-US" sz="8000" b="1">
                <a:solidFill>
                  <a:srgbClr val="FFD800"/>
                </a:solidFill>
                <a:latin typeface="Montserrat Bold"/>
                <a:ea typeface="Montserrat Bold"/>
                <a:cs typeface="Montserrat Bold"/>
                <a:sym typeface="Montserrat Bold"/>
              </a:rPr>
              <a:t>Beyond Energy Savings: Unlocking the Full Value of the SME Energy Transition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endParaRPr lang="en-BE"/>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endParaRPr lang="en-BE"/>
            </a:p>
          </p:txBody>
        </p:sp>
        <p:sp>
          <p:nvSpPr>
            <p:cNvPr id="6" name="TextBox 6"/>
            <p:cNvSpPr txBox="1"/>
            <p:nvPr/>
          </p:nvSpPr>
          <p:spPr>
            <a:xfrm>
              <a:off x="0" y="-38100"/>
              <a:ext cx="4964622" cy="56460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endParaRPr lang="en-BE"/>
          </a:p>
        </p:txBody>
      </p:sp>
      <p:grpSp>
        <p:nvGrpSpPr>
          <p:cNvPr id="8" name="Group 8"/>
          <p:cNvGrpSpPr/>
          <p:nvPr/>
        </p:nvGrpSpPr>
        <p:grpSpPr>
          <a:xfrm>
            <a:off x="714375" y="224958"/>
            <a:ext cx="6677025" cy="1228072"/>
            <a:chOff x="0" y="0"/>
            <a:chExt cx="8902701"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endParaRPr lang="en-BE"/>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algn="l">
                <a:lnSpc>
                  <a:spcPts val="2873"/>
                </a:lnSpc>
                <a:spcBef>
                  <a:spcPct val="0"/>
                </a:spcBef>
              </a:pPr>
              <a:r>
                <a:rPr lang="en-US" sz="2052">
                  <a:solidFill>
                    <a:srgbClr val="0D54A1"/>
                  </a:solidFill>
                  <a:latin typeface="Gotham HTF"/>
                  <a:ea typeface="Gotham HTF"/>
                  <a:cs typeface="Gotham HTF"/>
                  <a:sym typeface="Gotham HTF"/>
                </a:rPr>
                <a:t>Co-Funded by the European Union</a:t>
              </a:r>
            </a:p>
          </p:txBody>
        </p:sp>
        <p:sp>
          <p:nvSpPr>
            <p:cNvPr id="11" name="TextBox 11"/>
            <p:cNvSpPr txBox="1"/>
            <p:nvPr/>
          </p:nvSpPr>
          <p:spPr>
            <a:xfrm>
              <a:off x="2414227" y="204913"/>
              <a:ext cx="6488474" cy="644411"/>
            </a:xfrm>
            <a:prstGeom prst="rect">
              <a:avLst/>
            </a:prstGeom>
          </p:spPr>
          <p:txBody>
            <a:bodyPr wrap="square" lIns="0" tIns="0" rIns="0" bIns="0" rtlCol="0" anchor="t">
              <a:spAutoFit/>
            </a:bodyPr>
            <a:lstStyle/>
            <a:p>
              <a:pPr algn="l">
                <a:lnSpc>
                  <a:spcPts val="4296"/>
                </a:lnSpc>
                <a:spcBef>
                  <a:spcPct val="0"/>
                </a:spcBef>
              </a:pPr>
              <a:r>
                <a:rPr lang="en-US" sz="3069">
                  <a:solidFill>
                    <a:srgbClr val="0D54A1"/>
                  </a:solidFill>
                  <a:latin typeface="Gotham HTF"/>
                  <a:ea typeface="Gotham HTF"/>
                  <a:cs typeface="Gotham HTF"/>
                  <a:sym typeface="Gotham HTF"/>
                </a:rPr>
                <a:t>EnergyEfficiency4SMEs</a:t>
              </a:r>
            </a:p>
          </p:txBody>
        </p:sp>
      </p:grpSp>
      <p:sp>
        <p:nvSpPr>
          <p:cNvPr id="12" name="TextBox 12"/>
          <p:cNvSpPr txBox="1"/>
          <p:nvPr/>
        </p:nvSpPr>
        <p:spPr>
          <a:xfrm>
            <a:off x="5172352" y="2095231"/>
            <a:ext cx="7585904" cy="684873"/>
          </a:xfrm>
          <a:prstGeom prst="rect">
            <a:avLst/>
          </a:prstGeom>
        </p:spPr>
        <p:txBody>
          <a:bodyPr lIns="0" tIns="0" rIns="0" bIns="0" rtlCol="0" anchor="t">
            <a:spAutoFit/>
          </a:bodyPr>
          <a:lstStyle/>
          <a:p>
            <a:pPr algn="ctr">
              <a:lnSpc>
                <a:spcPts val="5161"/>
              </a:lnSpc>
            </a:pPr>
            <a:r>
              <a:rPr lang="en-US" sz="5161" b="1" spc="-113">
                <a:solidFill>
                  <a:srgbClr val="FFD800"/>
                </a:solidFill>
                <a:latin typeface="Montserrat Bold"/>
                <a:ea typeface="Montserrat Bold"/>
                <a:cs typeface="Montserrat Bold"/>
                <a:sym typeface="Montserrat Bold"/>
              </a:rPr>
              <a:t>Speakers</a:t>
            </a:r>
          </a:p>
        </p:txBody>
      </p:sp>
      <p:grpSp>
        <p:nvGrpSpPr>
          <p:cNvPr id="13" name="Group 13"/>
          <p:cNvGrpSpPr/>
          <p:nvPr/>
        </p:nvGrpSpPr>
        <p:grpSpPr>
          <a:xfrm>
            <a:off x="-66009" y="2915610"/>
            <a:ext cx="4903196" cy="4455779"/>
            <a:chOff x="0" y="0"/>
            <a:chExt cx="6537594" cy="5941039"/>
          </a:xfrm>
        </p:grpSpPr>
        <p:sp>
          <p:nvSpPr>
            <p:cNvPr id="14" name="Freeform 14"/>
            <p:cNvSpPr/>
            <p:nvPr/>
          </p:nvSpPr>
          <p:spPr>
            <a:xfrm>
              <a:off x="0"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15" name="Group 15"/>
            <p:cNvGrpSpPr/>
            <p:nvPr/>
          </p:nvGrpSpPr>
          <p:grpSpPr>
            <a:xfrm>
              <a:off x="700067" y="849306"/>
              <a:ext cx="5196316" cy="4482964"/>
              <a:chOff x="0" y="0"/>
              <a:chExt cx="809649" cy="698500"/>
            </a:xfrm>
          </p:grpSpPr>
          <p:sp>
            <p:nvSpPr>
              <p:cNvPr id="16" name="Freeform 16"/>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17" name="TextBox 17"/>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18" name="Group 18"/>
            <p:cNvGrpSpPr/>
            <p:nvPr/>
          </p:nvGrpSpPr>
          <p:grpSpPr>
            <a:xfrm>
              <a:off x="1098610" y="1176451"/>
              <a:ext cx="4385449" cy="3797601"/>
              <a:chOff x="0" y="0"/>
              <a:chExt cx="4282440" cy="3708400"/>
            </a:xfrm>
          </p:grpSpPr>
          <p:sp>
            <p:nvSpPr>
              <p:cNvPr id="19" name="Freeform 1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a:stretch>
              </a:blipFill>
              <a:ln w="12700">
                <a:solidFill>
                  <a:srgbClr val="000000"/>
                </a:solidFill>
              </a:ln>
            </p:spPr>
            <p:txBody>
              <a:bodyPr/>
              <a:lstStyle/>
              <a:p>
                <a:endParaRPr lang="en-BE"/>
              </a:p>
            </p:txBody>
          </p:sp>
        </p:grpSp>
      </p:grpSp>
      <p:grpSp>
        <p:nvGrpSpPr>
          <p:cNvPr id="20" name="Group 20"/>
          <p:cNvGrpSpPr/>
          <p:nvPr/>
        </p:nvGrpSpPr>
        <p:grpSpPr>
          <a:xfrm>
            <a:off x="13506804" y="2808399"/>
            <a:ext cx="4903196" cy="4455779"/>
            <a:chOff x="0" y="0"/>
            <a:chExt cx="6537594" cy="5941039"/>
          </a:xfrm>
        </p:grpSpPr>
        <p:sp>
          <p:nvSpPr>
            <p:cNvPr id="21" name="Freeform 21"/>
            <p:cNvSpPr/>
            <p:nvPr/>
          </p:nvSpPr>
          <p:spPr>
            <a:xfrm>
              <a:off x="0"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22" name="Group 22"/>
            <p:cNvGrpSpPr/>
            <p:nvPr/>
          </p:nvGrpSpPr>
          <p:grpSpPr>
            <a:xfrm>
              <a:off x="700067" y="849306"/>
              <a:ext cx="5196316" cy="4482964"/>
              <a:chOff x="0" y="0"/>
              <a:chExt cx="809649" cy="698500"/>
            </a:xfrm>
          </p:grpSpPr>
          <p:sp>
            <p:nvSpPr>
              <p:cNvPr id="23" name="Freeform 23"/>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24" name="TextBox 24"/>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25" name="Group 25"/>
            <p:cNvGrpSpPr/>
            <p:nvPr/>
          </p:nvGrpSpPr>
          <p:grpSpPr>
            <a:xfrm>
              <a:off x="1098610" y="1176451"/>
              <a:ext cx="4385449" cy="3797601"/>
              <a:chOff x="0" y="0"/>
              <a:chExt cx="4282440" cy="3708400"/>
            </a:xfrm>
          </p:grpSpPr>
          <p:sp>
            <p:nvSpPr>
              <p:cNvPr id="26" name="Freeform 2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l="-13067" t="-4579" b="-57527"/>
                </a:stretch>
              </a:blipFill>
            </p:spPr>
            <p:txBody>
              <a:bodyPr/>
              <a:lstStyle/>
              <a:p>
                <a:endParaRPr lang="en-BE"/>
              </a:p>
            </p:txBody>
          </p:sp>
        </p:grpSp>
      </p:grpSp>
      <p:grpSp>
        <p:nvGrpSpPr>
          <p:cNvPr id="27" name="Group 27"/>
          <p:cNvGrpSpPr/>
          <p:nvPr/>
        </p:nvGrpSpPr>
        <p:grpSpPr>
          <a:xfrm>
            <a:off x="4474341" y="2956317"/>
            <a:ext cx="4903196" cy="4455779"/>
            <a:chOff x="0" y="0"/>
            <a:chExt cx="6537594" cy="5941039"/>
          </a:xfrm>
        </p:grpSpPr>
        <p:sp>
          <p:nvSpPr>
            <p:cNvPr id="28" name="Freeform 28"/>
            <p:cNvSpPr/>
            <p:nvPr/>
          </p:nvSpPr>
          <p:spPr>
            <a:xfrm>
              <a:off x="0"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29" name="Group 29"/>
            <p:cNvGrpSpPr/>
            <p:nvPr/>
          </p:nvGrpSpPr>
          <p:grpSpPr>
            <a:xfrm>
              <a:off x="700067" y="849306"/>
              <a:ext cx="5196316" cy="4482964"/>
              <a:chOff x="0" y="0"/>
              <a:chExt cx="809649" cy="698500"/>
            </a:xfrm>
          </p:grpSpPr>
          <p:sp>
            <p:nvSpPr>
              <p:cNvPr id="30" name="Freeform 30"/>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31" name="TextBox 31"/>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32" name="Group 32"/>
            <p:cNvGrpSpPr/>
            <p:nvPr/>
          </p:nvGrpSpPr>
          <p:grpSpPr>
            <a:xfrm>
              <a:off x="1098610" y="1176451"/>
              <a:ext cx="4385449" cy="3797601"/>
              <a:chOff x="0" y="0"/>
              <a:chExt cx="4282440" cy="3708400"/>
            </a:xfrm>
          </p:grpSpPr>
          <p:sp>
            <p:nvSpPr>
              <p:cNvPr id="33" name="Freeform 3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t="-14867" b="-33183"/>
                </a:stretch>
              </a:blipFill>
            </p:spPr>
            <p:txBody>
              <a:bodyPr/>
              <a:lstStyle/>
              <a:p>
                <a:endParaRPr lang="en-BE"/>
              </a:p>
            </p:txBody>
          </p:sp>
        </p:grpSp>
      </p:grpSp>
      <p:grpSp>
        <p:nvGrpSpPr>
          <p:cNvPr id="34" name="Group 34"/>
          <p:cNvGrpSpPr/>
          <p:nvPr/>
        </p:nvGrpSpPr>
        <p:grpSpPr>
          <a:xfrm>
            <a:off x="9045813" y="2925135"/>
            <a:ext cx="4903196" cy="4455779"/>
            <a:chOff x="0" y="0"/>
            <a:chExt cx="6537594" cy="5941039"/>
          </a:xfrm>
        </p:grpSpPr>
        <p:sp>
          <p:nvSpPr>
            <p:cNvPr id="35" name="Freeform 35"/>
            <p:cNvSpPr/>
            <p:nvPr/>
          </p:nvSpPr>
          <p:spPr>
            <a:xfrm>
              <a:off x="0" y="0"/>
              <a:ext cx="6537594" cy="5941039"/>
            </a:xfrm>
            <a:custGeom>
              <a:avLst/>
              <a:gdLst/>
              <a:ahLst/>
              <a:cxnLst/>
              <a:rect l="l" t="t" r="r" b="b"/>
              <a:pathLst>
                <a:path w="6537594" h="5941039">
                  <a:moveTo>
                    <a:pt x="0" y="0"/>
                  </a:moveTo>
                  <a:lnTo>
                    <a:pt x="6537594" y="0"/>
                  </a:lnTo>
                  <a:lnTo>
                    <a:pt x="6537594" y="5941039"/>
                  </a:lnTo>
                  <a:lnTo>
                    <a:pt x="0" y="5941039"/>
                  </a:lnTo>
                  <a:lnTo>
                    <a:pt x="0" y="0"/>
                  </a:lnTo>
                  <a:close/>
                </a:path>
              </a:pathLst>
            </a:custGeom>
            <a:blipFill>
              <a:blip r:embed="rId7"/>
              <a:stretch>
                <a:fillRect/>
              </a:stretch>
            </a:blipFill>
          </p:spPr>
          <p:txBody>
            <a:bodyPr/>
            <a:lstStyle/>
            <a:p>
              <a:endParaRPr lang="en-BE"/>
            </a:p>
          </p:txBody>
        </p:sp>
        <p:grpSp>
          <p:nvGrpSpPr>
            <p:cNvPr id="36" name="Group 36"/>
            <p:cNvGrpSpPr/>
            <p:nvPr/>
          </p:nvGrpSpPr>
          <p:grpSpPr>
            <a:xfrm>
              <a:off x="700067" y="849306"/>
              <a:ext cx="5196316" cy="4482964"/>
              <a:chOff x="0" y="0"/>
              <a:chExt cx="809649" cy="698500"/>
            </a:xfrm>
          </p:grpSpPr>
          <p:sp>
            <p:nvSpPr>
              <p:cNvPr id="37" name="Freeform 37"/>
              <p:cNvSpPr/>
              <p:nvPr/>
            </p:nvSpPr>
            <p:spPr>
              <a:xfrm>
                <a:off x="7248" y="0"/>
                <a:ext cx="795153" cy="698500"/>
              </a:xfrm>
              <a:custGeom>
                <a:avLst/>
                <a:gdLst/>
                <a:ahLst/>
                <a:cxnLst/>
                <a:rect l="l" t="t" r="r" b="b"/>
                <a:pathLst>
                  <a:path w="795153" h="698500">
                    <a:moveTo>
                      <a:pt x="783420" y="381874"/>
                    </a:moveTo>
                    <a:lnTo>
                      <a:pt x="618182" y="665876"/>
                    </a:lnTo>
                    <a:cubicBezTo>
                      <a:pt x="606430" y="686074"/>
                      <a:pt x="584825" y="698500"/>
                      <a:pt x="561457" y="698500"/>
                    </a:cubicBezTo>
                    <a:lnTo>
                      <a:pt x="233696" y="698500"/>
                    </a:lnTo>
                    <a:cubicBezTo>
                      <a:pt x="210328" y="698500"/>
                      <a:pt x="188723" y="686074"/>
                      <a:pt x="176971" y="665876"/>
                    </a:cubicBezTo>
                    <a:lnTo>
                      <a:pt x="11733" y="381874"/>
                    </a:lnTo>
                    <a:cubicBezTo>
                      <a:pt x="0" y="361707"/>
                      <a:pt x="0" y="336793"/>
                      <a:pt x="11733" y="316626"/>
                    </a:cubicBezTo>
                    <a:lnTo>
                      <a:pt x="176971" y="32624"/>
                    </a:lnTo>
                    <a:cubicBezTo>
                      <a:pt x="188723" y="12426"/>
                      <a:pt x="210328" y="0"/>
                      <a:pt x="233696" y="0"/>
                    </a:cubicBezTo>
                    <a:lnTo>
                      <a:pt x="561457" y="0"/>
                    </a:lnTo>
                    <a:cubicBezTo>
                      <a:pt x="584825" y="0"/>
                      <a:pt x="606430" y="12426"/>
                      <a:pt x="618182" y="32624"/>
                    </a:cubicBezTo>
                    <a:lnTo>
                      <a:pt x="783420" y="316626"/>
                    </a:lnTo>
                    <a:cubicBezTo>
                      <a:pt x="795153" y="336793"/>
                      <a:pt x="795153" y="361707"/>
                      <a:pt x="783420" y="381874"/>
                    </a:cubicBezTo>
                    <a:close/>
                  </a:path>
                </a:pathLst>
              </a:custGeom>
              <a:solidFill>
                <a:srgbClr val="0081C6"/>
              </a:solidFill>
              <a:ln w="142875" cap="sq">
                <a:solidFill>
                  <a:srgbClr val="FFFFFF"/>
                </a:solidFill>
                <a:prstDash val="solid"/>
                <a:miter/>
              </a:ln>
            </p:spPr>
            <p:txBody>
              <a:bodyPr/>
              <a:lstStyle/>
              <a:p>
                <a:endParaRPr lang="en-BE"/>
              </a:p>
            </p:txBody>
          </p:sp>
          <p:sp>
            <p:nvSpPr>
              <p:cNvPr id="38" name="TextBox 38"/>
              <p:cNvSpPr txBox="1"/>
              <p:nvPr/>
            </p:nvSpPr>
            <p:spPr>
              <a:xfrm>
                <a:off x="114300" y="-38100"/>
                <a:ext cx="581049" cy="736600"/>
              </a:xfrm>
              <a:prstGeom prst="rect">
                <a:avLst/>
              </a:prstGeom>
            </p:spPr>
            <p:txBody>
              <a:bodyPr lIns="55010" tIns="55010" rIns="55010" bIns="55010" rtlCol="0" anchor="ctr"/>
              <a:lstStyle/>
              <a:p>
                <a:pPr algn="ctr">
                  <a:lnSpc>
                    <a:spcPts val="2660"/>
                  </a:lnSpc>
                  <a:spcBef>
                    <a:spcPct val="0"/>
                  </a:spcBef>
                </a:pPr>
                <a:endParaRPr/>
              </a:p>
            </p:txBody>
          </p:sp>
        </p:grpSp>
        <p:grpSp>
          <p:nvGrpSpPr>
            <p:cNvPr id="39" name="Group 39"/>
            <p:cNvGrpSpPr/>
            <p:nvPr/>
          </p:nvGrpSpPr>
          <p:grpSpPr>
            <a:xfrm>
              <a:off x="1098610" y="1176451"/>
              <a:ext cx="4385449" cy="3797601"/>
              <a:chOff x="0" y="0"/>
              <a:chExt cx="4282440" cy="3708400"/>
            </a:xfrm>
          </p:grpSpPr>
          <p:sp>
            <p:nvSpPr>
              <p:cNvPr id="40" name="Freeform 4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20687" t="-9158" r="-23234" b="-15340"/>
                </a:stretch>
              </a:blipFill>
            </p:spPr>
            <p:txBody>
              <a:bodyPr/>
              <a:lstStyle/>
              <a:p>
                <a:endParaRPr lang="en-BE"/>
              </a:p>
            </p:txBody>
          </p:sp>
        </p:grpSp>
      </p:grpSp>
      <p:sp>
        <p:nvSpPr>
          <p:cNvPr id="41" name="TextBox 41"/>
          <p:cNvSpPr txBox="1"/>
          <p:nvPr/>
        </p:nvSpPr>
        <p:spPr>
          <a:xfrm>
            <a:off x="1726834" y="7424137"/>
            <a:ext cx="1997879" cy="935355"/>
          </a:xfrm>
          <a:prstGeom prst="rect">
            <a:avLst/>
          </a:prstGeom>
        </p:spPr>
        <p:txBody>
          <a:bodyPr lIns="0" tIns="0" rIns="0" bIns="0" rtlCol="0" anchor="t">
            <a:spAutoFit/>
          </a:bodyPr>
          <a:lstStyle/>
          <a:p>
            <a:pPr algn="ctr">
              <a:lnSpc>
                <a:spcPts val="2520"/>
              </a:lnSpc>
            </a:pPr>
            <a:r>
              <a:rPr lang="en-US" sz="1800" b="1">
                <a:solidFill>
                  <a:srgbClr val="FFFFFF"/>
                </a:solidFill>
                <a:latin typeface="Montserrat Bold"/>
                <a:ea typeface="Montserrat Bold"/>
                <a:cs typeface="Montserrat Bold"/>
                <a:sym typeface="Montserrat Bold"/>
              </a:rPr>
              <a:t>Project Officer, CINEA </a:t>
            </a:r>
          </a:p>
          <a:p>
            <a:pPr algn="ctr">
              <a:lnSpc>
                <a:spcPts val="2520"/>
              </a:lnSpc>
              <a:spcBef>
                <a:spcPct val="0"/>
              </a:spcBef>
            </a:pPr>
            <a:endParaRPr lang="en-US" sz="1800" b="1">
              <a:solidFill>
                <a:srgbClr val="FFFFFF"/>
              </a:solidFill>
              <a:latin typeface="Montserrat Bold"/>
              <a:ea typeface="Montserrat Bold"/>
              <a:cs typeface="Montserrat Bold"/>
              <a:sym typeface="Montserrat Bold"/>
            </a:endParaRPr>
          </a:p>
        </p:txBody>
      </p:sp>
      <p:grpSp>
        <p:nvGrpSpPr>
          <p:cNvPr id="42" name="Group 42"/>
          <p:cNvGrpSpPr/>
          <p:nvPr/>
        </p:nvGrpSpPr>
        <p:grpSpPr>
          <a:xfrm>
            <a:off x="684403" y="7143060"/>
            <a:ext cx="3271111" cy="960764"/>
            <a:chOff x="0" y="0"/>
            <a:chExt cx="795587" cy="233673"/>
          </a:xfrm>
        </p:grpSpPr>
        <p:sp>
          <p:nvSpPr>
            <p:cNvPr id="43" name="Freeform 43"/>
            <p:cNvSpPr/>
            <p:nvPr/>
          </p:nvSpPr>
          <p:spPr>
            <a:xfrm>
              <a:off x="0" y="0"/>
              <a:ext cx="795587" cy="233673"/>
            </a:xfrm>
            <a:custGeom>
              <a:avLst/>
              <a:gdLst/>
              <a:ahLst/>
              <a:cxnLst/>
              <a:rect l="l" t="t" r="r" b="b"/>
              <a:pathLst>
                <a:path w="795587" h="233673">
                  <a:moveTo>
                    <a:pt x="116837" y="0"/>
                  </a:moveTo>
                  <a:lnTo>
                    <a:pt x="678750" y="0"/>
                  </a:lnTo>
                  <a:cubicBezTo>
                    <a:pt x="743277" y="0"/>
                    <a:pt x="795587" y="52310"/>
                    <a:pt x="795587" y="116837"/>
                  </a:cubicBezTo>
                  <a:lnTo>
                    <a:pt x="795587" y="116837"/>
                  </a:lnTo>
                  <a:cubicBezTo>
                    <a:pt x="795587" y="181364"/>
                    <a:pt x="743277" y="233673"/>
                    <a:pt x="678750"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44" name="TextBox 44"/>
            <p:cNvSpPr txBox="1"/>
            <p:nvPr/>
          </p:nvSpPr>
          <p:spPr>
            <a:xfrm>
              <a:off x="0" y="-38100"/>
              <a:ext cx="795587" cy="271773"/>
            </a:xfrm>
            <a:prstGeom prst="rect">
              <a:avLst/>
            </a:prstGeom>
          </p:spPr>
          <p:txBody>
            <a:bodyPr lIns="55010" tIns="55010" rIns="55010" bIns="55010" rtlCol="0" anchor="ctr"/>
            <a:lstStyle/>
            <a:p>
              <a:pPr algn="ctr">
                <a:lnSpc>
                  <a:spcPts val="2660"/>
                </a:lnSpc>
              </a:pPr>
              <a:endParaRPr/>
            </a:p>
          </p:txBody>
        </p:sp>
      </p:grpSp>
      <p:sp>
        <p:nvSpPr>
          <p:cNvPr id="45" name="TextBox 45"/>
          <p:cNvSpPr txBox="1"/>
          <p:nvPr/>
        </p:nvSpPr>
        <p:spPr>
          <a:xfrm>
            <a:off x="950021" y="7333290"/>
            <a:ext cx="2774692" cy="471805"/>
          </a:xfrm>
          <a:prstGeom prst="rect">
            <a:avLst/>
          </a:prstGeom>
        </p:spPr>
        <p:txBody>
          <a:bodyPr lIns="0" tIns="0" rIns="0" bIns="0" rtlCol="0" anchor="t">
            <a:spAutoFit/>
          </a:bodyPr>
          <a:lstStyle/>
          <a:p>
            <a:pPr algn="ctr">
              <a:lnSpc>
                <a:spcPts val="3920"/>
              </a:lnSpc>
              <a:spcBef>
                <a:spcPct val="0"/>
              </a:spcBef>
            </a:pPr>
            <a:r>
              <a:rPr lang="en-US" sz="2800" b="1">
                <a:solidFill>
                  <a:srgbClr val="FFFFFF"/>
                </a:solidFill>
                <a:latin typeface="Montserrat Bold"/>
                <a:ea typeface="Montserrat Bold"/>
                <a:cs typeface="Montserrat Bold"/>
                <a:sym typeface="Montserrat Bold"/>
              </a:rPr>
              <a:t>Giuseppe Saija</a:t>
            </a:r>
          </a:p>
        </p:txBody>
      </p:sp>
      <p:sp>
        <p:nvSpPr>
          <p:cNvPr id="46" name="TextBox 46"/>
          <p:cNvSpPr txBox="1"/>
          <p:nvPr/>
        </p:nvSpPr>
        <p:spPr>
          <a:xfrm>
            <a:off x="684403" y="8269583"/>
            <a:ext cx="3272047" cy="1044575"/>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Project Manager at Fondazione Fenice Onlus</a:t>
            </a:r>
          </a:p>
        </p:txBody>
      </p:sp>
      <p:sp>
        <p:nvSpPr>
          <p:cNvPr id="47" name="TextBox 47"/>
          <p:cNvSpPr txBox="1"/>
          <p:nvPr/>
        </p:nvSpPr>
        <p:spPr>
          <a:xfrm>
            <a:off x="6214783" y="7458816"/>
            <a:ext cx="1997879" cy="935355"/>
          </a:xfrm>
          <a:prstGeom prst="rect">
            <a:avLst/>
          </a:prstGeom>
        </p:spPr>
        <p:txBody>
          <a:bodyPr lIns="0" tIns="0" rIns="0" bIns="0" rtlCol="0" anchor="t">
            <a:spAutoFit/>
          </a:bodyPr>
          <a:lstStyle/>
          <a:p>
            <a:pPr algn="ctr">
              <a:lnSpc>
                <a:spcPts val="2520"/>
              </a:lnSpc>
            </a:pPr>
            <a:r>
              <a:rPr lang="en-US" sz="1800" b="1">
                <a:solidFill>
                  <a:srgbClr val="FFFFFF"/>
                </a:solidFill>
                <a:latin typeface="Montserrat Bold"/>
                <a:ea typeface="Montserrat Bold"/>
                <a:cs typeface="Montserrat Bold"/>
                <a:sym typeface="Montserrat Bold"/>
              </a:rPr>
              <a:t>Project Officer, CINEA </a:t>
            </a:r>
          </a:p>
          <a:p>
            <a:pPr algn="ctr">
              <a:lnSpc>
                <a:spcPts val="2520"/>
              </a:lnSpc>
              <a:spcBef>
                <a:spcPct val="0"/>
              </a:spcBef>
            </a:pPr>
            <a:endParaRPr lang="en-US" sz="1800" b="1">
              <a:solidFill>
                <a:srgbClr val="FFFFFF"/>
              </a:solidFill>
              <a:latin typeface="Montserrat Bold"/>
              <a:ea typeface="Montserrat Bold"/>
              <a:cs typeface="Montserrat Bold"/>
              <a:sym typeface="Montserrat Bold"/>
            </a:endParaRPr>
          </a:p>
        </p:txBody>
      </p:sp>
      <p:grpSp>
        <p:nvGrpSpPr>
          <p:cNvPr id="48" name="Group 48"/>
          <p:cNvGrpSpPr/>
          <p:nvPr/>
        </p:nvGrpSpPr>
        <p:grpSpPr>
          <a:xfrm>
            <a:off x="5172352" y="7177740"/>
            <a:ext cx="3271111" cy="960764"/>
            <a:chOff x="0" y="0"/>
            <a:chExt cx="795587" cy="233673"/>
          </a:xfrm>
        </p:grpSpPr>
        <p:sp>
          <p:nvSpPr>
            <p:cNvPr id="49" name="Freeform 49"/>
            <p:cNvSpPr/>
            <p:nvPr/>
          </p:nvSpPr>
          <p:spPr>
            <a:xfrm>
              <a:off x="0" y="0"/>
              <a:ext cx="795587" cy="233673"/>
            </a:xfrm>
            <a:custGeom>
              <a:avLst/>
              <a:gdLst/>
              <a:ahLst/>
              <a:cxnLst/>
              <a:rect l="l" t="t" r="r" b="b"/>
              <a:pathLst>
                <a:path w="795587" h="233673">
                  <a:moveTo>
                    <a:pt x="116837" y="0"/>
                  </a:moveTo>
                  <a:lnTo>
                    <a:pt x="678750" y="0"/>
                  </a:lnTo>
                  <a:cubicBezTo>
                    <a:pt x="743277" y="0"/>
                    <a:pt x="795587" y="52310"/>
                    <a:pt x="795587" y="116837"/>
                  </a:cubicBezTo>
                  <a:lnTo>
                    <a:pt x="795587" y="116837"/>
                  </a:lnTo>
                  <a:cubicBezTo>
                    <a:pt x="795587" y="181364"/>
                    <a:pt x="743277" y="233673"/>
                    <a:pt x="678750"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50" name="TextBox 50"/>
            <p:cNvSpPr txBox="1"/>
            <p:nvPr/>
          </p:nvSpPr>
          <p:spPr>
            <a:xfrm>
              <a:off x="0" y="-38100"/>
              <a:ext cx="795587" cy="271773"/>
            </a:xfrm>
            <a:prstGeom prst="rect">
              <a:avLst/>
            </a:prstGeom>
          </p:spPr>
          <p:txBody>
            <a:bodyPr lIns="55010" tIns="55010" rIns="55010" bIns="55010" rtlCol="0" anchor="ctr"/>
            <a:lstStyle/>
            <a:p>
              <a:pPr algn="ctr">
                <a:lnSpc>
                  <a:spcPts val="2660"/>
                </a:lnSpc>
              </a:pPr>
              <a:endParaRPr/>
            </a:p>
          </p:txBody>
        </p:sp>
      </p:grpSp>
      <p:sp>
        <p:nvSpPr>
          <p:cNvPr id="51" name="TextBox 51"/>
          <p:cNvSpPr txBox="1"/>
          <p:nvPr/>
        </p:nvSpPr>
        <p:spPr>
          <a:xfrm>
            <a:off x="5489943" y="7381897"/>
            <a:ext cx="2636865" cy="471805"/>
          </a:xfrm>
          <a:prstGeom prst="rect">
            <a:avLst/>
          </a:prstGeom>
        </p:spPr>
        <p:txBody>
          <a:bodyPr lIns="0" tIns="0" rIns="0" bIns="0" rtlCol="0" anchor="t">
            <a:spAutoFit/>
          </a:bodyPr>
          <a:lstStyle/>
          <a:p>
            <a:pPr algn="ctr">
              <a:lnSpc>
                <a:spcPts val="3920"/>
              </a:lnSpc>
              <a:spcBef>
                <a:spcPct val="0"/>
              </a:spcBef>
            </a:pPr>
            <a:r>
              <a:rPr lang="en-US" sz="2800" b="1">
                <a:solidFill>
                  <a:srgbClr val="FFFFFF"/>
                </a:solidFill>
                <a:latin typeface="Montserrat Bold"/>
                <a:ea typeface="Montserrat Bold"/>
                <a:cs typeface="Montserrat Bold"/>
                <a:sym typeface="Montserrat Bold"/>
              </a:rPr>
              <a:t>Claudia Julius</a:t>
            </a:r>
          </a:p>
        </p:txBody>
      </p:sp>
      <p:sp>
        <p:nvSpPr>
          <p:cNvPr id="52" name="TextBox 52"/>
          <p:cNvSpPr txBox="1"/>
          <p:nvPr/>
        </p:nvSpPr>
        <p:spPr>
          <a:xfrm>
            <a:off x="5172352" y="8304263"/>
            <a:ext cx="3272047" cy="692150"/>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Project Manager at SEnerCon</a:t>
            </a:r>
          </a:p>
        </p:txBody>
      </p:sp>
      <p:sp>
        <p:nvSpPr>
          <p:cNvPr id="53" name="TextBox 53"/>
          <p:cNvSpPr txBox="1"/>
          <p:nvPr/>
        </p:nvSpPr>
        <p:spPr>
          <a:xfrm>
            <a:off x="10934317" y="7458816"/>
            <a:ext cx="1997879" cy="935355"/>
          </a:xfrm>
          <a:prstGeom prst="rect">
            <a:avLst/>
          </a:prstGeom>
        </p:spPr>
        <p:txBody>
          <a:bodyPr lIns="0" tIns="0" rIns="0" bIns="0" rtlCol="0" anchor="t">
            <a:spAutoFit/>
          </a:bodyPr>
          <a:lstStyle/>
          <a:p>
            <a:pPr algn="ctr">
              <a:lnSpc>
                <a:spcPts val="2520"/>
              </a:lnSpc>
            </a:pPr>
            <a:r>
              <a:rPr lang="en-US" sz="1800" b="1">
                <a:solidFill>
                  <a:srgbClr val="FFFFFF"/>
                </a:solidFill>
                <a:latin typeface="Montserrat Bold"/>
                <a:ea typeface="Montserrat Bold"/>
                <a:cs typeface="Montserrat Bold"/>
                <a:sym typeface="Montserrat Bold"/>
              </a:rPr>
              <a:t>Project Officer, CINEA </a:t>
            </a:r>
          </a:p>
          <a:p>
            <a:pPr algn="ctr">
              <a:lnSpc>
                <a:spcPts val="2520"/>
              </a:lnSpc>
              <a:spcBef>
                <a:spcPct val="0"/>
              </a:spcBef>
            </a:pPr>
            <a:endParaRPr lang="en-US" sz="1800" b="1">
              <a:solidFill>
                <a:srgbClr val="FFFFFF"/>
              </a:solidFill>
              <a:latin typeface="Montserrat Bold"/>
              <a:ea typeface="Montserrat Bold"/>
              <a:cs typeface="Montserrat Bold"/>
              <a:sym typeface="Montserrat Bold"/>
            </a:endParaRPr>
          </a:p>
        </p:txBody>
      </p:sp>
      <p:grpSp>
        <p:nvGrpSpPr>
          <p:cNvPr id="54" name="Group 54"/>
          <p:cNvGrpSpPr/>
          <p:nvPr/>
        </p:nvGrpSpPr>
        <p:grpSpPr>
          <a:xfrm>
            <a:off x="9891887" y="7177740"/>
            <a:ext cx="3271111" cy="960764"/>
            <a:chOff x="0" y="0"/>
            <a:chExt cx="795587" cy="233673"/>
          </a:xfrm>
        </p:grpSpPr>
        <p:sp>
          <p:nvSpPr>
            <p:cNvPr id="55" name="Freeform 55"/>
            <p:cNvSpPr/>
            <p:nvPr/>
          </p:nvSpPr>
          <p:spPr>
            <a:xfrm>
              <a:off x="0" y="0"/>
              <a:ext cx="795587" cy="233673"/>
            </a:xfrm>
            <a:custGeom>
              <a:avLst/>
              <a:gdLst/>
              <a:ahLst/>
              <a:cxnLst/>
              <a:rect l="l" t="t" r="r" b="b"/>
              <a:pathLst>
                <a:path w="795587" h="233673">
                  <a:moveTo>
                    <a:pt x="116837" y="0"/>
                  </a:moveTo>
                  <a:lnTo>
                    <a:pt x="678750" y="0"/>
                  </a:lnTo>
                  <a:cubicBezTo>
                    <a:pt x="743277" y="0"/>
                    <a:pt x="795587" y="52310"/>
                    <a:pt x="795587" y="116837"/>
                  </a:cubicBezTo>
                  <a:lnTo>
                    <a:pt x="795587" y="116837"/>
                  </a:lnTo>
                  <a:cubicBezTo>
                    <a:pt x="795587" y="181364"/>
                    <a:pt x="743277" y="233673"/>
                    <a:pt x="678750"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56" name="TextBox 56"/>
            <p:cNvSpPr txBox="1"/>
            <p:nvPr/>
          </p:nvSpPr>
          <p:spPr>
            <a:xfrm>
              <a:off x="0" y="-38100"/>
              <a:ext cx="795587" cy="271773"/>
            </a:xfrm>
            <a:prstGeom prst="rect">
              <a:avLst/>
            </a:prstGeom>
          </p:spPr>
          <p:txBody>
            <a:bodyPr lIns="55010" tIns="55010" rIns="55010" bIns="55010" rtlCol="0" anchor="ctr"/>
            <a:lstStyle/>
            <a:p>
              <a:pPr algn="ctr">
                <a:lnSpc>
                  <a:spcPts val="2660"/>
                </a:lnSpc>
              </a:pPr>
              <a:endParaRPr/>
            </a:p>
          </p:txBody>
        </p:sp>
      </p:grpSp>
      <p:sp>
        <p:nvSpPr>
          <p:cNvPr id="57" name="TextBox 57"/>
          <p:cNvSpPr txBox="1"/>
          <p:nvPr/>
        </p:nvSpPr>
        <p:spPr>
          <a:xfrm>
            <a:off x="10411287" y="7264178"/>
            <a:ext cx="2406065" cy="828675"/>
          </a:xfrm>
          <a:prstGeom prst="rect">
            <a:avLst/>
          </a:prstGeom>
        </p:spPr>
        <p:txBody>
          <a:bodyPr lIns="0" tIns="0" rIns="0" bIns="0" rtlCol="0" anchor="t">
            <a:spAutoFit/>
          </a:bodyPr>
          <a:lstStyle/>
          <a:p>
            <a:pPr algn="ctr">
              <a:lnSpc>
                <a:spcPts val="3360"/>
              </a:lnSpc>
            </a:pPr>
            <a:r>
              <a:rPr lang="en-US" sz="2800" b="1">
                <a:solidFill>
                  <a:srgbClr val="FFFFFF"/>
                </a:solidFill>
                <a:latin typeface="Montserrat Bold"/>
                <a:ea typeface="Montserrat Bold"/>
                <a:cs typeface="Montserrat Bold"/>
                <a:sym typeface="Montserrat Bold"/>
              </a:rPr>
              <a:t>DI Dr Georg Benke</a:t>
            </a:r>
          </a:p>
        </p:txBody>
      </p:sp>
      <p:sp>
        <p:nvSpPr>
          <p:cNvPr id="58" name="TextBox 58"/>
          <p:cNvSpPr txBox="1"/>
          <p:nvPr/>
        </p:nvSpPr>
        <p:spPr>
          <a:xfrm>
            <a:off x="9891887" y="8304263"/>
            <a:ext cx="3272047" cy="692150"/>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e7 energy innovation &amp; engineering</a:t>
            </a:r>
          </a:p>
        </p:txBody>
      </p:sp>
      <p:sp>
        <p:nvSpPr>
          <p:cNvPr id="59" name="TextBox 59"/>
          <p:cNvSpPr txBox="1"/>
          <p:nvPr/>
        </p:nvSpPr>
        <p:spPr>
          <a:xfrm>
            <a:off x="15364810" y="7458816"/>
            <a:ext cx="1997879" cy="935355"/>
          </a:xfrm>
          <a:prstGeom prst="rect">
            <a:avLst/>
          </a:prstGeom>
        </p:spPr>
        <p:txBody>
          <a:bodyPr lIns="0" tIns="0" rIns="0" bIns="0" rtlCol="0" anchor="t">
            <a:spAutoFit/>
          </a:bodyPr>
          <a:lstStyle/>
          <a:p>
            <a:pPr algn="ctr">
              <a:lnSpc>
                <a:spcPts val="2520"/>
              </a:lnSpc>
            </a:pPr>
            <a:r>
              <a:rPr lang="en-US" sz="1800" b="1">
                <a:solidFill>
                  <a:srgbClr val="FFFFFF"/>
                </a:solidFill>
                <a:latin typeface="Montserrat Bold"/>
                <a:ea typeface="Montserrat Bold"/>
                <a:cs typeface="Montserrat Bold"/>
                <a:sym typeface="Montserrat Bold"/>
              </a:rPr>
              <a:t>Project Officer, CINEA </a:t>
            </a:r>
          </a:p>
          <a:p>
            <a:pPr algn="ctr">
              <a:lnSpc>
                <a:spcPts val="2520"/>
              </a:lnSpc>
              <a:spcBef>
                <a:spcPct val="0"/>
              </a:spcBef>
            </a:pPr>
            <a:endParaRPr lang="en-US" sz="1800" b="1">
              <a:solidFill>
                <a:srgbClr val="FFFFFF"/>
              </a:solidFill>
              <a:latin typeface="Montserrat Bold"/>
              <a:ea typeface="Montserrat Bold"/>
              <a:cs typeface="Montserrat Bold"/>
              <a:sym typeface="Montserrat Bold"/>
            </a:endParaRPr>
          </a:p>
        </p:txBody>
      </p:sp>
      <p:grpSp>
        <p:nvGrpSpPr>
          <p:cNvPr id="60" name="Group 60"/>
          <p:cNvGrpSpPr/>
          <p:nvPr/>
        </p:nvGrpSpPr>
        <p:grpSpPr>
          <a:xfrm>
            <a:off x="14322379" y="7177740"/>
            <a:ext cx="3271111" cy="960764"/>
            <a:chOff x="0" y="0"/>
            <a:chExt cx="795587" cy="233673"/>
          </a:xfrm>
        </p:grpSpPr>
        <p:sp>
          <p:nvSpPr>
            <p:cNvPr id="61" name="Freeform 61"/>
            <p:cNvSpPr/>
            <p:nvPr/>
          </p:nvSpPr>
          <p:spPr>
            <a:xfrm>
              <a:off x="0" y="0"/>
              <a:ext cx="795587" cy="233673"/>
            </a:xfrm>
            <a:custGeom>
              <a:avLst/>
              <a:gdLst/>
              <a:ahLst/>
              <a:cxnLst/>
              <a:rect l="l" t="t" r="r" b="b"/>
              <a:pathLst>
                <a:path w="795587" h="233673">
                  <a:moveTo>
                    <a:pt x="116837" y="0"/>
                  </a:moveTo>
                  <a:lnTo>
                    <a:pt x="678750" y="0"/>
                  </a:lnTo>
                  <a:cubicBezTo>
                    <a:pt x="743277" y="0"/>
                    <a:pt x="795587" y="52310"/>
                    <a:pt x="795587" y="116837"/>
                  </a:cubicBezTo>
                  <a:lnTo>
                    <a:pt x="795587" y="116837"/>
                  </a:lnTo>
                  <a:cubicBezTo>
                    <a:pt x="795587" y="181364"/>
                    <a:pt x="743277" y="233673"/>
                    <a:pt x="678750" y="233673"/>
                  </a:cubicBezTo>
                  <a:lnTo>
                    <a:pt x="116837" y="233673"/>
                  </a:lnTo>
                  <a:cubicBezTo>
                    <a:pt x="52310" y="233673"/>
                    <a:pt x="0" y="181364"/>
                    <a:pt x="0" y="116837"/>
                  </a:cubicBezTo>
                  <a:lnTo>
                    <a:pt x="0" y="116837"/>
                  </a:lnTo>
                  <a:cubicBezTo>
                    <a:pt x="0" y="52310"/>
                    <a:pt x="52310" y="0"/>
                    <a:pt x="116837" y="0"/>
                  </a:cubicBezTo>
                  <a:close/>
                </a:path>
              </a:pathLst>
            </a:custGeom>
            <a:solidFill>
              <a:srgbClr val="0081C6"/>
            </a:solidFill>
          </p:spPr>
          <p:txBody>
            <a:bodyPr/>
            <a:lstStyle/>
            <a:p>
              <a:endParaRPr lang="en-BE"/>
            </a:p>
          </p:txBody>
        </p:sp>
        <p:sp>
          <p:nvSpPr>
            <p:cNvPr id="62" name="TextBox 62"/>
            <p:cNvSpPr txBox="1"/>
            <p:nvPr/>
          </p:nvSpPr>
          <p:spPr>
            <a:xfrm>
              <a:off x="0" y="-38100"/>
              <a:ext cx="795587" cy="271773"/>
            </a:xfrm>
            <a:prstGeom prst="rect">
              <a:avLst/>
            </a:prstGeom>
          </p:spPr>
          <p:txBody>
            <a:bodyPr lIns="55010" tIns="55010" rIns="55010" bIns="55010" rtlCol="0" anchor="ctr"/>
            <a:lstStyle/>
            <a:p>
              <a:pPr algn="ctr">
                <a:lnSpc>
                  <a:spcPts val="2660"/>
                </a:lnSpc>
              </a:pPr>
              <a:endParaRPr/>
            </a:p>
          </p:txBody>
        </p:sp>
      </p:grpSp>
      <p:sp>
        <p:nvSpPr>
          <p:cNvPr id="63" name="TextBox 63"/>
          <p:cNvSpPr txBox="1"/>
          <p:nvPr/>
        </p:nvSpPr>
        <p:spPr>
          <a:xfrm>
            <a:off x="14783897" y="7355862"/>
            <a:ext cx="2475403" cy="5143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Montserrat Bold"/>
                <a:ea typeface="Montserrat Bold"/>
                <a:cs typeface="Montserrat Bold"/>
                <a:sym typeface="Montserrat Bold"/>
              </a:rPr>
              <a:t>Enrico Biele</a:t>
            </a:r>
          </a:p>
        </p:txBody>
      </p:sp>
      <p:sp>
        <p:nvSpPr>
          <p:cNvPr id="64" name="TextBox 64"/>
          <p:cNvSpPr txBox="1"/>
          <p:nvPr/>
        </p:nvSpPr>
        <p:spPr>
          <a:xfrm>
            <a:off x="14322379" y="8304263"/>
            <a:ext cx="3272047" cy="1044575"/>
          </a:xfrm>
          <a:prstGeom prst="rect">
            <a:avLst/>
          </a:prstGeom>
        </p:spPr>
        <p:txBody>
          <a:bodyPr lIns="0" tIns="0" rIns="0" bIns="0" rtlCol="0" anchor="t">
            <a:spAutoFit/>
          </a:bodyPr>
          <a:lstStyle/>
          <a:p>
            <a:pPr algn="ctr">
              <a:lnSpc>
                <a:spcPts val="2800"/>
              </a:lnSpc>
              <a:spcBef>
                <a:spcPct val="0"/>
              </a:spcBef>
            </a:pPr>
            <a:r>
              <a:rPr lang="en-US" sz="2000" b="1">
                <a:solidFill>
                  <a:srgbClr val="FFFFFF"/>
                </a:solidFill>
                <a:latin typeface="Montserrat Bold"/>
                <a:ea typeface="Montserrat Bold"/>
                <a:cs typeface="Montserrat Bold"/>
                <a:sym typeface="Montserrat Bold"/>
              </a:rPr>
              <a:t>Programme Manager at ENEA and LEAP4SME Coordinator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FD0CE527-4C92-35E8-3F75-2321C6B145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A7E4B1-78A8-A3DD-543A-5EF6ABF134A9}"/>
              </a:ext>
            </a:extLst>
          </p:cNvPr>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053BC24-53AB-D16A-CB88-BC06E3D4668A}"/>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11120C7F-F63F-62B8-3587-C5B5E4568C2B}"/>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a:extLst>
              <a:ext uri="{FF2B5EF4-FFF2-40B4-BE49-F238E27FC236}">
                <a16:creationId xmlns:a16="http://schemas.microsoft.com/office/drawing/2014/main" id="{5F697485-29AF-E532-DB0A-9BD51B7C2086}"/>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104374C8-ADDA-1CE0-A18C-36E2033DA364}"/>
              </a:ext>
            </a:extLst>
          </p:cNvPr>
          <p:cNvGrpSpPr/>
          <p:nvPr/>
        </p:nvGrpSpPr>
        <p:grpSpPr>
          <a:xfrm>
            <a:off x="-812714" y="-209951"/>
            <a:ext cx="8612688" cy="2393535"/>
            <a:chOff x="0" y="0"/>
            <a:chExt cx="2565973" cy="713105"/>
          </a:xfrm>
        </p:grpSpPr>
        <p:sp>
          <p:nvSpPr>
            <p:cNvPr id="7" name="Freeform 7">
              <a:extLst>
                <a:ext uri="{FF2B5EF4-FFF2-40B4-BE49-F238E27FC236}">
                  <a16:creationId xmlns:a16="http://schemas.microsoft.com/office/drawing/2014/main" id="{EF664F41-9B53-FF53-5E48-9289AFBCA458}"/>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274A0448-52AD-2671-7453-EB52E469E4BC}"/>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FDC5DE9E-92CE-8315-158A-37CF0AF8308A}"/>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7E2B4D0-6C61-09FE-452B-9B942AF9F167}"/>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7CBBAD42-1595-F141-ADF7-4A42E13A1E69}"/>
              </a:ext>
            </a:extLst>
          </p:cNvPr>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a:extLst>
              <a:ext uri="{FF2B5EF4-FFF2-40B4-BE49-F238E27FC236}">
                <a16:creationId xmlns:a16="http://schemas.microsoft.com/office/drawing/2014/main" id="{69B13446-9DBE-3212-744B-B5D67166F0C5}"/>
              </a:ext>
            </a:extLst>
          </p:cNvPr>
          <p:cNvSpPr txBox="1"/>
          <p:nvPr/>
        </p:nvSpPr>
        <p:spPr>
          <a:xfrm>
            <a:off x="10130199" y="2051583"/>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a:extLst>
              <a:ext uri="{FF2B5EF4-FFF2-40B4-BE49-F238E27FC236}">
                <a16:creationId xmlns:a16="http://schemas.microsoft.com/office/drawing/2014/main" id="{2C6E8D38-41A7-23B7-5C66-C84C9F201177}"/>
              </a:ext>
            </a:extLst>
          </p:cNvPr>
          <p:cNvSpPr txBox="1"/>
          <p:nvPr/>
        </p:nvSpPr>
        <p:spPr>
          <a:xfrm>
            <a:off x="10130199" y="3761766"/>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a:extLst>
              <a:ext uri="{FF2B5EF4-FFF2-40B4-BE49-F238E27FC236}">
                <a16:creationId xmlns:a16="http://schemas.microsoft.com/office/drawing/2014/main" id="{D7DBC3ED-3FEC-0608-ADEA-679761654E25}"/>
              </a:ext>
            </a:extLst>
          </p:cNvPr>
          <p:cNvSpPr txBox="1"/>
          <p:nvPr/>
        </p:nvSpPr>
        <p:spPr>
          <a:xfrm>
            <a:off x="10443864" y="6432611"/>
            <a:ext cx="6514811" cy="1100558"/>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4400" b="1">
                <a:solidFill>
                  <a:srgbClr val="FFFFFF"/>
                </a:solidFill>
                <a:latin typeface="Poppins Bold"/>
                <a:ea typeface="Poppins Bold"/>
                <a:cs typeface="Poppins Bold"/>
                <a:sym typeface="Poppins Bold"/>
              </a:rPr>
              <a:t>Learnings from Large Enterprises</a:t>
            </a:r>
            <a:endParaRPr lang="en-US" sz="4400" b="1" i="0" u="none" strike="noStrike" kern="1200" cap="none" spc="0" normalizeH="0" baseline="0" noProof="0">
              <a:ln>
                <a:noFill/>
              </a:ln>
              <a:solidFill>
                <a:srgbClr val="FFFFFF"/>
              </a:solidFill>
              <a:effectLst/>
              <a:uLnTx/>
              <a:uFillTx/>
              <a:latin typeface="Poppins Bold"/>
              <a:ea typeface="Poppins Bold"/>
              <a:cs typeface="Poppins Bold"/>
            </a:endParaRPr>
          </a:p>
        </p:txBody>
      </p:sp>
    </p:spTree>
    <p:extLst>
      <p:ext uri="{BB962C8B-B14F-4D97-AF65-F5344CB8AC3E}">
        <p14:creationId xmlns:p14="http://schemas.microsoft.com/office/powerpoint/2010/main" val="2714593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6B94EC1-E9F0-C343-93D2-98A76E83E2AA}"/>
              </a:ext>
            </a:extLst>
          </p:cNvPr>
          <p:cNvSpPr txBox="1"/>
          <p:nvPr/>
        </p:nvSpPr>
        <p:spPr>
          <a:xfrm>
            <a:off x="5894471" y="330117"/>
            <a:ext cx="5131533" cy="840230"/>
          </a:xfrm>
          <a:prstGeom prst="rect">
            <a:avLst/>
          </a:prstGeom>
          <a:noFill/>
        </p:spPr>
        <p:txBody>
          <a:bodyPr wrap="none" rtlCol="0">
            <a:spAutoFit/>
          </a:bodyPr>
          <a:lstStyle/>
          <a:p>
            <a:pPr defTabSz="1234440"/>
            <a:r>
              <a:rPr lang="en-GB" sz="4860" b="1" dirty="0">
                <a:solidFill>
                  <a:prstClr val="black"/>
                </a:solidFill>
                <a:latin typeface="Arial" panose="020B0604020202020204" pitchFamily="34" charset="0"/>
                <a:cs typeface="Arial" panose="020B0604020202020204" pitchFamily="34" charset="0"/>
              </a:rPr>
              <a:t>Project overview</a:t>
            </a:r>
          </a:p>
        </p:txBody>
      </p:sp>
      <p:pic>
        <p:nvPicPr>
          <p:cNvPr id="5" name="Immagine 4">
            <a:extLst>
              <a:ext uri="{FF2B5EF4-FFF2-40B4-BE49-F238E27FC236}">
                <a16:creationId xmlns:a16="http://schemas.microsoft.com/office/drawing/2014/main" id="{60052773-8FAD-8566-6EFD-EEBB8354CC1E}"/>
              </a:ext>
            </a:extLst>
          </p:cNvPr>
          <p:cNvPicPr>
            <a:picLocks noChangeAspect="1"/>
          </p:cNvPicPr>
          <p:nvPr/>
        </p:nvPicPr>
        <p:blipFill>
          <a:blip r:embed="rId3"/>
          <a:stretch>
            <a:fillRect/>
          </a:stretch>
        </p:blipFill>
        <p:spPr>
          <a:xfrm>
            <a:off x="1669410" y="1202664"/>
            <a:ext cx="15570132" cy="9084336"/>
          </a:xfrm>
          <a:prstGeom prst="rect">
            <a:avLst/>
          </a:prstGeom>
        </p:spPr>
      </p:pic>
      <p:pic>
        <p:nvPicPr>
          <p:cNvPr id="3" name="Picture 6" descr="Environment - LIFE : Toolkit : Communication tools ...">
            <a:extLst>
              <a:ext uri="{FF2B5EF4-FFF2-40B4-BE49-F238E27FC236}">
                <a16:creationId xmlns:a16="http://schemas.microsoft.com/office/drawing/2014/main" id="{505FAA10-3819-55D1-B072-362286CB6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393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2056323"/>
            <a:ext cx="8473331" cy="10702525"/>
            <a:chOff x="0" y="0"/>
            <a:chExt cx="11297775" cy="14270033"/>
          </a:xfrm>
        </p:grpSpPr>
        <p:pic>
          <p:nvPicPr>
            <p:cNvPr id="4" name="Picture 4"/>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2714" y="-209951"/>
            <a:ext cx="8612688" cy="2393535"/>
            <a:chOff x="0" y="0"/>
            <a:chExt cx="2565973" cy="713105"/>
          </a:xfrm>
        </p:grpSpPr>
        <p:sp>
          <p:nvSpPr>
            <p:cNvPr id="7" name="Freeform 7"/>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p:cNvSpPr txBox="1"/>
          <p:nvPr/>
        </p:nvSpPr>
        <p:spPr>
          <a:xfrm>
            <a:off x="9840425" y="2566738"/>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p:cNvSpPr txBox="1"/>
          <p:nvPr/>
        </p:nvSpPr>
        <p:spPr>
          <a:xfrm>
            <a:off x="9840425" y="4276921"/>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p:cNvSpPr txBox="1"/>
          <p:nvPr/>
        </p:nvSpPr>
        <p:spPr>
          <a:xfrm>
            <a:off x="10604850" y="7028259"/>
            <a:ext cx="6514811" cy="56194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Poppins Bold"/>
                <a:ea typeface="Poppins Bold"/>
                <a:cs typeface="Poppins Bold"/>
                <a:sym typeface="Poppins Bold"/>
              </a:rPr>
              <a:t>EE4SMEs</a:t>
            </a:r>
            <a:r>
              <a:rPr kumimoji="0" lang="en-US" sz="4000" b="1" i="0" u="none" strike="noStrike" kern="1200" cap="none" spc="0" normalizeH="0" baseline="0" noProof="0">
                <a:ln>
                  <a:noFill/>
                </a:ln>
                <a:solidFill>
                  <a:srgbClr val="FFFFFF"/>
                </a:solidFill>
                <a:effectLst/>
                <a:uLnTx/>
                <a:uFillTx/>
                <a:latin typeface="Poppins Bold"/>
                <a:ea typeface="Poppins Bold"/>
                <a:cs typeface="Poppins Bold"/>
                <a:sym typeface="Poppins Bold"/>
              </a:rPr>
              <a:t> Audits report</a:t>
            </a:r>
            <a:endParaRPr lang="en-US" sz="4000" b="1" i="0" u="none" strike="noStrike" kern="1200" cap="none" spc="0" normalizeH="0" baseline="0" noProof="0">
              <a:ln>
                <a:noFill/>
              </a:ln>
              <a:solidFill>
                <a:srgbClr val="FFFFFF"/>
              </a:solidFill>
              <a:effectLst/>
              <a:uLnTx/>
              <a:uFillTx/>
              <a:latin typeface="Poppins Bold"/>
              <a:ea typeface="Poppins Bold"/>
              <a:cs typeface="Poppins Bo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C2C4-0E35-C40A-4AEF-1D5EBCD17CA9}"/>
            </a:ext>
          </a:extLst>
        </p:cNvPr>
        <p:cNvGrpSpPr/>
        <p:nvPr/>
      </p:nvGrpSpPr>
      <p:grpSpPr>
        <a:xfrm>
          <a:off x="0" y="0"/>
          <a:ext cx="0" cy="0"/>
          <a:chOff x="0" y="0"/>
          <a:chExt cx="0" cy="0"/>
        </a:xfrm>
      </p:grpSpPr>
      <p:pic>
        <p:nvPicPr>
          <p:cNvPr id="3" name="Picture 6" descr="Environment - LIFE : Toolkit : Communication tools ...">
            <a:extLst>
              <a:ext uri="{FF2B5EF4-FFF2-40B4-BE49-F238E27FC236}">
                <a16:creationId xmlns:a16="http://schemas.microsoft.com/office/drawing/2014/main" id="{5D56EC14-1B00-79AC-DE76-9F0C3AE56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D6CDA3D-56C9-E2B3-CE2B-BA6CE37BA160}"/>
              </a:ext>
            </a:extLst>
          </p:cNvPr>
          <p:cNvSpPr txBox="1"/>
          <p:nvPr/>
        </p:nvSpPr>
        <p:spPr>
          <a:xfrm>
            <a:off x="3467792" y="330117"/>
            <a:ext cx="11285718" cy="840230"/>
          </a:xfrm>
          <a:prstGeom prst="rect">
            <a:avLst/>
          </a:prstGeom>
          <a:noFill/>
        </p:spPr>
        <p:txBody>
          <a:bodyPr wrap="none" rtlCol="0">
            <a:spAutoFit/>
          </a:bodyPr>
          <a:lstStyle/>
          <a:p>
            <a:pPr defTabSz="1234440"/>
            <a:r>
              <a:rPr lang="en-GB" sz="4860" b="1" dirty="0">
                <a:solidFill>
                  <a:prstClr val="black"/>
                </a:solidFill>
                <a:latin typeface="Arial" panose="020B0604020202020204" pitchFamily="34" charset="0"/>
                <a:cs typeface="Arial" panose="020B0604020202020204" pitchFamily="34" charset="0"/>
              </a:rPr>
              <a:t>WORK PACKAGE 2 MAPPING STUDY</a:t>
            </a:r>
          </a:p>
        </p:txBody>
      </p:sp>
      <p:sp>
        <p:nvSpPr>
          <p:cNvPr id="6" name="Rettangolo 5">
            <a:extLst>
              <a:ext uri="{FF2B5EF4-FFF2-40B4-BE49-F238E27FC236}">
                <a16:creationId xmlns:a16="http://schemas.microsoft.com/office/drawing/2014/main" id="{577D6CAC-9EE8-31D8-B7D0-EC56D0E81752}"/>
              </a:ext>
            </a:extLst>
          </p:cNvPr>
          <p:cNvSpPr/>
          <p:nvPr/>
        </p:nvSpPr>
        <p:spPr>
          <a:xfrm>
            <a:off x="1917383" y="2211705"/>
            <a:ext cx="14556105" cy="7226618"/>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dirty="0">
              <a:solidFill>
                <a:prstClr val="white"/>
              </a:solidFill>
              <a:latin typeface="Calibri" panose="020F0502020204030204"/>
            </a:endParaRPr>
          </a:p>
        </p:txBody>
      </p:sp>
      <p:sp>
        <p:nvSpPr>
          <p:cNvPr id="8" name="CasellaDiTesto 7">
            <a:extLst>
              <a:ext uri="{FF2B5EF4-FFF2-40B4-BE49-F238E27FC236}">
                <a16:creationId xmlns:a16="http://schemas.microsoft.com/office/drawing/2014/main" id="{593D9065-06C4-1D76-5AC4-4403D1A7DF94}"/>
              </a:ext>
            </a:extLst>
          </p:cNvPr>
          <p:cNvSpPr txBox="1"/>
          <p:nvPr/>
        </p:nvSpPr>
        <p:spPr>
          <a:xfrm>
            <a:off x="1917382" y="3585382"/>
            <a:ext cx="4397693" cy="4953664"/>
          </a:xfrm>
          <a:prstGeom prst="rect">
            <a:avLst/>
          </a:prstGeom>
          <a:noFill/>
        </p:spPr>
        <p:txBody>
          <a:bodyPr wrap="square" rtlCol="0">
            <a:spAutoFit/>
          </a:bodyPr>
          <a:lstStyle/>
          <a:p>
            <a:pPr defTabSz="1234440"/>
            <a:r>
              <a:rPr lang="en-GB" sz="2430" b="1" dirty="0">
                <a:solidFill>
                  <a:prstClr val="black"/>
                </a:solidFill>
                <a:latin typeface="Calibri" panose="020F0502020204030204"/>
              </a:rPr>
              <a:t>Identification of best practices </a:t>
            </a:r>
            <a:r>
              <a:rPr lang="en-GB" sz="2430" dirty="0">
                <a:solidFill>
                  <a:prstClr val="black"/>
                </a:solidFill>
                <a:latin typeface="Calibri" panose="020F0502020204030204"/>
              </a:rPr>
              <a:t>transferable from big companies to SMEs in the following NACE sectors</a:t>
            </a:r>
          </a:p>
          <a:p>
            <a:pPr marL="385763" indent="-385763" defTabSz="1234440">
              <a:buFont typeface="Arial" panose="020B0604020202020204" pitchFamily="34" charset="0"/>
              <a:buChar char="•"/>
            </a:pPr>
            <a:r>
              <a:rPr lang="en-GB" sz="2430" b="1" dirty="0">
                <a:solidFill>
                  <a:prstClr val="black"/>
                </a:solidFill>
                <a:latin typeface="Calibri" panose="020F0502020204030204"/>
              </a:rPr>
              <a:t>Metalwork manufacturing</a:t>
            </a:r>
            <a:br>
              <a:rPr lang="en-GB" sz="2430" dirty="0">
                <a:solidFill>
                  <a:prstClr val="black"/>
                </a:solidFill>
                <a:latin typeface="Calibri" panose="020F0502020204030204"/>
              </a:rPr>
            </a:br>
            <a:r>
              <a:rPr lang="en-GB" sz="2430" dirty="0">
                <a:solidFill>
                  <a:prstClr val="black"/>
                </a:solidFill>
                <a:latin typeface="Calibri" panose="020F0502020204030204"/>
              </a:rPr>
              <a:t>Nace C24-C25.9.9</a:t>
            </a:r>
          </a:p>
          <a:p>
            <a:pPr marL="385763" indent="-385763" defTabSz="1234440">
              <a:buFont typeface="Arial" panose="020B0604020202020204" pitchFamily="34" charset="0"/>
              <a:buChar char="•"/>
            </a:pPr>
            <a:endParaRPr lang="en-GB" sz="2430" dirty="0">
              <a:solidFill>
                <a:prstClr val="black"/>
              </a:solidFill>
              <a:latin typeface="Calibri" panose="020F0502020204030204"/>
            </a:endParaRPr>
          </a:p>
          <a:p>
            <a:pPr marL="385763" indent="-385763" defTabSz="1234440">
              <a:buFont typeface="Arial" panose="020B0604020202020204" pitchFamily="34" charset="0"/>
              <a:buChar char="•"/>
            </a:pPr>
            <a:r>
              <a:rPr lang="en-GB" sz="2430" b="1" dirty="0">
                <a:solidFill>
                  <a:prstClr val="black"/>
                </a:solidFill>
                <a:latin typeface="Calibri" panose="020F0502020204030204"/>
              </a:rPr>
              <a:t>Accommodation</a:t>
            </a:r>
            <a:br>
              <a:rPr lang="en-GB" sz="2430" dirty="0">
                <a:solidFill>
                  <a:prstClr val="black"/>
                </a:solidFill>
                <a:latin typeface="Calibri" panose="020F0502020204030204"/>
              </a:rPr>
            </a:br>
            <a:r>
              <a:rPr lang="en-GB" sz="2430" dirty="0">
                <a:solidFill>
                  <a:prstClr val="black"/>
                </a:solidFill>
                <a:latin typeface="Calibri" panose="020F0502020204030204"/>
              </a:rPr>
              <a:t>I55-I56.3.0</a:t>
            </a:r>
          </a:p>
          <a:p>
            <a:pPr marL="385763" indent="-385763" defTabSz="1234440">
              <a:buFont typeface="Arial" panose="020B0604020202020204" pitchFamily="34" charset="0"/>
              <a:buChar char="•"/>
            </a:pPr>
            <a:endParaRPr lang="en-GB" sz="2430" dirty="0">
              <a:solidFill>
                <a:prstClr val="black"/>
              </a:solidFill>
              <a:latin typeface="Calibri" panose="020F0502020204030204"/>
            </a:endParaRPr>
          </a:p>
          <a:p>
            <a:pPr marL="385763" indent="-385763" defTabSz="1234440">
              <a:buFont typeface="Arial" panose="020B0604020202020204" pitchFamily="34" charset="0"/>
              <a:buChar char="•"/>
            </a:pPr>
            <a:r>
              <a:rPr lang="en-GB" sz="2430" b="1" dirty="0">
                <a:solidFill>
                  <a:prstClr val="black"/>
                </a:solidFill>
                <a:latin typeface="Calibri" panose="020F0502020204030204"/>
              </a:rPr>
              <a:t>Agrifood Manufacturing</a:t>
            </a:r>
            <a:br>
              <a:rPr lang="en-GB" sz="2430" dirty="0">
                <a:solidFill>
                  <a:prstClr val="black"/>
                </a:solidFill>
                <a:latin typeface="Calibri" panose="020F0502020204030204"/>
              </a:rPr>
            </a:br>
            <a:r>
              <a:rPr lang="en-GB" sz="2430" dirty="0">
                <a:solidFill>
                  <a:prstClr val="black"/>
                </a:solidFill>
                <a:latin typeface="Calibri" panose="020F0502020204030204"/>
              </a:rPr>
              <a:t>C10-C11.0.7</a:t>
            </a:r>
          </a:p>
          <a:p>
            <a:pPr defTabSz="1234440"/>
            <a:endParaRPr lang="en-GB" sz="2430" dirty="0">
              <a:solidFill>
                <a:prstClr val="black"/>
              </a:solidFill>
              <a:latin typeface="Calibri" panose="020F0502020204030204"/>
            </a:endParaRPr>
          </a:p>
        </p:txBody>
      </p:sp>
      <p:sp>
        <p:nvSpPr>
          <p:cNvPr id="10" name="Rettangolo 9">
            <a:extLst>
              <a:ext uri="{FF2B5EF4-FFF2-40B4-BE49-F238E27FC236}">
                <a16:creationId xmlns:a16="http://schemas.microsoft.com/office/drawing/2014/main" id="{D3C23A28-7188-B90E-3A3B-A5E40C1ED9E9}"/>
              </a:ext>
            </a:extLst>
          </p:cNvPr>
          <p:cNvSpPr/>
          <p:nvPr/>
        </p:nvSpPr>
        <p:spPr>
          <a:xfrm>
            <a:off x="11098530" y="2211705"/>
            <a:ext cx="5374958" cy="722661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sp>
        <p:nvSpPr>
          <p:cNvPr id="9" name="CasellaDiTesto 8">
            <a:extLst>
              <a:ext uri="{FF2B5EF4-FFF2-40B4-BE49-F238E27FC236}">
                <a16:creationId xmlns:a16="http://schemas.microsoft.com/office/drawing/2014/main" id="{58C51464-B74D-A5FF-4B61-37C858B3A5CF}"/>
              </a:ext>
            </a:extLst>
          </p:cNvPr>
          <p:cNvSpPr txBox="1"/>
          <p:nvPr/>
        </p:nvSpPr>
        <p:spPr>
          <a:xfrm>
            <a:off x="11972922" y="3585381"/>
            <a:ext cx="4397694" cy="4205767"/>
          </a:xfrm>
          <a:prstGeom prst="rect">
            <a:avLst/>
          </a:prstGeom>
          <a:noFill/>
        </p:spPr>
        <p:txBody>
          <a:bodyPr wrap="square" rtlCol="0">
            <a:spAutoFit/>
          </a:bodyPr>
          <a:lstStyle/>
          <a:p>
            <a:pPr defTabSz="1234440"/>
            <a:r>
              <a:rPr lang="en-GB" sz="2430" b="1" dirty="0">
                <a:solidFill>
                  <a:prstClr val="black"/>
                </a:solidFill>
                <a:latin typeface="Calibri" panose="020F0502020204030204"/>
              </a:rPr>
              <a:t>Results:</a:t>
            </a:r>
          </a:p>
          <a:p>
            <a:pPr marL="385763" indent="-385763" defTabSz="1234440">
              <a:buFont typeface="Arial" panose="020B0604020202020204" pitchFamily="34" charset="0"/>
              <a:buChar char="•"/>
            </a:pPr>
            <a:r>
              <a:rPr lang="en-GB" sz="2430" dirty="0">
                <a:solidFill>
                  <a:prstClr val="black"/>
                </a:solidFill>
                <a:latin typeface="Calibri" panose="020F0502020204030204"/>
              </a:rPr>
              <a:t>a strong base to understand the state of the art of the energy efficiency measures in different countries in the 3 NACE sectors</a:t>
            </a:r>
          </a:p>
          <a:p>
            <a:pPr marL="385763" indent="-385763" defTabSz="1234440">
              <a:buFont typeface="Arial" panose="020B0604020202020204" pitchFamily="34" charset="0"/>
              <a:buChar char="•"/>
            </a:pPr>
            <a:endParaRPr lang="en-GB" sz="2430" dirty="0">
              <a:solidFill>
                <a:prstClr val="black"/>
              </a:solidFill>
              <a:latin typeface="Calibri" panose="020F0502020204030204"/>
            </a:endParaRPr>
          </a:p>
          <a:p>
            <a:pPr marL="385763" indent="-385763" defTabSz="1234440">
              <a:buFont typeface="Arial" panose="020B0604020202020204" pitchFamily="34" charset="0"/>
              <a:buChar char="•"/>
            </a:pPr>
            <a:r>
              <a:rPr lang="en-GB" sz="2430" dirty="0">
                <a:solidFill>
                  <a:prstClr val="black"/>
                </a:solidFill>
                <a:latin typeface="Calibri" panose="020F0502020204030204"/>
              </a:rPr>
              <a:t>extrapolation of the the indicators of </a:t>
            </a:r>
            <a:r>
              <a:rPr lang="en-GB" sz="2430" b="1" dirty="0">
                <a:solidFill>
                  <a:prstClr val="black"/>
                </a:solidFill>
                <a:latin typeface="Calibri" panose="020F0502020204030204"/>
              </a:rPr>
              <a:t>T2.3</a:t>
            </a:r>
            <a:r>
              <a:rPr lang="en-GB" sz="2430" dirty="0">
                <a:solidFill>
                  <a:prstClr val="black"/>
                </a:solidFill>
                <a:latin typeface="Calibri" panose="020F0502020204030204"/>
              </a:rPr>
              <a:t>. </a:t>
            </a:r>
          </a:p>
          <a:p>
            <a:pPr defTabSz="1234440"/>
            <a:endParaRPr lang="en-GB" sz="2430" dirty="0">
              <a:solidFill>
                <a:prstClr val="black"/>
              </a:solidFill>
              <a:latin typeface="Calibri" panose="020F0502020204030204"/>
            </a:endParaRPr>
          </a:p>
          <a:p>
            <a:pPr defTabSz="1234440"/>
            <a:endParaRPr lang="en-GB" sz="2430" dirty="0">
              <a:solidFill>
                <a:prstClr val="black"/>
              </a:solidFill>
              <a:latin typeface="Calibri" panose="020F0502020204030204"/>
            </a:endParaRPr>
          </a:p>
        </p:txBody>
      </p:sp>
      <p:sp>
        <p:nvSpPr>
          <p:cNvPr id="12" name="Rettangolo 11">
            <a:extLst>
              <a:ext uri="{FF2B5EF4-FFF2-40B4-BE49-F238E27FC236}">
                <a16:creationId xmlns:a16="http://schemas.microsoft.com/office/drawing/2014/main" id="{5F252199-E618-D403-8F6A-1DE6E364E1D6}"/>
              </a:ext>
            </a:extLst>
          </p:cNvPr>
          <p:cNvSpPr/>
          <p:nvPr/>
        </p:nvSpPr>
        <p:spPr>
          <a:xfrm>
            <a:off x="6700837" y="2211705"/>
            <a:ext cx="4397693" cy="722661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sp>
        <p:nvSpPr>
          <p:cNvPr id="11" name="CasellaDiTesto 10">
            <a:extLst>
              <a:ext uri="{FF2B5EF4-FFF2-40B4-BE49-F238E27FC236}">
                <a16:creationId xmlns:a16="http://schemas.microsoft.com/office/drawing/2014/main" id="{3DAC9814-8D5A-7EF3-48B2-AE233F8019F3}"/>
              </a:ext>
            </a:extLst>
          </p:cNvPr>
          <p:cNvSpPr txBox="1"/>
          <p:nvPr/>
        </p:nvSpPr>
        <p:spPr>
          <a:xfrm>
            <a:off x="7332524" y="3585381"/>
            <a:ext cx="4063365" cy="3457870"/>
          </a:xfrm>
          <a:prstGeom prst="rect">
            <a:avLst/>
          </a:prstGeom>
          <a:noFill/>
        </p:spPr>
        <p:txBody>
          <a:bodyPr wrap="square" rtlCol="0">
            <a:spAutoFit/>
          </a:bodyPr>
          <a:lstStyle/>
          <a:p>
            <a:pPr defTabSz="1234440"/>
            <a:r>
              <a:rPr lang="en-GB" sz="2430" b="1" dirty="0">
                <a:solidFill>
                  <a:prstClr val="black"/>
                </a:solidFill>
                <a:latin typeface="Calibri" panose="020F0502020204030204"/>
              </a:rPr>
              <a:t>Year 1: </a:t>
            </a:r>
            <a:br>
              <a:rPr lang="en-GB" sz="2430" dirty="0">
                <a:solidFill>
                  <a:prstClr val="black"/>
                </a:solidFill>
                <a:latin typeface="Calibri" panose="020F0502020204030204"/>
              </a:rPr>
            </a:br>
            <a:r>
              <a:rPr lang="en-GB" sz="2430" dirty="0">
                <a:solidFill>
                  <a:prstClr val="black"/>
                </a:solidFill>
                <a:latin typeface="Calibri" panose="020F0502020204030204"/>
              </a:rPr>
              <a:t>BP on energy identified through a Multi-Actor approach:</a:t>
            </a:r>
          </a:p>
          <a:p>
            <a:pPr defTabSz="1234440"/>
            <a:endParaRPr lang="en-GB" sz="2430" dirty="0">
              <a:solidFill>
                <a:prstClr val="black"/>
              </a:solidFill>
              <a:latin typeface="Calibri" panose="020F0502020204030204"/>
            </a:endParaRPr>
          </a:p>
          <a:p>
            <a:pPr marL="385763" indent="-385763" defTabSz="1234440">
              <a:buFont typeface="Arial" panose="020B0604020202020204" pitchFamily="34" charset="0"/>
              <a:buChar char="•"/>
            </a:pPr>
            <a:r>
              <a:rPr lang="en-GB" sz="2430" dirty="0">
                <a:solidFill>
                  <a:prstClr val="black"/>
                </a:solidFill>
                <a:latin typeface="Calibri" panose="020F0502020204030204"/>
              </a:rPr>
              <a:t>160 questionnaires </a:t>
            </a:r>
            <a:br>
              <a:rPr lang="en-GB" sz="2430" dirty="0">
                <a:solidFill>
                  <a:prstClr val="black"/>
                </a:solidFill>
                <a:latin typeface="Calibri" panose="020F0502020204030204"/>
              </a:rPr>
            </a:br>
            <a:r>
              <a:rPr lang="en-GB" sz="2430" dirty="0">
                <a:solidFill>
                  <a:prstClr val="black"/>
                </a:solidFill>
                <a:latin typeface="Calibri" panose="020F0502020204030204"/>
              </a:rPr>
              <a:t>in 7 countries</a:t>
            </a:r>
          </a:p>
          <a:p>
            <a:pPr marL="385763" indent="-385763" defTabSz="1234440">
              <a:buFont typeface="Arial" panose="020B0604020202020204" pitchFamily="34" charset="0"/>
              <a:buChar char="•"/>
            </a:pPr>
            <a:r>
              <a:rPr lang="en-GB" sz="2430" dirty="0">
                <a:solidFill>
                  <a:prstClr val="black"/>
                </a:solidFill>
                <a:latin typeface="Calibri" panose="020F0502020204030204"/>
              </a:rPr>
              <a:t>Input from partners </a:t>
            </a:r>
            <a:br>
              <a:rPr lang="en-GB" sz="2430" dirty="0">
                <a:solidFill>
                  <a:prstClr val="black"/>
                </a:solidFill>
                <a:latin typeface="Calibri" panose="020F0502020204030204"/>
              </a:rPr>
            </a:br>
            <a:r>
              <a:rPr lang="en-GB" sz="2430" dirty="0">
                <a:solidFill>
                  <a:prstClr val="black"/>
                </a:solidFill>
                <a:latin typeface="Calibri" panose="020F0502020204030204"/>
              </a:rPr>
              <a:t>and energy experts</a:t>
            </a:r>
          </a:p>
        </p:txBody>
      </p:sp>
      <p:sp>
        <p:nvSpPr>
          <p:cNvPr id="13" name="Parallelogramma 12">
            <a:extLst>
              <a:ext uri="{FF2B5EF4-FFF2-40B4-BE49-F238E27FC236}">
                <a16:creationId xmlns:a16="http://schemas.microsoft.com/office/drawing/2014/main" id="{D4A8B72B-BD7D-A22B-AB67-37799A7E7379}"/>
              </a:ext>
            </a:extLst>
          </p:cNvPr>
          <p:cNvSpPr/>
          <p:nvPr/>
        </p:nvSpPr>
        <p:spPr>
          <a:xfrm>
            <a:off x="5826444" y="1851657"/>
            <a:ext cx="1562336" cy="7946708"/>
          </a:xfrm>
          <a:prstGeom prst="parallelogram">
            <a:avLst>
              <a:gd name="adj" fmla="val 3953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sp>
        <p:nvSpPr>
          <p:cNvPr id="14" name="Parallelogramma 13">
            <a:extLst>
              <a:ext uri="{FF2B5EF4-FFF2-40B4-BE49-F238E27FC236}">
                <a16:creationId xmlns:a16="http://schemas.microsoft.com/office/drawing/2014/main" id="{54AE2690-4FCE-F089-B012-14329CD28672}"/>
              </a:ext>
            </a:extLst>
          </p:cNvPr>
          <p:cNvSpPr/>
          <p:nvPr/>
        </p:nvSpPr>
        <p:spPr>
          <a:xfrm>
            <a:off x="10523103" y="1530188"/>
            <a:ext cx="1562336" cy="7946708"/>
          </a:xfrm>
          <a:prstGeom prst="parallelogram">
            <a:avLst>
              <a:gd name="adj" fmla="val 3953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spTree>
    <p:extLst>
      <p:ext uri="{BB962C8B-B14F-4D97-AF65-F5344CB8AC3E}">
        <p14:creationId xmlns:p14="http://schemas.microsoft.com/office/powerpoint/2010/main" val="1864974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EDB07-1350-3C87-1B40-4928D6755923}"/>
              </a:ext>
            </a:extLst>
          </p:cNvPr>
          <p:cNvSpPr>
            <a:spLocks noGrp="1"/>
          </p:cNvSpPr>
          <p:nvPr>
            <p:ph type="title"/>
          </p:nvPr>
        </p:nvSpPr>
        <p:spPr/>
        <p:txBody>
          <a:bodyPr/>
          <a:lstStyle/>
          <a:p>
            <a:endParaRPr lang="en-GB"/>
          </a:p>
        </p:txBody>
      </p:sp>
      <p:pic>
        <p:nvPicPr>
          <p:cNvPr id="3" name="Immagine 2">
            <a:extLst>
              <a:ext uri="{FF2B5EF4-FFF2-40B4-BE49-F238E27FC236}">
                <a16:creationId xmlns:a16="http://schemas.microsoft.com/office/drawing/2014/main" id="{6083ED02-A865-DA43-03BE-AC6F4B3C89B9}"/>
              </a:ext>
            </a:extLst>
          </p:cNvPr>
          <p:cNvPicPr>
            <a:picLocks noChangeAspect="1"/>
          </p:cNvPicPr>
          <p:nvPr/>
        </p:nvPicPr>
        <p:blipFill>
          <a:blip r:embed="rId3"/>
          <a:stretch>
            <a:fillRect/>
          </a:stretch>
        </p:blipFill>
        <p:spPr>
          <a:xfrm rot="16200000">
            <a:off x="2410559" y="-5190710"/>
            <a:ext cx="14735262" cy="20852255"/>
          </a:xfrm>
          <a:prstGeom prst="rect">
            <a:avLst/>
          </a:prstGeom>
        </p:spPr>
      </p:pic>
      <p:cxnSp>
        <p:nvCxnSpPr>
          <p:cNvPr id="4" name="Connettore 1 3">
            <a:extLst>
              <a:ext uri="{FF2B5EF4-FFF2-40B4-BE49-F238E27FC236}">
                <a16:creationId xmlns:a16="http://schemas.microsoft.com/office/drawing/2014/main" id="{50138DF8-2D7B-1E11-F828-5613FFED6A68}"/>
              </a:ext>
            </a:extLst>
          </p:cNvPr>
          <p:cNvCxnSpPr>
            <a:cxnSpLocks/>
          </p:cNvCxnSpPr>
          <p:nvPr/>
        </p:nvCxnSpPr>
        <p:spPr>
          <a:xfrm>
            <a:off x="16563915" y="1357286"/>
            <a:ext cx="48600" cy="7756260"/>
          </a:xfrm>
          <a:prstGeom prst="line">
            <a:avLst/>
          </a:prstGeom>
          <a:ln w="92075">
            <a:solidFill>
              <a:schemeClr val="accent6">
                <a:lumMod val="75000"/>
              </a:schemeClr>
            </a:solidFill>
            <a:prstDash val="sys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4657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F763CE-9C4E-3B20-804A-9113954CEBB1}"/>
              </a:ext>
            </a:extLst>
          </p:cNvPr>
          <p:cNvSpPr>
            <a:spLocks noGrp="1"/>
          </p:cNvSpPr>
          <p:nvPr>
            <p:ph type="title"/>
          </p:nvPr>
        </p:nvSpPr>
        <p:spPr/>
        <p:txBody>
          <a:bodyPr/>
          <a:lstStyle/>
          <a:p>
            <a:endParaRPr lang="en-GB"/>
          </a:p>
        </p:txBody>
      </p:sp>
      <p:pic>
        <p:nvPicPr>
          <p:cNvPr id="3" name="Immagine 2">
            <a:extLst>
              <a:ext uri="{FF2B5EF4-FFF2-40B4-BE49-F238E27FC236}">
                <a16:creationId xmlns:a16="http://schemas.microsoft.com/office/drawing/2014/main" id="{BEFF31E8-4B42-E8D5-873C-D9863AC95FD9}"/>
              </a:ext>
            </a:extLst>
          </p:cNvPr>
          <p:cNvPicPr>
            <a:picLocks noChangeAspect="1"/>
          </p:cNvPicPr>
          <p:nvPr/>
        </p:nvPicPr>
        <p:blipFill>
          <a:blip r:embed="rId3"/>
          <a:stretch>
            <a:fillRect/>
          </a:stretch>
        </p:blipFill>
        <p:spPr>
          <a:xfrm rot="16200000">
            <a:off x="3596249" y="-4853920"/>
            <a:ext cx="14452517" cy="20452133"/>
          </a:xfrm>
          <a:prstGeom prst="rect">
            <a:avLst/>
          </a:prstGeom>
        </p:spPr>
      </p:pic>
      <p:cxnSp>
        <p:nvCxnSpPr>
          <p:cNvPr id="4" name="Connettore 1 3">
            <a:extLst>
              <a:ext uri="{FF2B5EF4-FFF2-40B4-BE49-F238E27FC236}">
                <a16:creationId xmlns:a16="http://schemas.microsoft.com/office/drawing/2014/main" id="{3BFF10F7-5DDE-1AD5-9BB9-3946B6EE2F01}"/>
              </a:ext>
            </a:extLst>
          </p:cNvPr>
          <p:cNvCxnSpPr>
            <a:cxnSpLocks/>
          </p:cNvCxnSpPr>
          <p:nvPr/>
        </p:nvCxnSpPr>
        <p:spPr>
          <a:xfrm>
            <a:off x="15150282" y="1541862"/>
            <a:ext cx="0" cy="8015094"/>
          </a:xfrm>
          <a:prstGeom prst="line">
            <a:avLst/>
          </a:prstGeom>
          <a:ln w="920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96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B1914-816E-C7CB-E79B-CEAEBC7A121A}"/>
              </a:ext>
            </a:extLst>
          </p:cNvPr>
          <p:cNvSpPr>
            <a:spLocks noGrp="1"/>
          </p:cNvSpPr>
          <p:nvPr>
            <p:ph type="title"/>
          </p:nvPr>
        </p:nvSpPr>
        <p:spPr/>
        <p:txBody>
          <a:bodyPr/>
          <a:lstStyle/>
          <a:p>
            <a:endParaRPr lang="en-GB"/>
          </a:p>
        </p:txBody>
      </p:sp>
      <p:pic>
        <p:nvPicPr>
          <p:cNvPr id="5" name="Immagine 4">
            <a:extLst>
              <a:ext uri="{FF2B5EF4-FFF2-40B4-BE49-F238E27FC236}">
                <a16:creationId xmlns:a16="http://schemas.microsoft.com/office/drawing/2014/main" id="{10D8B631-6E4C-E322-F37A-C887EDBDA5B6}"/>
              </a:ext>
            </a:extLst>
          </p:cNvPr>
          <p:cNvPicPr>
            <a:picLocks noChangeAspect="1"/>
          </p:cNvPicPr>
          <p:nvPr/>
        </p:nvPicPr>
        <p:blipFill>
          <a:blip r:embed="rId3"/>
          <a:stretch>
            <a:fillRect/>
          </a:stretch>
        </p:blipFill>
        <p:spPr>
          <a:xfrm>
            <a:off x="1307177" y="-43357"/>
            <a:ext cx="15673647" cy="10330358"/>
          </a:xfrm>
          <a:prstGeom prst="rect">
            <a:avLst/>
          </a:prstGeom>
        </p:spPr>
      </p:pic>
      <p:cxnSp>
        <p:nvCxnSpPr>
          <p:cNvPr id="7" name="Connettore 1 6">
            <a:extLst>
              <a:ext uri="{FF2B5EF4-FFF2-40B4-BE49-F238E27FC236}">
                <a16:creationId xmlns:a16="http://schemas.microsoft.com/office/drawing/2014/main" id="{0C16CBEA-9327-68CC-D964-05CB2CF1EB86}"/>
              </a:ext>
            </a:extLst>
          </p:cNvPr>
          <p:cNvCxnSpPr>
            <a:cxnSpLocks/>
          </p:cNvCxnSpPr>
          <p:nvPr/>
        </p:nvCxnSpPr>
        <p:spPr>
          <a:xfrm>
            <a:off x="12960146" y="1302936"/>
            <a:ext cx="48600" cy="7756260"/>
          </a:xfrm>
          <a:prstGeom prst="line">
            <a:avLst/>
          </a:prstGeom>
          <a:ln w="920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93915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Environment - LIFE : Toolkit : Communication tools ...">
            <a:extLst>
              <a:ext uri="{FF2B5EF4-FFF2-40B4-BE49-F238E27FC236}">
                <a16:creationId xmlns:a16="http://schemas.microsoft.com/office/drawing/2014/main" id="{505FAA10-3819-55D1-B072-362286CB6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6B94EC1-E9F0-C343-93D2-98A76E83E2AA}"/>
              </a:ext>
            </a:extLst>
          </p:cNvPr>
          <p:cNvSpPr txBox="1"/>
          <p:nvPr/>
        </p:nvSpPr>
        <p:spPr>
          <a:xfrm>
            <a:off x="3467792" y="330117"/>
            <a:ext cx="11285718" cy="840230"/>
          </a:xfrm>
          <a:prstGeom prst="rect">
            <a:avLst/>
          </a:prstGeom>
          <a:noFill/>
        </p:spPr>
        <p:txBody>
          <a:bodyPr wrap="none" rtlCol="0">
            <a:spAutoFit/>
          </a:bodyPr>
          <a:lstStyle/>
          <a:p>
            <a:pPr defTabSz="1234440"/>
            <a:r>
              <a:rPr lang="en-GB" sz="4860" b="1" dirty="0">
                <a:solidFill>
                  <a:prstClr val="black"/>
                </a:solidFill>
                <a:latin typeface="Arial" panose="020B0604020202020204" pitchFamily="34" charset="0"/>
                <a:cs typeface="Arial" panose="020B0604020202020204" pitchFamily="34" charset="0"/>
              </a:rPr>
              <a:t>WORK PACKAGE 2 MAPPING STUDY</a:t>
            </a:r>
          </a:p>
        </p:txBody>
      </p:sp>
      <p:sp>
        <p:nvSpPr>
          <p:cNvPr id="5" name="CasellaDiTesto 4">
            <a:extLst>
              <a:ext uri="{FF2B5EF4-FFF2-40B4-BE49-F238E27FC236}">
                <a16:creationId xmlns:a16="http://schemas.microsoft.com/office/drawing/2014/main" id="{2D401E91-015E-5142-AAE8-B44DCA1E4C6C}"/>
              </a:ext>
            </a:extLst>
          </p:cNvPr>
          <p:cNvSpPr txBox="1"/>
          <p:nvPr/>
        </p:nvSpPr>
        <p:spPr>
          <a:xfrm>
            <a:off x="3467792" y="1888135"/>
            <a:ext cx="12259889" cy="6740307"/>
          </a:xfrm>
          <a:prstGeom prst="rect">
            <a:avLst/>
          </a:prstGeom>
          <a:noFill/>
        </p:spPr>
        <p:txBody>
          <a:bodyPr wrap="square" rtlCol="0">
            <a:spAutoFit/>
          </a:bodyPr>
          <a:lstStyle/>
          <a:p>
            <a:pPr algn="just" defTabSz="1234440"/>
            <a:r>
              <a:rPr lang="en-GB" sz="4320" dirty="0">
                <a:solidFill>
                  <a:prstClr val="black"/>
                </a:solidFill>
                <a:latin typeface="Calibri" panose="020F0502020204030204"/>
              </a:rPr>
              <a:t>The measures belong to three spheres:</a:t>
            </a:r>
          </a:p>
          <a:p>
            <a:pPr algn="just" defTabSz="1234440"/>
            <a:endParaRPr lang="en-GB" sz="4320" dirty="0">
              <a:solidFill>
                <a:prstClr val="black"/>
              </a:solidFill>
              <a:latin typeface="Calibri" panose="020F0502020204030204"/>
            </a:endParaRPr>
          </a:p>
          <a:p>
            <a:pPr marL="617220" indent="-617220" algn="just" defTabSz="1234440">
              <a:buFont typeface="Wingdings" pitchFamily="2" charset="2"/>
              <a:buChar char="Ø"/>
            </a:pPr>
            <a:r>
              <a:rPr lang="en-GB" sz="4320" b="1" dirty="0">
                <a:solidFill>
                  <a:prstClr val="black"/>
                </a:solidFill>
                <a:latin typeface="Calibri" panose="020F0502020204030204"/>
              </a:rPr>
              <a:t>Technical:</a:t>
            </a:r>
            <a:r>
              <a:rPr lang="en-GB" sz="4320" dirty="0">
                <a:solidFill>
                  <a:prstClr val="black"/>
                </a:solidFill>
                <a:latin typeface="Calibri" panose="020F0502020204030204"/>
              </a:rPr>
              <a:t> deeply analysed in the indicators</a:t>
            </a:r>
          </a:p>
          <a:p>
            <a:pPr marL="617220" indent="-617220" algn="just" defTabSz="1234440">
              <a:buFont typeface="Wingdings" pitchFamily="2" charset="2"/>
              <a:buChar char="Ø"/>
            </a:pPr>
            <a:endParaRPr lang="en-GB" sz="4320" dirty="0">
              <a:solidFill>
                <a:prstClr val="black"/>
              </a:solidFill>
              <a:latin typeface="Calibri" panose="020F0502020204030204"/>
            </a:endParaRPr>
          </a:p>
          <a:p>
            <a:pPr marL="617220" indent="-617220" algn="just" defTabSz="1234440">
              <a:buFont typeface="Wingdings" pitchFamily="2" charset="2"/>
              <a:buChar char="Ø"/>
            </a:pPr>
            <a:r>
              <a:rPr lang="en-GB" sz="4320" b="1" dirty="0">
                <a:solidFill>
                  <a:prstClr val="black"/>
                </a:solidFill>
                <a:latin typeface="Calibri" panose="020F0502020204030204"/>
              </a:rPr>
              <a:t>Behavioural: </a:t>
            </a:r>
            <a:r>
              <a:rPr lang="en-GB" sz="4320" dirty="0">
                <a:solidFill>
                  <a:prstClr val="black"/>
                </a:solidFill>
                <a:latin typeface="Calibri" panose="020F0502020204030204"/>
              </a:rPr>
              <a:t>raising awareness on staff and customers</a:t>
            </a:r>
          </a:p>
          <a:p>
            <a:pPr marL="617220" indent="-617220" algn="just" defTabSz="1234440">
              <a:buFont typeface="Wingdings" pitchFamily="2" charset="2"/>
              <a:buChar char="Ø"/>
            </a:pPr>
            <a:endParaRPr lang="en-GB" sz="4320" dirty="0">
              <a:solidFill>
                <a:prstClr val="black"/>
              </a:solidFill>
              <a:latin typeface="Calibri" panose="020F0502020204030204"/>
            </a:endParaRPr>
          </a:p>
          <a:p>
            <a:pPr marL="617220" indent="-617220" algn="just" defTabSz="1234440">
              <a:buFont typeface="Wingdings" pitchFamily="2" charset="2"/>
              <a:buChar char="Ø"/>
            </a:pPr>
            <a:r>
              <a:rPr lang="en-GB" sz="4320" b="1" dirty="0">
                <a:solidFill>
                  <a:prstClr val="black"/>
                </a:solidFill>
                <a:latin typeface="Calibri" panose="020F0502020204030204"/>
              </a:rPr>
              <a:t>Contractual: </a:t>
            </a:r>
            <a:r>
              <a:rPr lang="en-GB" sz="4320" dirty="0">
                <a:solidFill>
                  <a:prstClr val="black"/>
                </a:solidFill>
                <a:latin typeface="Calibri" panose="020F0502020204030204"/>
              </a:rPr>
              <a:t>strategic choice of the business owner (e.g. purchase of energy from renewable sources)</a:t>
            </a:r>
          </a:p>
          <a:p>
            <a:pPr marL="617220" indent="-617220" algn="just" defTabSz="1234440">
              <a:buFontTx/>
              <a:buChar char="-"/>
            </a:pPr>
            <a:endParaRPr lang="en-GB" sz="4320" dirty="0">
              <a:solidFill>
                <a:prstClr val="black"/>
              </a:solidFill>
              <a:latin typeface="Calibri" panose="020F0502020204030204"/>
            </a:endParaRPr>
          </a:p>
        </p:txBody>
      </p:sp>
    </p:spTree>
    <p:extLst>
      <p:ext uri="{BB962C8B-B14F-4D97-AF65-F5344CB8AC3E}">
        <p14:creationId xmlns:p14="http://schemas.microsoft.com/office/powerpoint/2010/main" val="3491209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Environment - LIFE : Toolkit : Communication tools ...">
            <a:extLst>
              <a:ext uri="{FF2B5EF4-FFF2-40B4-BE49-F238E27FC236}">
                <a16:creationId xmlns:a16="http://schemas.microsoft.com/office/drawing/2014/main" id="{505FAA10-3819-55D1-B072-362286CB6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6B94EC1-E9F0-C343-93D2-98A76E83E2AA}"/>
              </a:ext>
            </a:extLst>
          </p:cNvPr>
          <p:cNvSpPr txBox="1"/>
          <p:nvPr/>
        </p:nvSpPr>
        <p:spPr>
          <a:xfrm>
            <a:off x="1254973" y="330117"/>
            <a:ext cx="14063465" cy="757130"/>
          </a:xfrm>
          <a:prstGeom prst="rect">
            <a:avLst/>
          </a:prstGeom>
          <a:noFill/>
        </p:spPr>
        <p:txBody>
          <a:bodyPr wrap="none" rtlCol="0">
            <a:spAutoFit/>
          </a:bodyPr>
          <a:lstStyle/>
          <a:p>
            <a:pPr defTabSz="1234440"/>
            <a:r>
              <a:rPr lang="en-GB" sz="4320" b="1" dirty="0">
                <a:solidFill>
                  <a:prstClr val="black"/>
                </a:solidFill>
                <a:latin typeface="Arial" panose="020B0604020202020204" pitchFamily="34" charset="0"/>
                <a:cs typeface="Arial" panose="020B0604020202020204" pitchFamily="34" charset="0"/>
              </a:rPr>
              <a:t>Best Energy efficiency </a:t>
            </a:r>
            <a:r>
              <a:rPr lang="en-GB" sz="4320" b="1">
                <a:solidFill>
                  <a:prstClr val="black"/>
                </a:solidFill>
                <a:latin typeface="Arial" panose="020B0604020202020204" pitchFamily="34" charset="0"/>
                <a:cs typeface="Arial" panose="020B0604020202020204" pitchFamily="34" charset="0"/>
              </a:rPr>
              <a:t>measures applicable </a:t>
            </a:r>
            <a:r>
              <a:rPr lang="en-GB" sz="4320" b="1" dirty="0">
                <a:solidFill>
                  <a:prstClr val="black"/>
                </a:solidFill>
                <a:latin typeface="Arial" panose="020B0604020202020204" pitchFamily="34" charset="0"/>
                <a:cs typeface="Arial" panose="020B0604020202020204" pitchFamily="34" charset="0"/>
              </a:rPr>
              <a:t>to SMEs</a:t>
            </a:r>
          </a:p>
        </p:txBody>
      </p:sp>
      <p:pic>
        <p:nvPicPr>
          <p:cNvPr id="5" name="Immagine 4">
            <a:extLst>
              <a:ext uri="{FF2B5EF4-FFF2-40B4-BE49-F238E27FC236}">
                <a16:creationId xmlns:a16="http://schemas.microsoft.com/office/drawing/2014/main" id="{CFA865F9-EE1B-584D-B709-0C7FCCD076F4}"/>
              </a:ext>
            </a:extLst>
          </p:cNvPr>
          <p:cNvPicPr>
            <a:picLocks noChangeAspect="1"/>
          </p:cNvPicPr>
          <p:nvPr/>
        </p:nvPicPr>
        <p:blipFill>
          <a:blip r:embed="rId4"/>
          <a:stretch>
            <a:fillRect/>
          </a:stretch>
        </p:blipFill>
        <p:spPr>
          <a:xfrm>
            <a:off x="434340" y="1503622"/>
            <a:ext cx="17573204" cy="12418118"/>
          </a:xfrm>
          <a:prstGeom prst="rect">
            <a:avLst/>
          </a:prstGeom>
        </p:spPr>
      </p:pic>
      <p:sp>
        <p:nvSpPr>
          <p:cNvPr id="6" name="CasellaDiTesto 5">
            <a:extLst>
              <a:ext uri="{FF2B5EF4-FFF2-40B4-BE49-F238E27FC236}">
                <a16:creationId xmlns:a16="http://schemas.microsoft.com/office/drawing/2014/main" id="{1D07A402-ABF0-164F-A4C5-6E482E6DCB0F}"/>
              </a:ext>
            </a:extLst>
          </p:cNvPr>
          <p:cNvSpPr txBox="1"/>
          <p:nvPr/>
        </p:nvSpPr>
        <p:spPr>
          <a:xfrm>
            <a:off x="3506325" y="1503622"/>
            <a:ext cx="11398441" cy="840230"/>
          </a:xfrm>
          <a:prstGeom prst="rect">
            <a:avLst/>
          </a:prstGeom>
          <a:noFill/>
        </p:spPr>
        <p:txBody>
          <a:bodyPr wrap="none" rtlCol="0">
            <a:spAutoFit/>
          </a:bodyPr>
          <a:lstStyle/>
          <a:p>
            <a:pPr defTabSz="1234440"/>
            <a:r>
              <a:rPr lang="en-US" sz="2430" u="sng" dirty="0">
                <a:solidFill>
                  <a:prstClr val="black"/>
                </a:solidFill>
                <a:latin typeface="Calibri" panose="020F0502020204030204"/>
                <a:hlinkClick r:id="rId5"/>
              </a:rPr>
              <a:t>https://www.fondazionefenice.it/wp-content/uploads/SET-OF-INDICATORS-EE4SME-.xlsx</a:t>
            </a:r>
            <a:endParaRPr lang="it-IT" sz="2430" dirty="0">
              <a:solidFill>
                <a:prstClr val="black"/>
              </a:solidFill>
              <a:latin typeface="Calibri" panose="020F0502020204030204"/>
            </a:endParaRPr>
          </a:p>
          <a:p>
            <a:pPr defTabSz="1234440"/>
            <a:endParaRPr lang="en-GB" sz="2430" dirty="0">
              <a:solidFill>
                <a:prstClr val="black"/>
              </a:solidFill>
              <a:latin typeface="Calibri" panose="020F0502020204030204"/>
            </a:endParaRPr>
          </a:p>
        </p:txBody>
      </p:sp>
    </p:spTree>
    <p:extLst>
      <p:ext uri="{BB962C8B-B14F-4D97-AF65-F5344CB8AC3E}">
        <p14:creationId xmlns:p14="http://schemas.microsoft.com/office/powerpoint/2010/main" val="854731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Environment - LIFE : Toolkit : Communication tools ...">
            <a:extLst>
              <a:ext uri="{FF2B5EF4-FFF2-40B4-BE49-F238E27FC236}">
                <a16:creationId xmlns:a16="http://schemas.microsoft.com/office/drawing/2014/main" id="{505FAA10-3819-55D1-B072-362286CB6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6B94EC1-E9F0-C343-93D2-98A76E83E2AA}"/>
              </a:ext>
            </a:extLst>
          </p:cNvPr>
          <p:cNvSpPr txBox="1"/>
          <p:nvPr/>
        </p:nvSpPr>
        <p:spPr>
          <a:xfrm>
            <a:off x="1384568" y="330117"/>
            <a:ext cx="13755689" cy="757130"/>
          </a:xfrm>
          <a:prstGeom prst="rect">
            <a:avLst/>
          </a:prstGeom>
          <a:noFill/>
        </p:spPr>
        <p:txBody>
          <a:bodyPr wrap="none" rtlCol="0">
            <a:spAutoFit/>
          </a:bodyPr>
          <a:lstStyle/>
          <a:p>
            <a:pPr defTabSz="1234440"/>
            <a:r>
              <a:rPr lang="en-GB" sz="4320" b="1" dirty="0">
                <a:solidFill>
                  <a:prstClr val="black"/>
                </a:solidFill>
                <a:latin typeface="Arial" panose="020B0604020202020204" pitchFamily="34" charset="0"/>
                <a:cs typeface="Arial" panose="020B0604020202020204" pitchFamily="34" charset="0"/>
              </a:rPr>
              <a:t>Best Energy efficiency measures appliable to SMEs</a:t>
            </a:r>
          </a:p>
        </p:txBody>
      </p:sp>
      <p:sp>
        <p:nvSpPr>
          <p:cNvPr id="6" name="CasellaDiTesto 5">
            <a:extLst>
              <a:ext uri="{FF2B5EF4-FFF2-40B4-BE49-F238E27FC236}">
                <a16:creationId xmlns:a16="http://schemas.microsoft.com/office/drawing/2014/main" id="{1D07A402-ABF0-164F-A4C5-6E482E6DCB0F}"/>
              </a:ext>
            </a:extLst>
          </p:cNvPr>
          <p:cNvSpPr txBox="1"/>
          <p:nvPr/>
        </p:nvSpPr>
        <p:spPr>
          <a:xfrm>
            <a:off x="3506325" y="1503622"/>
            <a:ext cx="11398441" cy="840230"/>
          </a:xfrm>
          <a:prstGeom prst="rect">
            <a:avLst/>
          </a:prstGeom>
          <a:noFill/>
        </p:spPr>
        <p:txBody>
          <a:bodyPr wrap="none" rtlCol="0">
            <a:spAutoFit/>
          </a:bodyPr>
          <a:lstStyle/>
          <a:p>
            <a:pPr defTabSz="1234440"/>
            <a:r>
              <a:rPr lang="en-US" sz="2430" u="sng" dirty="0">
                <a:solidFill>
                  <a:prstClr val="black"/>
                </a:solidFill>
                <a:latin typeface="Calibri" panose="020F0502020204030204"/>
                <a:hlinkClick r:id="rId4"/>
              </a:rPr>
              <a:t>https://www.fondazionefenice.it/wp-content/uploads/SET-OF-INDICATORS-EE4SME-.xlsx</a:t>
            </a:r>
            <a:endParaRPr lang="it-IT" sz="2430" dirty="0">
              <a:solidFill>
                <a:prstClr val="black"/>
              </a:solidFill>
              <a:latin typeface="Calibri" panose="020F0502020204030204"/>
            </a:endParaRPr>
          </a:p>
          <a:p>
            <a:pPr defTabSz="1234440"/>
            <a:endParaRPr lang="en-GB" sz="2430" dirty="0">
              <a:solidFill>
                <a:prstClr val="black"/>
              </a:solidFill>
              <a:latin typeface="Calibri" panose="020F0502020204030204"/>
            </a:endParaRPr>
          </a:p>
        </p:txBody>
      </p:sp>
      <p:pic>
        <p:nvPicPr>
          <p:cNvPr id="7" name="Immagine 6">
            <a:extLst>
              <a:ext uri="{FF2B5EF4-FFF2-40B4-BE49-F238E27FC236}">
                <a16:creationId xmlns:a16="http://schemas.microsoft.com/office/drawing/2014/main" id="{07D52C04-07C6-3647-86EC-AEA4A5DFF903}"/>
              </a:ext>
            </a:extLst>
          </p:cNvPr>
          <p:cNvPicPr>
            <a:picLocks noChangeAspect="1"/>
          </p:cNvPicPr>
          <p:nvPr/>
        </p:nvPicPr>
        <p:blipFill>
          <a:blip r:embed="rId5"/>
          <a:stretch>
            <a:fillRect/>
          </a:stretch>
        </p:blipFill>
        <p:spPr>
          <a:xfrm>
            <a:off x="2009092" y="1202664"/>
            <a:ext cx="13684572" cy="9670215"/>
          </a:xfrm>
          <a:prstGeom prst="rect">
            <a:avLst/>
          </a:prstGeom>
        </p:spPr>
      </p:pic>
    </p:spTree>
    <p:extLst>
      <p:ext uri="{BB962C8B-B14F-4D97-AF65-F5344CB8AC3E}">
        <p14:creationId xmlns:p14="http://schemas.microsoft.com/office/powerpoint/2010/main" val="4076862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Environment - LIFE : Toolkit : Communication tools ...">
            <a:extLst>
              <a:ext uri="{FF2B5EF4-FFF2-40B4-BE49-F238E27FC236}">
                <a16:creationId xmlns:a16="http://schemas.microsoft.com/office/drawing/2014/main" id="{505FAA10-3819-55D1-B072-362286CB6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6B94EC1-E9F0-C343-93D2-98A76E83E2AA}"/>
              </a:ext>
            </a:extLst>
          </p:cNvPr>
          <p:cNvSpPr txBox="1"/>
          <p:nvPr/>
        </p:nvSpPr>
        <p:spPr>
          <a:xfrm>
            <a:off x="5976491" y="330117"/>
            <a:ext cx="4788490" cy="840230"/>
          </a:xfrm>
          <a:prstGeom prst="rect">
            <a:avLst/>
          </a:prstGeom>
          <a:noFill/>
        </p:spPr>
        <p:txBody>
          <a:bodyPr wrap="none" rtlCol="0">
            <a:spAutoFit/>
          </a:bodyPr>
          <a:lstStyle/>
          <a:p>
            <a:pPr defTabSz="1234440"/>
            <a:r>
              <a:rPr lang="en-GB" sz="4860" b="1" dirty="0">
                <a:solidFill>
                  <a:prstClr val="black"/>
                </a:solidFill>
                <a:latin typeface="Arial" panose="020B0604020202020204" pitchFamily="34" charset="0"/>
                <a:cs typeface="Arial" panose="020B0604020202020204" pitchFamily="34" charset="0"/>
              </a:rPr>
              <a:t>CASE STUDIES</a:t>
            </a:r>
          </a:p>
        </p:txBody>
      </p:sp>
      <p:sp>
        <p:nvSpPr>
          <p:cNvPr id="6" name="CasellaDiTesto 5">
            <a:extLst>
              <a:ext uri="{FF2B5EF4-FFF2-40B4-BE49-F238E27FC236}">
                <a16:creationId xmlns:a16="http://schemas.microsoft.com/office/drawing/2014/main" id="{1D07A402-ABF0-164F-A4C5-6E482E6DCB0F}"/>
              </a:ext>
            </a:extLst>
          </p:cNvPr>
          <p:cNvSpPr txBox="1"/>
          <p:nvPr/>
        </p:nvSpPr>
        <p:spPr>
          <a:xfrm>
            <a:off x="1670994" y="2421985"/>
            <a:ext cx="14236290" cy="4579715"/>
          </a:xfrm>
          <a:prstGeom prst="rect">
            <a:avLst/>
          </a:prstGeom>
          <a:noFill/>
        </p:spPr>
        <p:txBody>
          <a:bodyPr wrap="square" rtlCol="0">
            <a:spAutoFit/>
          </a:bodyPr>
          <a:lstStyle/>
          <a:p>
            <a:pPr defTabSz="1234440"/>
            <a:r>
              <a:rPr lang="it-IT" sz="4860" dirty="0">
                <a:solidFill>
                  <a:prstClr val="black"/>
                </a:solidFill>
                <a:latin typeface="Calibri" panose="020F0502020204030204"/>
              </a:rPr>
              <a:t>The 160 </a:t>
            </a:r>
            <a:r>
              <a:rPr lang="it-IT" sz="4860" dirty="0" err="1">
                <a:solidFill>
                  <a:prstClr val="black"/>
                </a:solidFill>
                <a:latin typeface="Calibri" panose="020F0502020204030204"/>
              </a:rPr>
              <a:t>responses</a:t>
            </a:r>
            <a:r>
              <a:rPr lang="it-IT" sz="4860" dirty="0">
                <a:solidFill>
                  <a:prstClr val="black"/>
                </a:solidFill>
                <a:latin typeface="Calibri" panose="020F0502020204030204"/>
              </a:rPr>
              <a:t>, </a:t>
            </a:r>
            <a:r>
              <a:rPr lang="it-IT" sz="4860" dirty="0" err="1">
                <a:solidFill>
                  <a:prstClr val="black"/>
                </a:solidFill>
                <a:latin typeface="Calibri" panose="020F0502020204030204"/>
              </a:rPr>
              <a:t>combined</a:t>
            </a:r>
            <a:r>
              <a:rPr lang="it-IT" sz="4860" dirty="0">
                <a:solidFill>
                  <a:prstClr val="black"/>
                </a:solidFill>
                <a:latin typeface="Calibri" panose="020F0502020204030204"/>
              </a:rPr>
              <a:t> with desk </a:t>
            </a:r>
            <a:r>
              <a:rPr lang="it-IT" sz="4860" dirty="0" err="1">
                <a:solidFill>
                  <a:prstClr val="black"/>
                </a:solidFill>
                <a:latin typeface="Calibri" panose="020F0502020204030204"/>
              </a:rPr>
              <a:t>research</a:t>
            </a:r>
            <a:r>
              <a:rPr lang="it-IT" sz="4860" dirty="0">
                <a:solidFill>
                  <a:prstClr val="black"/>
                </a:solidFill>
                <a:latin typeface="Calibri" panose="020F0502020204030204"/>
              </a:rPr>
              <a:t> and audits, led to the </a:t>
            </a:r>
            <a:r>
              <a:rPr lang="it-IT" sz="4860" dirty="0" err="1">
                <a:solidFill>
                  <a:prstClr val="black"/>
                </a:solidFill>
                <a:latin typeface="Calibri" panose="020F0502020204030204"/>
              </a:rPr>
              <a:t>development</a:t>
            </a:r>
            <a:r>
              <a:rPr lang="it-IT" sz="4860" dirty="0">
                <a:solidFill>
                  <a:prstClr val="black"/>
                </a:solidFill>
                <a:latin typeface="Calibri" panose="020F0502020204030204"/>
              </a:rPr>
              <a:t> of 14 case studies, </a:t>
            </a:r>
            <a:r>
              <a:rPr lang="it-IT" sz="4860" dirty="0" err="1">
                <a:solidFill>
                  <a:prstClr val="black"/>
                </a:solidFill>
                <a:latin typeface="Calibri" panose="020F0502020204030204"/>
              </a:rPr>
              <a:t>summarized</a:t>
            </a:r>
            <a:r>
              <a:rPr lang="it-IT" sz="4860" dirty="0">
                <a:solidFill>
                  <a:prstClr val="black"/>
                </a:solidFill>
                <a:latin typeface="Calibri" panose="020F0502020204030204"/>
              </a:rPr>
              <a:t> in a concise </a:t>
            </a:r>
            <a:r>
              <a:rPr lang="it-IT" sz="4860" dirty="0" err="1">
                <a:solidFill>
                  <a:prstClr val="black"/>
                </a:solidFill>
                <a:latin typeface="Calibri" panose="020F0502020204030204"/>
              </a:rPr>
              <a:t>leaflet</a:t>
            </a:r>
            <a:r>
              <a:rPr lang="it-IT" sz="4860" dirty="0">
                <a:solidFill>
                  <a:prstClr val="black"/>
                </a:solidFill>
                <a:latin typeface="Calibri" panose="020F0502020204030204"/>
              </a:rPr>
              <a:t> to </a:t>
            </a:r>
            <a:r>
              <a:rPr lang="it-IT" sz="4860" dirty="0" err="1">
                <a:solidFill>
                  <a:prstClr val="black"/>
                </a:solidFill>
                <a:latin typeface="Calibri" panose="020F0502020204030204"/>
              </a:rPr>
              <a:t>communicate</a:t>
            </a:r>
            <a:r>
              <a:rPr lang="it-IT" sz="4860" dirty="0">
                <a:solidFill>
                  <a:prstClr val="black"/>
                </a:solidFill>
                <a:latin typeface="Calibri" panose="020F0502020204030204"/>
              </a:rPr>
              <a:t> and </a:t>
            </a:r>
            <a:r>
              <a:rPr lang="it-IT" sz="4860" dirty="0" err="1">
                <a:solidFill>
                  <a:prstClr val="black"/>
                </a:solidFill>
                <a:latin typeface="Calibri" panose="020F0502020204030204"/>
              </a:rPr>
              <a:t>promote</a:t>
            </a:r>
            <a:r>
              <a:rPr lang="it-IT" sz="4860" dirty="0">
                <a:solidFill>
                  <a:prstClr val="black"/>
                </a:solidFill>
                <a:latin typeface="Calibri" panose="020F0502020204030204"/>
              </a:rPr>
              <a:t> the project. </a:t>
            </a:r>
            <a:r>
              <a:rPr lang="it-IT" sz="4860" dirty="0" err="1">
                <a:solidFill>
                  <a:prstClr val="black"/>
                </a:solidFill>
                <a:latin typeface="Calibri" panose="020F0502020204030204"/>
              </a:rPr>
              <a:t>Additionally</a:t>
            </a:r>
            <a:r>
              <a:rPr lang="it-IT" sz="4860" dirty="0">
                <a:solidFill>
                  <a:prstClr val="black"/>
                </a:solidFill>
                <a:latin typeface="Calibri" panose="020F0502020204030204"/>
              </a:rPr>
              <a:t>, </a:t>
            </a:r>
            <a:r>
              <a:rPr lang="it-IT" sz="4860" dirty="0" err="1">
                <a:solidFill>
                  <a:prstClr val="black"/>
                </a:solidFill>
                <a:latin typeface="Calibri" panose="020F0502020204030204"/>
              </a:rPr>
              <a:t>this</a:t>
            </a:r>
            <a:r>
              <a:rPr lang="it-IT" sz="4860" dirty="0">
                <a:solidFill>
                  <a:prstClr val="black"/>
                </a:solidFill>
                <a:latin typeface="Calibri" panose="020F0502020204030204"/>
              </a:rPr>
              <a:t> </a:t>
            </a:r>
            <a:r>
              <a:rPr lang="it-IT" sz="4860" dirty="0" err="1">
                <a:solidFill>
                  <a:prstClr val="black"/>
                </a:solidFill>
                <a:latin typeface="Calibri" panose="020F0502020204030204"/>
              </a:rPr>
              <a:t>leaflet</a:t>
            </a:r>
            <a:r>
              <a:rPr lang="it-IT" sz="4860" dirty="0">
                <a:solidFill>
                  <a:prstClr val="black"/>
                </a:solidFill>
                <a:latin typeface="Calibri" panose="020F0502020204030204"/>
              </a:rPr>
              <a:t> </a:t>
            </a:r>
            <a:r>
              <a:rPr lang="it-IT" sz="4860" dirty="0" err="1">
                <a:solidFill>
                  <a:prstClr val="black"/>
                </a:solidFill>
                <a:latin typeface="Calibri" panose="020F0502020204030204"/>
              </a:rPr>
              <a:t>serves</a:t>
            </a:r>
            <a:r>
              <a:rPr lang="it-IT" sz="4860" dirty="0">
                <a:solidFill>
                  <a:prstClr val="black"/>
                </a:solidFill>
                <a:latin typeface="Calibri" panose="020F0502020204030204"/>
              </a:rPr>
              <a:t> </a:t>
            </a:r>
            <a:r>
              <a:rPr lang="it-IT" sz="4860" dirty="0" err="1">
                <a:solidFill>
                  <a:prstClr val="black"/>
                </a:solidFill>
                <a:latin typeface="Calibri" panose="020F0502020204030204"/>
              </a:rPr>
              <a:t>as</a:t>
            </a:r>
            <a:r>
              <a:rPr lang="it-IT" sz="4860" dirty="0">
                <a:solidFill>
                  <a:prstClr val="black"/>
                </a:solidFill>
                <a:latin typeface="Calibri" panose="020F0502020204030204"/>
              </a:rPr>
              <a:t> a tool for </a:t>
            </a:r>
            <a:r>
              <a:rPr lang="it-IT" sz="4860" dirty="0" err="1">
                <a:solidFill>
                  <a:prstClr val="black"/>
                </a:solidFill>
                <a:latin typeface="Calibri" panose="020F0502020204030204"/>
              </a:rPr>
              <a:t>fostering</a:t>
            </a:r>
            <a:r>
              <a:rPr lang="it-IT" sz="4860" dirty="0">
                <a:solidFill>
                  <a:prstClr val="black"/>
                </a:solidFill>
                <a:latin typeface="Calibri" panose="020F0502020204030204"/>
              </a:rPr>
              <a:t> </a:t>
            </a:r>
            <a:r>
              <a:rPr lang="it-IT" sz="4860" dirty="0" err="1">
                <a:solidFill>
                  <a:prstClr val="black"/>
                </a:solidFill>
                <a:latin typeface="Calibri" panose="020F0502020204030204"/>
              </a:rPr>
              <a:t>dialogue</a:t>
            </a:r>
            <a:r>
              <a:rPr lang="it-IT" sz="4860" dirty="0">
                <a:solidFill>
                  <a:prstClr val="black"/>
                </a:solidFill>
                <a:latin typeface="Calibri" panose="020F0502020204030204"/>
              </a:rPr>
              <a:t> with companies </a:t>
            </a:r>
            <a:r>
              <a:rPr lang="it-IT" sz="4860" dirty="0" err="1">
                <a:solidFill>
                  <a:prstClr val="black"/>
                </a:solidFill>
                <a:latin typeface="Calibri" panose="020F0502020204030204"/>
              </a:rPr>
              <a:t>regarding</a:t>
            </a:r>
            <a:r>
              <a:rPr lang="it-IT" sz="4860" dirty="0">
                <a:solidFill>
                  <a:prstClr val="black"/>
                </a:solidFill>
                <a:latin typeface="Calibri" panose="020F0502020204030204"/>
              </a:rPr>
              <a:t> audit trials and the </a:t>
            </a:r>
            <a:r>
              <a:rPr lang="it-IT" sz="4860" dirty="0" err="1">
                <a:solidFill>
                  <a:prstClr val="black"/>
                </a:solidFill>
                <a:latin typeface="Calibri" panose="020F0502020204030204"/>
              </a:rPr>
              <a:t>implementation</a:t>
            </a:r>
            <a:r>
              <a:rPr lang="it-IT" sz="4860" dirty="0">
                <a:solidFill>
                  <a:prstClr val="black"/>
                </a:solidFill>
                <a:latin typeface="Calibri" panose="020F0502020204030204"/>
              </a:rPr>
              <a:t> of </a:t>
            </a:r>
            <a:r>
              <a:rPr lang="it-IT" sz="4860" dirty="0" err="1">
                <a:solidFill>
                  <a:prstClr val="black"/>
                </a:solidFill>
                <a:latin typeface="Calibri" panose="020F0502020204030204"/>
              </a:rPr>
              <a:t>measures</a:t>
            </a:r>
            <a:endParaRPr lang="it-IT" sz="4860" dirty="0">
              <a:solidFill>
                <a:prstClr val="black"/>
              </a:solidFill>
              <a:latin typeface="Calibri" panose="020F0502020204030204"/>
            </a:endParaRPr>
          </a:p>
        </p:txBody>
      </p:sp>
    </p:spTree>
    <p:extLst>
      <p:ext uri="{BB962C8B-B14F-4D97-AF65-F5344CB8AC3E}">
        <p14:creationId xmlns:p14="http://schemas.microsoft.com/office/powerpoint/2010/main" val="3142082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07376-6C02-F708-D377-D47A22B65859}"/>
            </a:ext>
          </a:extLst>
        </p:cNvPr>
        <p:cNvGrpSpPr/>
        <p:nvPr/>
      </p:nvGrpSpPr>
      <p:grpSpPr>
        <a:xfrm>
          <a:off x="0" y="0"/>
          <a:ext cx="0" cy="0"/>
          <a:chOff x="0" y="0"/>
          <a:chExt cx="0" cy="0"/>
        </a:xfrm>
      </p:grpSpPr>
      <p:sp>
        <p:nvSpPr>
          <p:cNvPr id="15" name="Rettangolo con angoli arrotondati 14">
            <a:extLst>
              <a:ext uri="{FF2B5EF4-FFF2-40B4-BE49-F238E27FC236}">
                <a16:creationId xmlns:a16="http://schemas.microsoft.com/office/drawing/2014/main" id="{8B9C3262-780E-094E-C82A-901A5802B1BC}"/>
              </a:ext>
            </a:extLst>
          </p:cNvPr>
          <p:cNvSpPr/>
          <p:nvPr/>
        </p:nvSpPr>
        <p:spPr>
          <a:xfrm>
            <a:off x="2081832" y="4109593"/>
            <a:ext cx="5254782" cy="5594044"/>
          </a:xfrm>
          <a:prstGeom prst="roundRect">
            <a:avLst>
              <a:gd name="adj" fmla="val 11909"/>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sp>
        <p:nvSpPr>
          <p:cNvPr id="14" name="Ovale 13">
            <a:extLst>
              <a:ext uri="{FF2B5EF4-FFF2-40B4-BE49-F238E27FC236}">
                <a16:creationId xmlns:a16="http://schemas.microsoft.com/office/drawing/2014/main" id="{623EB0D5-EBD6-C946-C809-351A56E5452B}"/>
              </a:ext>
            </a:extLst>
          </p:cNvPr>
          <p:cNvSpPr/>
          <p:nvPr/>
        </p:nvSpPr>
        <p:spPr>
          <a:xfrm>
            <a:off x="8316201" y="1162894"/>
            <a:ext cx="5765930" cy="5808799"/>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sp>
        <p:nvSpPr>
          <p:cNvPr id="13" name="Rettangolo con angoli arrotondati 12">
            <a:extLst>
              <a:ext uri="{FF2B5EF4-FFF2-40B4-BE49-F238E27FC236}">
                <a16:creationId xmlns:a16="http://schemas.microsoft.com/office/drawing/2014/main" id="{AB81F8A1-16E7-0BDD-568B-C22A84B57E3F}"/>
              </a:ext>
            </a:extLst>
          </p:cNvPr>
          <p:cNvSpPr/>
          <p:nvPr/>
        </p:nvSpPr>
        <p:spPr>
          <a:xfrm>
            <a:off x="2226969" y="1253642"/>
            <a:ext cx="4625244" cy="1729268"/>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pic>
        <p:nvPicPr>
          <p:cNvPr id="3" name="Picture 6" descr="Environment - LIFE : Toolkit : Communication tools ...">
            <a:extLst>
              <a:ext uri="{FF2B5EF4-FFF2-40B4-BE49-F238E27FC236}">
                <a16:creationId xmlns:a16="http://schemas.microsoft.com/office/drawing/2014/main" id="{6F6CB76C-809E-EFF6-9AD1-2B83625A3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147198"/>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B531D7D-905F-5756-817E-3B4568BAE4E8}"/>
              </a:ext>
            </a:extLst>
          </p:cNvPr>
          <p:cNvSpPr txBox="1"/>
          <p:nvPr/>
        </p:nvSpPr>
        <p:spPr>
          <a:xfrm>
            <a:off x="2025787" y="297995"/>
            <a:ext cx="13526704" cy="923330"/>
          </a:xfrm>
          <a:prstGeom prst="rect">
            <a:avLst/>
          </a:prstGeom>
          <a:noFill/>
        </p:spPr>
        <p:txBody>
          <a:bodyPr wrap="square" rtlCol="0">
            <a:spAutoFit/>
          </a:bodyPr>
          <a:lstStyle/>
          <a:p>
            <a:pPr algn="ctr" defTabSz="1234440"/>
            <a:r>
              <a:rPr lang="en-GB" sz="5400" b="1" dirty="0">
                <a:solidFill>
                  <a:prstClr val="black"/>
                </a:solidFill>
                <a:latin typeface="Calibri" panose="020F0502020204030204"/>
              </a:rPr>
              <a:t>CASE STUDIES</a:t>
            </a:r>
            <a:endParaRPr lang="en-GB" sz="1485" b="1" dirty="0">
              <a:solidFill>
                <a:prstClr val="black"/>
              </a:solidFill>
              <a:latin typeface="Calibri" panose="020F0502020204030204"/>
            </a:endParaRPr>
          </a:p>
        </p:txBody>
      </p:sp>
      <p:sp>
        <p:nvSpPr>
          <p:cNvPr id="7" name="CasellaDiTesto 6">
            <a:extLst>
              <a:ext uri="{FF2B5EF4-FFF2-40B4-BE49-F238E27FC236}">
                <a16:creationId xmlns:a16="http://schemas.microsoft.com/office/drawing/2014/main" id="{62AFD5D4-4262-7254-D211-7FCFE99484EA}"/>
              </a:ext>
            </a:extLst>
          </p:cNvPr>
          <p:cNvSpPr txBox="1"/>
          <p:nvPr/>
        </p:nvSpPr>
        <p:spPr>
          <a:xfrm>
            <a:off x="2398854" y="1404437"/>
            <a:ext cx="3884461" cy="1421928"/>
          </a:xfrm>
          <a:prstGeom prst="rect">
            <a:avLst/>
          </a:prstGeom>
          <a:noFill/>
        </p:spPr>
        <p:txBody>
          <a:bodyPr wrap="none" rtlCol="0">
            <a:spAutoFit/>
          </a:bodyPr>
          <a:lstStyle/>
          <a:p>
            <a:pPr defTabSz="1234440"/>
            <a:r>
              <a:rPr lang="en-GB" sz="2160" b="1" dirty="0">
                <a:solidFill>
                  <a:prstClr val="black"/>
                </a:solidFill>
                <a:latin typeface="Calibri" panose="020F0502020204030204"/>
              </a:rPr>
              <a:t>Methodology</a:t>
            </a:r>
            <a:br>
              <a:rPr lang="en-GB" sz="2160" dirty="0">
                <a:solidFill>
                  <a:prstClr val="black"/>
                </a:solidFill>
                <a:latin typeface="Calibri" panose="020F0502020204030204"/>
              </a:rPr>
            </a:br>
            <a:r>
              <a:rPr lang="en-GB" sz="2160" dirty="0">
                <a:solidFill>
                  <a:prstClr val="black"/>
                </a:solidFill>
                <a:latin typeface="Calibri" panose="020F0502020204030204"/>
              </a:rPr>
              <a:t>160 Responses to questionnaires</a:t>
            </a:r>
            <a:br>
              <a:rPr lang="en-GB" sz="2160" dirty="0">
                <a:solidFill>
                  <a:prstClr val="black"/>
                </a:solidFill>
                <a:latin typeface="Calibri" panose="020F0502020204030204"/>
              </a:rPr>
            </a:br>
            <a:r>
              <a:rPr lang="en-GB" sz="2160" dirty="0">
                <a:solidFill>
                  <a:prstClr val="black"/>
                </a:solidFill>
                <a:latin typeface="Calibri" panose="020F0502020204030204"/>
              </a:rPr>
              <a:t>Desk research</a:t>
            </a:r>
            <a:br>
              <a:rPr lang="en-GB" sz="2160" dirty="0">
                <a:solidFill>
                  <a:prstClr val="black"/>
                </a:solidFill>
                <a:latin typeface="Calibri" panose="020F0502020204030204"/>
              </a:rPr>
            </a:br>
            <a:r>
              <a:rPr lang="en-GB" sz="2160" dirty="0">
                <a:solidFill>
                  <a:prstClr val="black"/>
                </a:solidFill>
                <a:latin typeface="Calibri" panose="020F0502020204030204"/>
              </a:rPr>
              <a:t>Audits </a:t>
            </a:r>
          </a:p>
        </p:txBody>
      </p:sp>
      <p:sp>
        <p:nvSpPr>
          <p:cNvPr id="8" name="CasellaDiTesto 7">
            <a:extLst>
              <a:ext uri="{FF2B5EF4-FFF2-40B4-BE49-F238E27FC236}">
                <a16:creationId xmlns:a16="http://schemas.microsoft.com/office/drawing/2014/main" id="{FFDE9DA6-2B91-BF85-C5E6-BE4A88443634}"/>
              </a:ext>
            </a:extLst>
          </p:cNvPr>
          <p:cNvSpPr txBox="1"/>
          <p:nvPr/>
        </p:nvSpPr>
        <p:spPr>
          <a:xfrm>
            <a:off x="2398854" y="4416378"/>
            <a:ext cx="4742067" cy="5078313"/>
          </a:xfrm>
          <a:prstGeom prst="rect">
            <a:avLst/>
          </a:prstGeom>
          <a:noFill/>
        </p:spPr>
        <p:txBody>
          <a:bodyPr wrap="none" rtlCol="0">
            <a:spAutoFit/>
          </a:bodyPr>
          <a:lstStyle/>
          <a:p>
            <a:pPr defTabSz="1234440"/>
            <a:r>
              <a:rPr lang="en-GB" sz="2160" b="1" dirty="0">
                <a:solidFill>
                  <a:prstClr val="black"/>
                </a:solidFill>
                <a:latin typeface="Calibri" panose="020F0502020204030204"/>
              </a:rPr>
              <a:t>14 Case Studies</a:t>
            </a:r>
            <a:endParaRPr lang="en-GB" sz="2160" dirty="0">
              <a:solidFill>
                <a:prstClr val="black"/>
              </a:solidFill>
              <a:latin typeface="Calibri" panose="020F0502020204030204"/>
            </a:endParaRPr>
          </a:p>
          <a:p>
            <a:pPr marL="462915" indent="-462915" defTabSz="1234440">
              <a:buFontTx/>
              <a:buAutoNum type="arabicPeriod"/>
            </a:pPr>
            <a:r>
              <a:rPr lang="en-GB" sz="2160" dirty="0">
                <a:solidFill>
                  <a:prstClr val="black"/>
                </a:solidFill>
                <a:latin typeface="Calibri" panose="020F0502020204030204"/>
              </a:rPr>
              <a:t>Photovoltaic Panels</a:t>
            </a:r>
          </a:p>
          <a:p>
            <a:pPr marL="462915" indent="-462915" defTabSz="1234440">
              <a:buFontTx/>
              <a:buAutoNum type="arabicPeriod"/>
            </a:pPr>
            <a:r>
              <a:rPr lang="en-GB" sz="2160" dirty="0">
                <a:solidFill>
                  <a:prstClr val="black"/>
                </a:solidFill>
                <a:latin typeface="Calibri" panose="020F0502020204030204"/>
              </a:rPr>
              <a:t>LED Lighting</a:t>
            </a:r>
          </a:p>
          <a:p>
            <a:pPr marL="462915" indent="-462915" defTabSz="1234440">
              <a:buFontTx/>
              <a:buAutoNum type="arabicPeriod"/>
            </a:pPr>
            <a:r>
              <a:rPr lang="en-GB" sz="2160" dirty="0">
                <a:solidFill>
                  <a:prstClr val="black"/>
                </a:solidFill>
                <a:latin typeface="Calibri" panose="020F0502020204030204"/>
              </a:rPr>
              <a:t>Sustainable Energy Procurement</a:t>
            </a:r>
          </a:p>
          <a:p>
            <a:pPr marL="462915" indent="-462915" defTabSz="1234440">
              <a:buFontTx/>
              <a:buAutoNum type="arabicPeriod"/>
            </a:pPr>
            <a:r>
              <a:rPr lang="en-GB" sz="2160" dirty="0">
                <a:solidFill>
                  <a:prstClr val="black"/>
                </a:solidFill>
                <a:latin typeface="Calibri" panose="020F0502020204030204"/>
              </a:rPr>
              <a:t>Chillers</a:t>
            </a:r>
          </a:p>
          <a:p>
            <a:pPr marL="462915" indent="-462915" defTabSz="1234440">
              <a:buFontTx/>
              <a:buAutoNum type="arabicPeriod"/>
            </a:pPr>
            <a:r>
              <a:rPr lang="en-GB" sz="2160" dirty="0">
                <a:solidFill>
                  <a:prstClr val="black"/>
                </a:solidFill>
                <a:latin typeface="Calibri" panose="020F0502020204030204"/>
              </a:rPr>
              <a:t>Heat recovery ventilation</a:t>
            </a:r>
          </a:p>
          <a:p>
            <a:pPr marL="462915" indent="-462915" defTabSz="1234440">
              <a:buFontTx/>
              <a:buAutoNum type="arabicPeriod"/>
            </a:pPr>
            <a:r>
              <a:rPr lang="en-GB" sz="2160" dirty="0">
                <a:solidFill>
                  <a:prstClr val="black"/>
                </a:solidFill>
                <a:latin typeface="Calibri" panose="020F0502020204030204"/>
              </a:rPr>
              <a:t>Building insulation</a:t>
            </a:r>
          </a:p>
          <a:p>
            <a:pPr marL="462915" indent="-462915" defTabSz="1234440">
              <a:buFontTx/>
              <a:buAutoNum type="arabicPeriod"/>
            </a:pPr>
            <a:r>
              <a:rPr lang="en-GB" sz="2160" dirty="0">
                <a:solidFill>
                  <a:prstClr val="black"/>
                </a:solidFill>
                <a:latin typeface="Calibri" panose="020F0502020204030204"/>
              </a:rPr>
              <a:t>Solar thermal collectors</a:t>
            </a:r>
          </a:p>
          <a:p>
            <a:pPr marL="462915" indent="-462915" defTabSz="1234440">
              <a:buFontTx/>
              <a:buAutoNum type="arabicPeriod"/>
            </a:pPr>
            <a:r>
              <a:rPr lang="en-GB" sz="2160" dirty="0">
                <a:solidFill>
                  <a:prstClr val="black"/>
                </a:solidFill>
                <a:latin typeface="Calibri" panose="020F0502020204030204"/>
              </a:rPr>
              <a:t>Heat recovery from air compressors</a:t>
            </a:r>
          </a:p>
          <a:p>
            <a:pPr marL="462915" indent="-462915" defTabSz="1234440">
              <a:buFontTx/>
              <a:buAutoNum type="arabicPeriod"/>
            </a:pPr>
            <a:r>
              <a:rPr lang="en-GB" sz="2160" dirty="0">
                <a:solidFill>
                  <a:prstClr val="black"/>
                </a:solidFill>
                <a:latin typeface="Calibri" panose="020F0502020204030204"/>
              </a:rPr>
              <a:t>Building Management System (BMS)</a:t>
            </a:r>
          </a:p>
          <a:p>
            <a:pPr marL="462915" indent="-462915" defTabSz="1234440">
              <a:buFontTx/>
              <a:buAutoNum type="arabicPeriod"/>
            </a:pPr>
            <a:r>
              <a:rPr lang="en-GB" sz="2160" dirty="0">
                <a:solidFill>
                  <a:prstClr val="black"/>
                </a:solidFill>
                <a:latin typeface="Calibri" panose="020F0502020204030204"/>
              </a:rPr>
              <a:t>New machineries </a:t>
            </a:r>
            <a:r>
              <a:rPr lang="en-GB" sz="2160">
                <a:solidFill>
                  <a:prstClr val="black"/>
                </a:solidFill>
                <a:latin typeface="Calibri" panose="020F0502020204030204"/>
              </a:rPr>
              <a:t>with inverters</a:t>
            </a:r>
          </a:p>
          <a:p>
            <a:pPr marL="462915" indent="-462915" defTabSz="1234440">
              <a:buFontTx/>
              <a:buAutoNum type="arabicPeriod"/>
            </a:pPr>
            <a:r>
              <a:rPr lang="en-GB" sz="2160">
                <a:solidFill>
                  <a:prstClr val="black"/>
                </a:solidFill>
                <a:latin typeface="Calibri" panose="020F0502020204030204"/>
              </a:rPr>
              <a:t>Soft efficiency measures</a:t>
            </a:r>
            <a:endParaRPr lang="en-GB" sz="2160" dirty="0">
              <a:solidFill>
                <a:prstClr val="black"/>
              </a:solidFill>
              <a:latin typeface="Calibri" panose="020F0502020204030204"/>
            </a:endParaRPr>
          </a:p>
          <a:p>
            <a:pPr marL="462915" indent="-462915" defTabSz="1234440">
              <a:buFontTx/>
              <a:buAutoNum type="arabicPeriod"/>
            </a:pPr>
            <a:r>
              <a:rPr lang="en-GB" sz="2160">
                <a:solidFill>
                  <a:prstClr val="black"/>
                </a:solidFill>
                <a:latin typeface="Calibri" panose="020F0502020204030204"/>
              </a:rPr>
              <a:t>Heat pump</a:t>
            </a:r>
          </a:p>
          <a:p>
            <a:pPr marL="462915" indent="-462915" defTabSz="1234440">
              <a:buFontTx/>
              <a:buAutoNum type="arabicPeriod"/>
            </a:pPr>
            <a:r>
              <a:rPr lang="en-GB" sz="2160">
                <a:solidFill>
                  <a:prstClr val="black"/>
                </a:solidFill>
                <a:latin typeface="Calibri" panose="020F0502020204030204"/>
              </a:rPr>
              <a:t>Direct </a:t>
            </a:r>
            <a:r>
              <a:rPr lang="en-GB" sz="2160" dirty="0">
                <a:solidFill>
                  <a:prstClr val="black"/>
                </a:solidFill>
                <a:latin typeface="Calibri" panose="020F0502020204030204"/>
              </a:rPr>
              <a:t>evaporators</a:t>
            </a:r>
          </a:p>
          <a:p>
            <a:pPr marL="462915" indent="-462915" defTabSz="1234440">
              <a:buFontTx/>
              <a:buAutoNum type="arabicPeriod"/>
            </a:pPr>
            <a:r>
              <a:rPr lang="en-GB" sz="2160" dirty="0">
                <a:solidFill>
                  <a:prstClr val="black"/>
                </a:solidFill>
                <a:latin typeface="Calibri" panose="020F0502020204030204"/>
              </a:rPr>
              <a:t>Hybrid boilers</a:t>
            </a:r>
          </a:p>
        </p:txBody>
      </p:sp>
      <p:sp>
        <p:nvSpPr>
          <p:cNvPr id="9" name="CasellaDiTesto 8">
            <a:extLst>
              <a:ext uri="{FF2B5EF4-FFF2-40B4-BE49-F238E27FC236}">
                <a16:creationId xmlns:a16="http://schemas.microsoft.com/office/drawing/2014/main" id="{32170BA4-FAEE-1F00-F4DD-620472657C54}"/>
              </a:ext>
            </a:extLst>
          </p:cNvPr>
          <p:cNvSpPr txBox="1"/>
          <p:nvPr/>
        </p:nvSpPr>
        <p:spPr>
          <a:xfrm>
            <a:off x="8789138" y="2301425"/>
            <a:ext cx="4922135" cy="3416320"/>
          </a:xfrm>
          <a:prstGeom prst="rect">
            <a:avLst/>
          </a:prstGeom>
          <a:noFill/>
        </p:spPr>
        <p:txBody>
          <a:bodyPr wrap="square" rtlCol="0">
            <a:spAutoFit/>
          </a:bodyPr>
          <a:lstStyle/>
          <a:p>
            <a:pPr defTabSz="1234440"/>
            <a:r>
              <a:rPr lang="en-GB" sz="2160" dirty="0">
                <a:solidFill>
                  <a:prstClr val="black"/>
                </a:solidFill>
                <a:latin typeface="Calibri" panose="020F0502020204030204"/>
              </a:rPr>
              <a:t>The 14 case studies have been collected and summarised in an information leaflet. </a:t>
            </a:r>
            <a:br>
              <a:rPr lang="en-GB" sz="2160" dirty="0">
                <a:solidFill>
                  <a:prstClr val="black"/>
                </a:solidFill>
                <a:latin typeface="Calibri" panose="020F0502020204030204"/>
              </a:rPr>
            </a:br>
            <a:r>
              <a:rPr lang="en-GB" sz="2160" dirty="0">
                <a:solidFill>
                  <a:prstClr val="black"/>
                </a:solidFill>
                <a:latin typeface="Calibri" panose="020F0502020204030204"/>
              </a:rPr>
              <a:t>The leaflet serves as a tool for fostering dialogue among </a:t>
            </a:r>
          </a:p>
          <a:p>
            <a:pPr defTabSz="1234440"/>
            <a:r>
              <a:rPr lang="en-GB" sz="2160" dirty="0">
                <a:solidFill>
                  <a:prstClr val="black"/>
                </a:solidFill>
                <a:latin typeface="Calibri" panose="020F0502020204030204"/>
              </a:rPr>
              <a:t>companies about </a:t>
            </a:r>
          </a:p>
          <a:p>
            <a:pPr defTabSz="1234440"/>
            <a:r>
              <a:rPr lang="en-GB" sz="2160" dirty="0">
                <a:solidFill>
                  <a:prstClr val="black"/>
                </a:solidFill>
                <a:latin typeface="Calibri" panose="020F0502020204030204"/>
              </a:rPr>
              <a:t>the implementation</a:t>
            </a:r>
          </a:p>
          <a:p>
            <a:pPr defTabSz="1234440"/>
            <a:r>
              <a:rPr lang="en-GB" sz="2160" dirty="0">
                <a:solidFill>
                  <a:prstClr val="black"/>
                </a:solidFill>
                <a:latin typeface="Calibri" panose="020F0502020204030204"/>
              </a:rPr>
              <a:t>of measures </a:t>
            </a:r>
          </a:p>
          <a:p>
            <a:pPr defTabSz="1234440"/>
            <a:endParaRPr lang="en-GB" sz="2160" dirty="0">
              <a:solidFill>
                <a:prstClr val="black"/>
              </a:solidFill>
              <a:latin typeface="Calibri" panose="020F0502020204030204"/>
            </a:endParaRPr>
          </a:p>
          <a:p>
            <a:pPr defTabSz="1234440"/>
            <a:r>
              <a:rPr lang="en-GB" sz="2160" b="1" dirty="0">
                <a:solidFill>
                  <a:prstClr val="black"/>
                </a:solidFill>
                <a:latin typeface="Calibri" panose="020F0502020204030204"/>
              </a:rPr>
              <a:t> The Leaflet is </a:t>
            </a:r>
          </a:p>
          <a:p>
            <a:pPr defTabSz="1234440"/>
            <a:r>
              <a:rPr lang="en-GB" sz="2160" b="1" dirty="0">
                <a:solidFill>
                  <a:prstClr val="black"/>
                </a:solidFill>
                <a:latin typeface="Calibri" panose="020F0502020204030204"/>
              </a:rPr>
              <a:t> available </a:t>
            </a:r>
            <a:r>
              <a:rPr lang="en-GB" sz="2160" b="1" dirty="0">
                <a:solidFill>
                  <a:prstClr val="black"/>
                </a:solidFill>
                <a:latin typeface="Calibri" panose="020F0502020204030204"/>
                <a:hlinkClick r:id="rId4"/>
              </a:rPr>
              <a:t>HERE</a:t>
            </a:r>
            <a:endParaRPr lang="en-GB" sz="2160" b="1" dirty="0">
              <a:solidFill>
                <a:prstClr val="black"/>
              </a:solidFill>
              <a:latin typeface="Calibri" panose="020F0502020204030204"/>
            </a:endParaRPr>
          </a:p>
        </p:txBody>
      </p:sp>
      <p:sp>
        <p:nvSpPr>
          <p:cNvPr id="10" name="Freccia giù 9">
            <a:extLst>
              <a:ext uri="{FF2B5EF4-FFF2-40B4-BE49-F238E27FC236}">
                <a16:creationId xmlns:a16="http://schemas.microsoft.com/office/drawing/2014/main" id="{7CDA89CE-6D6B-4E7A-F2C3-C757A92EA742}"/>
              </a:ext>
            </a:extLst>
          </p:cNvPr>
          <p:cNvSpPr/>
          <p:nvPr/>
        </p:nvSpPr>
        <p:spPr>
          <a:xfrm>
            <a:off x="3664545" y="3341877"/>
            <a:ext cx="1156311" cy="7677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a:solidFill>
                <a:prstClr val="white"/>
              </a:solidFill>
              <a:latin typeface="Calibri" panose="020F0502020204030204"/>
            </a:endParaRPr>
          </a:p>
        </p:txBody>
      </p:sp>
      <p:pic>
        <p:nvPicPr>
          <p:cNvPr id="12" name="Immagine 11" descr="Immagine che contiene testo, giornale, schermata, Brochure&#10;&#10;Descrizione generata automaticamente">
            <a:extLst>
              <a:ext uri="{FF2B5EF4-FFF2-40B4-BE49-F238E27FC236}">
                <a16:creationId xmlns:a16="http://schemas.microsoft.com/office/drawing/2014/main" id="{220FC0B2-7761-66A4-B3D8-1FDD1EB26864}"/>
              </a:ext>
            </a:extLst>
          </p:cNvPr>
          <p:cNvPicPr>
            <a:picLocks noChangeAspect="1"/>
          </p:cNvPicPr>
          <p:nvPr/>
        </p:nvPicPr>
        <p:blipFill>
          <a:blip r:embed="rId5"/>
          <a:stretch>
            <a:fillRect/>
          </a:stretch>
        </p:blipFill>
        <p:spPr>
          <a:xfrm>
            <a:off x="11166439" y="3498008"/>
            <a:ext cx="4379679" cy="6490998"/>
          </a:xfrm>
          <a:prstGeom prst="rect">
            <a:avLst/>
          </a:prstGeom>
          <a:ln>
            <a:solidFill>
              <a:schemeClr val="tx1"/>
            </a:solidFill>
          </a:ln>
        </p:spPr>
      </p:pic>
    </p:spTree>
    <p:extLst>
      <p:ext uri="{BB962C8B-B14F-4D97-AF65-F5344CB8AC3E}">
        <p14:creationId xmlns:p14="http://schemas.microsoft.com/office/powerpoint/2010/main" val="3308813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020DB01-9377-7EA8-F3CA-FE6B10E17B75}"/>
              </a:ext>
            </a:extLst>
          </p:cNvPr>
          <p:cNvPicPr>
            <a:picLocks noChangeAspect="1"/>
          </p:cNvPicPr>
          <p:nvPr/>
        </p:nvPicPr>
        <p:blipFill>
          <a:blip r:embed="rId3"/>
          <a:stretch>
            <a:fillRect/>
          </a:stretch>
        </p:blipFill>
        <p:spPr>
          <a:xfrm>
            <a:off x="1418795" y="-1"/>
            <a:ext cx="7725205" cy="10932139"/>
          </a:xfrm>
          <a:prstGeom prst="rect">
            <a:avLst/>
          </a:prstGeom>
        </p:spPr>
      </p:pic>
      <p:pic>
        <p:nvPicPr>
          <p:cNvPr id="6" name="Immagine 5">
            <a:extLst>
              <a:ext uri="{FF2B5EF4-FFF2-40B4-BE49-F238E27FC236}">
                <a16:creationId xmlns:a16="http://schemas.microsoft.com/office/drawing/2014/main" id="{2D46724B-57C2-2638-6E7A-AB1B4122B4B9}"/>
              </a:ext>
            </a:extLst>
          </p:cNvPr>
          <p:cNvPicPr>
            <a:picLocks noChangeAspect="1"/>
          </p:cNvPicPr>
          <p:nvPr/>
        </p:nvPicPr>
        <p:blipFill>
          <a:blip r:embed="rId4"/>
          <a:stretch>
            <a:fillRect/>
          </a:stretch>
        </p:blipFill>
        <p:spPr>
          <a:xfrm>
            <a:off x="8728175" y="1"/>
            <a:ext cx="8141031" cy="11384280"/>
          </a:xfrm>
          <a:prstGeom prst="rect">
            <a:avLst/>
          </a:prstGeom>
        </p:spPr>
      </p:pic>
      <p:sp>
        <p:nvSpPr>
          <p:cNvPr id="2" name="CasellaDiTesto 1">
            <a:extLst>
              <a:ext uri="{FF2B5EF4-FFF2-40B4-BE49-F238E27FC236}">
                <a16:creationId xmlns:a16="http://schemas.microsoft.com/office/drawing/2014/main" id="{D2BBDA2A-B52D-1BBF-52E3-11920FC2A439}"/>
              </a:ext>
            </a:extLst>
          </p:cNvPr>
          <p:cNvSpPr txBox="1"/>
          <p:nvPr/>
        </p:nvSpPr>
        <p:spPr>
          <a:xfrm>
            <a:off x="1418795" y="846536"/>
            <a:ext cx="4655826" cy="466281"/>
          </a:xfrm>
          <a:prstGeom prst="rect">
            <a:avLst/>
          </a:prstGeom>
          <a:noFill/>
        </p:spPr>
        <p:txBody>
          <a:bodyPr wrap="none" rtlCol="0">
            <a:spAutoFit/>
          </a:bodyPr>
          <a:lstStyle/>
          <a:p>
            <a:pPr defTabSz="1234440"/>
            <a:r>
              <a:rPr lang="en-GB" sz="2430" b="1" dirty="0">
                <a:solidFill>
                  <a:prstClr val="black"/>
                </a:solidFill>
                <a:latin typeface="Calibri" panose="020F0502020204030204"/>
              </a:rPr>
              <a:t>SOME EXAMPLE OF CASE STUDIES:</a:t>
            </a:r>
            <a:endParaRPr lang="en-GB" sz="1080" b="1" dirty="0">
              <a:solidFill>
                <a:prstClr val="black"/>
              </a:solidFill>
              <a:latin typeface="Calibri" panose="020F0502020204030204"/>
            </a:endParaRPr>
          </a:p>
        </p:txBody>
      </p:sp>
    </p:spTree>
    <p:extLst>
      <p:ext uri="{BB962C8B-B14F-4D97-AF65-F5344CB8AC3E}">
        <p14:creationId xmlns:p14="http://schemas.microsoft.com/office/powerpoint/2010/main" val="2779565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80165"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grpSp>
        <p:nvGrpSpPr>
          <p:cNvPr id="16" name="Group 16"/>
          <p:cNvGrpSpPr/>
          <p:nvPr/>
        </p:nvGrpSpPr>
        <p:grpSpPr>
          <a:xfrm>
            <a:off x="4956920" y="3537632"/>
            <a:ext cx="3956251" cy="6207640"/>
            <a:chOff x="0" y="0"/>
            <a:chExt cx="744688" cy="709219"/>
          </a:xfrm>
        </p:grpSpPr>
        <p:sp>
          <p:nvSpPr>
            <p:cNvPr id="17" name="Freeform 17"/>
            <p:cNvSpPr/>
            <p:nvPr/>
          </p:nvSpPr>
          <p:spPr>
            <a:xfrm>
              <a:off x="0" y="0"/>
              <a:ext cx="744688" cy="709220"/>
            </a:xfrm>
            <a:prstGeom prst="rect">
              <a:avLst/>
            </a:pr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5032426" y="5228376"/>
            <a:ext cx="3720900" cy="4282454"/>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a:ln>
                  <a:noFill/>
                </a:ln>
                <a:solidFill>
                  <a:srgbClr val="FFFFFF"/>
                </a:solidFill>
                <a:effectLst/>
                <a:uLnTx/>
                <a:uFillTx/>
                <a:latin typeface="Montserrat"/>
                <a:ea typeface="Montserrat"/>
                <a:cs typeface="Montserrat"/>
                <a:sym typeface="Montserrat"/>
              </a:rPr>
              <a:t>Explored the </a:t>
            </a:r>
            <a:r>
              <a:rPr kumimoji="0" lang="en-US" sz="2000" b="1" i="0" u="none" strike="noStrike" kern="1200" cap="none" spc="0" normalizeH="0" baseline="0" noProof="0">
                <a:ln>
                  <a:noFill/>
                </a:ln>
                <a:solidFill>
                  <a:srgbClr val="FFFFFF"/>
                </a:solidFill>
                <a:effectLst/>
                <a:uLnTx/>
                <a:uFillTx/>
                <a:latin typeface="Montserrat"/>
                <a:ea typeface="Montserrat"/>
                <a:cs typeface="Montserrat"/>
                <a:sym typeface="Montserrat"/>
              </a:rPr>
              <a:t>socio-economic benefits </a:t>
            </a:r>
            <a:r>
              <a:rPr kumimoji="0" lang="en-US" sz="2000" b="0" i="0" u="none" strike="noStrike" kern="1200" cap="none" spc="0" normalizeH="0" baseline="0" noProof="0">
                <a:ln>
                  <a:noFill/>
                </a:ln>
                <a:solidFill>
                  <a:srgbClr val="FFFFFF"/>
                </a:solidFill>
                <a:effectLst/>
                <a:uLnTx/>
                <a:uFillTx/>
                <a:latin typeface="Montserrat"/>
                <a:ea typeface="Montserrat"/>
                <a:cs typeface="Montserrat"/>
                <a:sym typeface="Montserrat"/>
              </a:rPr>
              <a:t>of energy savings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GB" sz="2000" b="0" i="0" u="none" strike="noStrike" kern="1200" cap="none" spc="0" normalizeH="0" baseline="0" noProof="0">
                <a:ln>
                  <a:noFill/>
                </a:ln>
                <a:solidFill>
                  <a:srgbClr val="FFFFFF"/>
                </a:solidFill>
                <a:effectLst/>
                <a:uLnTx/>
                <a:uFillTx/>
                <a:latin typeface="Montserrat"/>
                <a:ea typeface="Montserrat"/>
                <a:cs typeface="Montserrat"/>
                <a:sym typeface="Montserrat"/>
              </a:rPr>
              <a:t>Analysed</a:t>
            </a:r>
            <a:r>
              <a:rPr kumimoji="0" lang="en-US" sz="2000" b="0" i="0" u="none" strike="noStrike" kern="1200" cap="none" spc="0" normalizeH="0" baseline="0" noProof="0">
                <a:ln>
                  <a:noFill/>
                </a:ln>
                <a:solidFill>
                  <a:srgbClr val="FFFFFF"/>
                </a:solidFill>
                <a:effectLst/>
                <a:uLnTx/>
                <a:uFillTx/>
                <a:latin typeface="Montserrat"/>
                <a:ea typeface="Montserrat"/>
                <a:cs typeface="Montserrat"/>
                <a:sym typeface="Montserrat"/>
              </a:rPr>
              <a:t> energy production </a:t>
            </a:r>
            <a:r>
              <a:rPr kumimoji="0" lang="en-US" sz="2000" b="1" i="0" u="none" strike="noStrike" kern="1200" cap="none" spc="0" normalizeH="0" baseline="0" noProof="0">
                <a:ln>
                  <a:noFill/>
                </a:ln>
                <a:solidFill>
                  <a:srgbClr val="FFFFFF"/>
                </a:solidFill>
                <a:effectLst/>
                <a:uLnTx/>
                <a:uFillTx/>
                <a:latin typeface="Montserrat"/>
                <a:ea typeface="Montserrat"/>
                <a:cs typeface="Montserrat"/>
                <a:sym typeface="Montserrat"/>
              </a:rPr>
              <a:t>methods and trend</a:t>
            </a:r>
            <a:r>
              <a:rPr kumimoji="0" lang="en-US" sz="2000" b="0" i="0" u="none" strike="noStrike" kern="1200" cap="none" spc="0" normalizeH="0" baseline="0" noProof="0">
                <a:ln>
                  <a:noFill/>
                </a:ln>
                <a:solidFill>
                  <a:srgbClr val="FFFFFF"/>
                </a:solidFill>
                <a:effectLst/>
                <a:uLnTx/>
                <a:uFillTx/>
                <a:latin typeface="Montserrat"/>
                <a:ea typeface="Montserrat"/>
                <a:cs typeface="Montserrat"/>
                <a:sym typeface="Montserrat"/>
              </a:rPr>
              <a:t> in partner countries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a:ln>
                  <a:noFill/>
                </a:ln>
                <a:solidFill>
                  <a:srgbClr val="FFFFFF"/>
                </a:solidFill>
                <a:effectLst/>
                <a:uLnTx/>
                <a:uFillTx/>
                <a:latin typeface="Montserrat"/>
                <a:ea typeface="Montserrat"/>
                <a:cs typeface="Montserrat"/>
                <a:sym typeface="Montserrat"/>
              </a:rPr>
              <a:t>Evaluated both the external environmental costs and the </a:t>
            </a:r>
            <a:r>
              <a:rPr kumimoji="0" lang="en-US" sz="2000" b="1" i="0" u="none" strike="noStrike" kern="1200" cap="none" spc="0" normalizeH="0" baseline="0" noProof="0">
                <a:ln>
                  <a:noFill/>
                </a:ln>
                <a:solidFill>
                  <a:srgbClr val="FFFFFF"/>
                </a:solidFill>
                <a:effectLst/>
                <a:uLnTx/>
                <a:uFillTx/>
                <a:latin typeface="Montserrat"/>
                <a:ea typeface="Montserrat"/>
                <a:cs typeface="Montserrat"/>
                <a:sym typeface="Montserrat"/>
              </a:rPr>
              <a:t>current and projected costs </a:t>
            </a:r>
            <a:r>
              <a:rPr kumimoji="0" lang="en-US" sz="2000" b="0" i="0" u="none" strike="noStrike" kern="1200" cap="none" spc="0" normalizeH="0" baseline="0" noProof="0">
                <a:ln>
                  <a:noFill/>
                </a:ln>
                <a:solidFill>
                  <a:srgbClr val="FFFFFF"/>
                </a:solidFill>
                <a:effectLst/>
                <a:uLnTx/>
                <a:uFillTx/>
                <a:latin typeface="Montserrat"/>
                <a:ea typeface="Montserrat"/>
                <a:cs typeface="Montserrat"/>
                <a:sym typeface="Montserrat"/>
              </a:rPr>
              <a:t>of different production methods</a:t>
            </a:r>
          </a:p>
        </p:txBody>
      </p:sp>
      <p:sp>
        <p:nvSpPr>
          <p:cNvPr id="29" name="TextBox 29"/>
          <p:cNvSpPr txBox="1"/>
          <p:nvPr/>
        </p:nvSpPr>
        <p:spPr>
          <a:xfrm>
            <a:off x="5032426" y="3601281"/>
            <a:ext cx="3047867" cy="1275029"/>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Contextual Analysis of Energy Landscape</a:t>
            </a:r>
          </a:p>
        </p:txBody>
      </p:sp>
      <p:sp>
        <p:nvSpPr>
          <p:cNvPr id="31" name="TextBox 12">
            <a:extLst>
              <a:ext uri="{FF2B5EF4-FFF2-40B4-BE49-F238E27FC236}">
                <a16:creationId xmlns:a16="http://schemas.microsoft.com/office/drawing/2014/main" id="{86C1E247-406D-47FF-13FB-039F07E10F6D}"/>
              </a:ext>
            </a:extLst>
          </p:cNvPr>
          <p:cNvSpPr txBox="1"/>
          <p:nvPr/>
        </p:nvSpPr>
        <p:spPr>
          <a:xfrm>
            <a:off x="714375" y="1885091"/>
            <a:ext cx="17070585" cy="1226682"/>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33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The EE4SMEs follow-up study delivers a comprehensive assessment to guide policy directions</a:t>
            </a:r>
          </a:p>
        </p:txBody>
      </p:sp>
      <p:pic>
        <p:nvPicPr>
          <p:cNvPr id="35" name="Graphic 34" descr="Renewable Energy with solid fill">
            <a:extLst>
              <a:ext uri="{FF2B5EF4-FFF2-40B4-BE49-F238E27FC236}">
                <a16:creationId xmlns:a16="http://schemas.microsoft.com/office/drawing/2014/main" id="{F9023979-32D6-339A-BB82-F400EB891F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7317" y="3537632"/>
            <a:ext cx="668932" cy="668932"/>
          </a:xfrm>
          <a:prstGeom prst="rect">
            <a:avLst/>
          </a:prstGeom>
        </p:spPr>
      </p:pic>
      <p:grpSp>
        <p:nvGrpSpPr>
          <p:cNvPr id="42" name="Group 41">
            <a:extLst>
              <a:ext uri="{FF2B5EF4-FFF2-40B4-BE49-F238E27FC236}">
                <a16:creationId xmlns:a16="http://schemas.microsoft.com/office/drawing/2014/main" id="{C684929B-983A-B447-9C48-029083F548CA}"/>
              </a:ext>
            </a:extLst>
          </p:cNvPr>
          <p:cNvGrpSpPr/>
          <p:nvPr/>
        </p:nvGrpSpPr>
        <p:grpSpPr>
          <a:xfrm>
            <a:off x="713330" y="3526442"/>
            <a:ext cx="3956251" cy="6218830"/>
            <a:chOff x="713330" y="3526442"/>
            <a:chExt cx="3956251" cy="6218830"/>
          </a:xfrm>
        </p:grpSpPr>
        <p:grpSp>
          <p:nvGrpSpPr>
            <p:cNvPr id="13" name="Group 13"/>
            <p:cNvGrpSpPr/>
            <p:nvPr/>
          </p:nvGrpSpPr>
          <p:grpSpPr>
            <a:xfrm>
              <a:off x="713330" y="3537632"/>
              <a:ext cx="3956251" cy="6207640"/>
              <a:chOff x="0" y="0"/>
              <a:chExt cx="744688" cy="709219"/>
            </a:xfrm>
          </p:grpSpPr>
          <p:sp>
            <p:nvSpPr>
              <p:cNvPr id="14" name="Freeform 14"/>
              <p:cNvSpPr/>
              <p:nvPr/>
            </p:nvSpPr>
            <p:spPr>
              <a:xfrm>
                <a:off x="0" y="0"/>
                <a:ext cx="744688" cy="70922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853792" y="5232389"/>
              <a:ext cx="3607667" cy="3230884"/>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EEMs collected from project partners were thoroughly </a:t>
              </a:r>
              <a:r>
                <a:rPr kumimoji="0" lang="en-GB" sz="2000" b="0" i="0" u="none" strike="noStrike" kern="1200" cap="none" spc="0" normalizeH="0" baseline="0" noProof="0">
                  <a:ln>
                    <a:noFill/>
                  </a:ln>
                  <a:solidFill>
                    <a:srgbClr val="00477A"/>
                  </a:solidFill>
                  <a:effectLst/>
                  <a:uLnTx/>
                  <a:uFillTx/>
                  <a:latin typeface="Montserrat"/>
                  <a:ea typeface="Montserrat"/>
                  <a:cs typeface="Montserrat"/>
                  <a:sym typeface="Montserrat"/>
                </a:rPr>
                <a:t>analysed</a:t>
              </a: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 to identify: </a:t>
              </a:r>
            </a:p>
            <a:p>
              <a:pPr marL="0" marR="0" lvl="0" indent="0" algn="l" defTabSz="914400" rtl="0" eaLnBrk="1" fontAlgn="auto" latinLnBrk="0" hangingPunct="1">
                <a:lnSpc>
                  <a:spcPts val="2800"/>
                </a:lnSpc>
                <a:spcBef>
                  <a:spcPct val="0"/>
                </a:spcBef>
                <a:spcAft>
                  <a:spcPts val="600"/>
                </a:spcAft>
                <a:buClrTx/>
                <a:buSzTx/>
                <a:buFontTx/>
                <a:buNone/>
                <a:tabLst/>
                <a:defRPr/>
              </a:pPr>
              <a:endPar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endParaRP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Their </a:t>
              </a:r>
              <a:r>
                <a:rPr kumimoji="0" lang="en-US" sz="2000" b="1" i="0" u="none" strike="noStrike" kern="1200" cap="none" spc="0" normalizeH="0" baseline="0" noProof="0">
                  <a:ln>
                    <a:noFill/>
                  </a:ln>
                  <a:solidFill>
                    <a:srgbClr val="00477A"/>
                  </a:solidFill>
                  <a:effectLst/>
                  <a:uLnTx/>
                  <a:uFillTx/>
                  <a:latin typeface="Montserrat"/>
                  <a:ea typeface="Montserrat"/>
                  <a:cs typeface="Montserrat"/>
                  <a:sym typeface="Montserrat"/>
                </a:rPr>
                <a:t>funding sources</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Implementation </a:t>
              </a:r>
              <a:r>
                <a:rPr kumimoji="0" lang="en-US" sz="2000" b="1" i="0" u="none" strike="noStrike" kern="1200" cap="none" spc="0" normalizeH="0" baseline="0" noProof="0">
                  <a:ln>
                    <a:noFill/>
                  </a:ln>
                  <a:solidFill>
                    <a:srgbClr val="00477A"/>
                  </a:solidFill>
                  <a:effectLst/>
                  <a:uLnTx/>
                  <a:uFillTx/>
                  <a:latin typeface="Montserrat"/>
                  <a:ea typeface="Montserrat"/>
                  <a:cs typeface="Montserrat"/>
                  <a:sym typeface="Montserrat"/>
                </a:rPr>
                <a:t>barriers</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Key </a:t>
              </a:r>
              <a:r>
                <a:rPr kumimoji="0" lang="en-US" sz="2000" b="1" i="0" u="none" strike="noStrike" kern="1200" cap="none" spc="0" normalizeH="0" baseline="0" noProof="0">
                  <a:ln>
                    <a:noFill/>
                  </a:ln>
                  <a:solidFill>
                    <a:srgbClr val="00477A"/>
                  </a:solidFill>
                  <a:effectLst/>
                  <a:uLnTx/>
                  <a:uFillTx/>
                  <a:latin typeface="Montserrat"/>
                  <a:ea typeface="Montserrat"/>
                  <a:cs typeface="Montserrat"/>
                  <a:sym typeface="Montserrat"/>
                </a:rPr>
                <a:t>attributes</a:t>
              </a:r>
            </a:p>
            <a:p>
              <a:pPr marL="342900" marR="0" lvl="0" indent="-342900" algn="l" defTabSz="914400" rtl="0" eaLnBrk="1" fontAlgn="auto" latinLnBrk="0" hangingPunct="1">
                <a:lnSpc>
                  <a:spcPts val="2800"/>
                </a:lnSpc>
                <a:spcBef>
                  <a:spcPct val="0"/>
                </a:spcBef>
                <a:spcAft>
                  <a:spcPts val="600"/>
                </a:spcAft>
                <a:buClrTx/>
                <a:buSzTx/>
                <a:buFont typeface="Wingdings" panose="05000000000000000000" pitchFamily="2" charset="2"/>
                <a:buChar char="v"/>
                <a:tabLst/>
                <a:defRPr/>
              </a:pP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Adoption </a:t>
              </a:r>
              <a:r>
                <a:rPr kumimoji="0" lang="en-US" sz="2000" b="1" i="0" u="none" strike="noStrike" kern="1200" cap="none" spc="0" normalizeH="0" baseline="0" noProof="0">
                  <a:ln>
                    <a:noFill/>
                  </a:ln>
                  <a:solidFill>
                    <a:srgbClr val="00477A"/>
                  </a:solidFill>
                  <a:effectLst/>
                  <a:uLnTx/>
                  <a:uFillTx/>
                  <a:latin typeface="Montserrat"/>
                  <a:ea typeface="Montserrat"/>
                  <a:cs typeface="Montserrat"/>
                  <a:sym typeface="Montserrat"/>
                </a:rPr>
                <a:t>patterns</a:t>
              </a:r>
            </a:p>
          </p:txBody>
        </p:sp>
        <p:sp>
          <p:nvSpPr>
            <p:cNvPr id="28" name="TextBox 28"/>
            <p:cNvSpPr txBox="1"/>
            <p:nvPr/>
          </p:nvSpPr>
          <p:spPr>
            <a:xfrm>
              <a:off x="831039" y="3601282"/>
              <a:ext cx="3194006" cy="1275029"/>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Examine Energy Efficiency Measures (EEMs)</a:t>
              </a:r>
            </a:p>
          </p:txBody>
        </p:sp>
        <p:pic>
          <p:nvPicPr>
            <p:cNvPr id="33" name="Graphic 32" descr="Bar chart with solid fill">
              <a:extLst>
                <a:ext uri="{FF2B5EF4-FFF2-40B4-BE49-F238E27FC236}">
                  <a16:creationId xmlns:a16="http://schemas.microsoft.com/office/drawing/2014/main" id="{AAC4B715-1A54-0A97-D75F-AB4DA9C53E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5820" y="3526442"/>
              <a:ext cx="642726" cy="642726"/>
            </a:xfrm>
            <a:prstGeom prst="rect">
              <a:avLst/>
            </a:prstGeom>
          </p:spPr>
        </p:pic>
        <p:cxnSp>
          <p:nvCxnSpPr>
            <p:cNvPr id="37" name="Straight Connector 36">
              <a:extLst>
                <a:ext uri="{FF2B5EF4-FFF2-40B4-BE49-F238E27FC236}">
                  <a16:creationId xmlns:a16="http://schemas.microsoft.com/office/drawing/2014/main" id="{8406D9D3-3042-512A-399C-027A5BA30BEB}"/>
                </a:ext>
              </a:extLst>
            </p:cNvPr>
            <p:cNvCxnSpPr>
              <a:cxnSpLocks/>
            </p:cNvCxnSpPr>
            <p:nvPr/>
          </p:nvCxnSpPr>
          <p:spPr>
            <a:xfrm>
              <a:off x="853792" y="5038328"/>
              <a:ext cx="2048265" cy="0"/>
            </a:xfrm>
            <a:prstGeom prst="line">
              <a:avLst/>
            </a:prstGeom>
            <a:ln w="12700">
              <a:solidFill>
                <a:srgbClr val="3A7198"/>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9206943-96EB-A6E6-BE1D-0A55EA96BC01}"/>
              </a:ext>
            </a:extLst>
          </p:cNvPr>
          <p:cNvCxnSpPr>
            <a:cxnSpLocks/>
          </p:cNvCxnSpPr>
          <p:nvPr/>
        </p:nvCxnSpPr>
        <p:spPr>
          <a:xfrm>
            <a:off x="5032426" y="5017244"/>
            <a:ext cx="204826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2A5739D7-F03C-DA81-C68F-2EE1E2E302F3}"/>
              </a:ext>
            </a:extLst>
          </p:cNvPr>
          <p:cNvGrpSpPr/>
          <p:nvPr/>
        </p:nvGrpSpPr>
        <p:grpSpPr>
          <a:xfrm>
            <a:off x="9200510" y="3537632"/>
            <a:ext cx="3956251" cy="6207640"/>
            <a:chOff x="713330" y="3537632"/>
            <a:chExt cx="3956251" cy="6207640"/>
          </a:xfrm>
        </p:grpSpPr>
        <p:grpSp>
          <p:nvGrpSpPr>
            <p:cNvPr id="44" name="Group 13">
              <a:extLst>
                <a:ext uri="{FF2B5EF4-FFF2-40B4-BE49-F238E27FC236}">
                  <a16:creationId xmlns:a16="http://schemas.microsoft.com/office/drawing/2014/main" id="{46A184E8-73E7-77FF-74AA-5C5BF2F3C1AC}"/>
                </a:ext>
              </a:extLst>
            </p:cNvPr>
            <p:cNvGrpSpPr/>
            <p:nvPr/>
          </p:nvGrpSpPr>
          <p:grpSpPr>
            <a:xfrm>
              <a:off x="713330" y="3537632"/>
              <a:ext cx="3956251" cy="6207640"/>
              <a:chOff x="0" y="0"/>
              <a:chExt cx="744688" cy="709219"/>
            </a:xfrm>
          </p:grpSpPr>
          <p:sp>
            <p:nvSpPr>
              <p:cNvPr id="49" name="Freeform 14">
                <a:extLst>
                  <a:ext uri="{FF2B5EF4-FFF2-40B4-BE49-F238E27FC236}">
                    <a16:creationId xmlns:a16="http://schemas.microsoft.com/office/drawing/2014/main" id="{E26A32D1-D149-DF07-F036-0E4DA8E74792}"/>
                  </a:ext>
                </a:extLst>
              </p:cNvPr>
              <p:cNvSpPr/>
              <p:nvPr/>
            </p:nvSpPr>
            <p:spPr>
              <a:xfrm>
                <a:off x="0" y="0"/>
                <a:ext cx="744688" cy="70922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15">
                <a:extLst>
                  <a:ext uri="{FF2B5EF4-FFF2-40B4-BE49-F238E27FC236}">
                    <a16:creationId xmlns:a16="http://schemas.microsoft.com/office/drawing/2014/main" id="{AA081974-E78B-805E-517D-427847352CA3}"/>
                  </a:ext>
                </a:extLst>
              </p:cNvPr>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25">
              <a:extLst>
                <a:ext uri="{FF2B5EF4-FFF2-40B4-BE49-F238E27FC236}">
                  <a16:creationId xmlns:a16="http://schemas.microsoft.com/office/drawing/2014/main" id="{A9ED1363-E4CE-90DD-1BBC-62530ED9494B}"/>
                </a:ext>
              </a:extLst>
            </p:cNvPr>
            <p:cNvSpPr txBox="1"/>
            <p:nvPr/>
          </p:nvSpPr>
          <p:spPr>
            <a:xfrm>
              <a:off x="853792" y="5232389"/>
              <a:ext cx="3607667" cy="3923382"/>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I</a:t>
              </a:r>
              <a:r>
                <a:rPr kumimoji="0" lang="en-US" sz="2000" b="0" i="0" u="none" strike="noStrike" kern="1200" cap="none" spc="0" normalizeH="0" baseline="0" noProof="0" err="1">
                  <a:ln>
                    <a:noFill/>
                  </a:ln>
                  <a:solidFill>
                    <a:srgbClr val="00477A"/>
                  </a:solidFill>
                  <a:effectLst/>
                  <a:uLnTx/>
                  <a:uFillTx/>
                  <a:latin typeface="Montserrat"/>
                  <a:ea typeface="Montserrat"/>
                  <a:cs typeface="Montserrat"/>
                  <a:sym typeface="Montserrat"/>
                </a:rPr>
                <a:t>dentified</a:t>
              </a:r>
              <a:r>
                <a:rPr kumimoji="0" lang="en-US" sz="2000" b="0" i="0" u="none" strike="noStrike" kern="1200" cap="none" spc="0" normalizeH="0" baseline="0" noProof="0">
                  <a:ln>
                    <a:noFill/>
                  </a:ln>
                  <a:solidFill>
                    <a:srgbClr val="00477A"/>
                  </a:solidFill>
                  <a:effectLst/>
                  <a:uLnTx/>
                  <a:uFillTx/>
                  <a:latin typeface="Montserrat"/>
                  <a:ea typeface="Montserrat"/>
                  <a:cs typeface="Montserrat"/>
                  <a:sym typeface="Montserrat"/>
                </a:rPr>
                <a:t> and assessed the non-energy benefits (NEBs) and non-energy efforts (NEEs) of the EEMs, drawing on the KNOWnNEBs project and literature review, and developed methodologies to quantify them where feasible, including conversion into monetary terms.</a:t>
              </a:r>
              <a:endParaRPr kumimoji="0" lang="en-US" sz="2000" b="1" i="0" u="none" strike="noStrike" kern="1200" cap="none" spc="0" normalizeH="0" baseline="0" noProof="0">
                <a:ln>
                  <a:noFill/>
                </a:ln>
                <a:solidFill>
                  <a:srgbClr val="00477A"/>
                </a:solidFill>
                <a:effectLst/>
                <a:uLnTx/>
                <a:uFillTx/>
                <a:latin typeface="Montserrat"/>
                <a:ea typeface="Montserrat"/>
                <a:cs typeface="Montserrat"/>
                <a:sym typeface="Montserrat"/>
              </a:endParaRPr>
            </a:p>
          </p:txBody>
        </p:sp>
        <p:sp>
          <p:nvSpPr>
            <p:cNvPr id="46" name="TextBox 28">
              <a:extLst>
                <a:ext uri="{FF2B5EF4-FFF2-40B4-BE49-F238E27FC236}">
                  <a16:creationId xmlns:a16="http://schemas.microsoft.com/office/drawing/2014/main" id="{5949C92D-D331-2085-D4FE-C371D994CB85}"/>
                </a:ext>
              </a:extLst>
            </p:cNvPr>
            <p:cNvSpPr txBox="1"/>
            <p:nvPr/>
          </p:nvSpPr>
          <p:spPr>
            <a:xfrm>
              <a:off x="831039" y="3601282"/>
              <a:ext cx="3194006" cy="1275029"/>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Evaluate and </a:t>
              </a:r>
              <a:r>
                <a:rPr kumimoji="0" lang="en-US" sz="2399" b="1" i="0" u="none" strike="noStrike" kern="1200" cap="none" spc="0" normalizeH="0" baseline="0" noProof="0" err="1">
                  <a:ln>
                    <a:noFill/>
                  </a:ln>
                  <a:solidFill>
                    <a:srgbClr val="00477A"/>
                  </a:solidFill>
                  <a:effectLst/>
                  <a:uLnTx/>
                  <a:uFillTx/>
                  <a:latin typeface="Montserrat Bold"/>
                  <a:ea typeface="Montserrat Bold"/>
                  <a:cs typeface="Montserrat Bold"/>
                  <a:sym typeface="Montserrat Bold"/>
                </a:rPr>
                <a:t>Prioritse</a:t>
              </a: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 Socio-Economic Impact</a:t>
              </a:r>
            </a:p>
          </p:txBody>
        </p:sp>
        <p:cxnSp>
          <p:nvCxnSpPr>
            <p:cNvPr id="48" name="Straight Connector 47">
              <a:extLst>
                <a:ext uri="{FF2B5EF4-FFF2-40B4-BE49-F238E27FC236}">
                  <a16:creationId xmlns:a16="http://schemas.microsoft.com/office/drawing/2014/main" id="{17BF196F-6690-DF35-377F-8CE36DEF7628}"/>
                </a:ext>
              </a:extLst>
            </p:cNvPr>
            <p:cNvCxnSpPr>
              <a:cxnSpLocks/>
            </p:cNvCxnSpPr>
            <p:nvPr/>
          </p:nvCxnSpPr>
          <p:spPr>
            <a:xfrm>
              <a:off x="853792" y="5038328"/>
              <a:ext cx="2048265" cy="0"/>
            </a:xfrm>
            <a:prstGeom prst="line">
              <a:avLst/>
            </a:prstGeom>
            <a:ln w="12700">
              <a:solidFill>
                <a:srgbClr val="3A7198"/>
              </a:solidFill>
            </a:ln>
          </p:spPr>
          <p:style>
            <a:lnRef idx="1">
              <a:schemeClr val="accent1"/>
            </a:lnRef>
            <a:fillRef idx="0">
              <a:schemeClr val="accent1"/>
            </a:fillRef>
            <a:effectRef idx="0">
              <a:schemeClr val="accent1"/>
            </a:effectRef>
            <a:fontRef idx="minor">
              <a:schemeClr val="tx1"/>
            </a:fontRef>
          </p:style>
        </p:cxnSp>
      </p:grpSp>
      <p:pic>
        <p:nvPicPr>
          <p:cNvPr id="52" name="Graphic 51" descr="Cycle with people with solid fill">
            <a:extLst>
              <a:ext uri="{FF2B5EF4-FFF2-40B4-BE49-F238E27FC236}">
                <a16:creationId xmlns:a16="http://schemas.microsoft.com/office/drawing/2014/main" id="{AAEE3CDC-FD7E-E273-C48F-E59684A75C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311185" y="3553209"/>
            <a:ext cx="778563" cy="778563"/>
          </a:xfrm>
          <a:prstGeom prst="rect">
            <a:avLst/>
          </a:prstGeom>
        </p:spPr>
      </p:pic>
      <p:sp>
        <p:nvSpPr>
          <p:cNvPr id="53" name="TextBox 12">
            <a:extLst>
              <a:ext uri="{FF2B5EF4-FFF2-40B4-BE49-F238E27FC236}">
                <a16:creationId xmlns:a16="http://schemas.microsoft.com/office/drawing/2014/main" id="{16F89E81-0672-EAC8-92F7-E1F015239BE3}"/>
              </a:ext>
            </a:extLst>
          </p:cNvPr>
          <p:cNvSpPr txBox="1"/>
          <p:nvPr/>
        </p:nvSpPr>
        <p:spPr>
          <a:xfrm>
            <a:off x="13571288" y="4704996"/>
            <a:ext cx="4213672" cy="35394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The following sections present selected aspects of the study, including:</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The number of audits received</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Key attributes of EEMs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Identified NEBs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The full report can be accessed via (link)</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58C5-A400-00CB-E63D-5EFBF7B0BC88}"/>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2038FA50-43C4-C728-678C-516850829C1B}"/>
              </a:ext>
            </a:extLst>
          </p:cNvPr>
          <p:cNvSpPr/>
          <p:nvPr/>
        </p:nvSpPr>
        <p:spPr>
          <a:xfrm>
            <a:off x="1461304" y="1620407"/>
            <a:ext cx="15172674" cy="25105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2" name="Titolo 1">
            <a:extLst>
              <a:ext uri="{FF2B5EF4-FFF2-40B4-BE49-F238E27FC236}">
                <a16:creationId xmlns:a16="http://schemas.microsoft.com/office/drawing/2014/main" id="{6C3FCF22-EA0A-479A-1933-FFF8E3B94864}"/>
              </a:ext>
            </a:extLst>
          </p:cNvPr>
          <p:cNvSpPr>
            <a:spLocks noGrp="1"/>
          </p:cNvSpPr>
          <p:nvPr>
            <p:ph type="title"/>
          </p:nvPr>
        </p:nvSpPr>
        <p:spPr>
          <a:xfrm>
            <a:off x="3603619" y="7671"/>
            <a:ext cx="11080762" cy="1612736"/>
          </a:xfrm>
        </p:spPr>
        <p:txBody>
          <a:bodyPr/>
          <a:lstStyle/>
          <a:p>
            <a:r>
              <a:rPr lang="en-GB" b="1" dirty="0">
                <a:latin typeface="+mn-lt"/>
              </a:rPr>
              <a:t>EE4SME TAKE HOME MESSAGES</a:t>
            </a:r>
          </a:p>
        </p:txBody>
      </p:sp>
      <p:pic>
        <p:nvPicPr>
          <p:cNvPr id="3" name="Picture 6" descr="Environment - LIFE : Toolkit : Communication tools ...">
            <a:extLst>
              <a:ext uri="{FF2B5EF4-FFF2-40B4-BE49-F238E27FC236}">
                <a16:creationId xmlns:a16="http://schemas.microsoft.com/office/drawing/2014/main" id="{53E75DF3-F2B3-B8D0-5CB8-402E74E72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27737"/>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o 3">
            <a:extLst>
              <a:ext uri="{FF2B5EF4-FFF2-40B4-BE49-F238E27FC236}">
                <a16:creationId xmlns:a16="http://schemas.microsoft.com/office/drawing/2014/main" id="{ABA512B8-6BAB-3889-6F51-35BDC94359F6}"/>
              </a:ext>
            </a:extLst>
          </p:cNvPr>
          <p:cNvSpPr/>
          <p:nvPr/>
        </p:nvSpPr>
        <p:spPr>
          <a:xfrm>
            <a:off x="1461304" y="1620406"/>
            <a:ext cx="8614681" cy="251054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13" name="CasellaDiTesto 12">
            <a:extLst>
              <a:ext uri="{FF2B5EF4-FFF2-40B4-BE49-F238E27FC236}">
                <a16:creationId xmlns:a16="http://schemas.microsoft.com/office/drawing/2014/main" id="{CBB137F8-B408-8386-FAB1-4B110E923ED3}"/>
              </a:ext>
            </a:extLst>
          </p:cNvPr>
          <p:cNvSpPr txBox="1"/>
          <p:nvPr/>
        </p:nvSpPr>
        <p:spPr>
          <a:xfrm>
            <a:off x="1810281" y="1796971"/>
            <a:ext cx="7358184" cy="1754326"/>
          </a:xfrm>
          <a:prstGeom prst="rect">
            <a:avLst/>
          </a:prstGeom>
          <a:noFill/>
        </p:spPr>
        <p:txBody>
          <a:bodyPr wrap="square" rtlCol="0">
            <a:spAutoFit/>
          </a:bodyPr>
          <a:lstStyle/>
          <a:p>
            <a:pPr marL="462915" indent="-462915" defTabSz="1234440">
              <a:buFontTx/>
              <a:buAutoNum type="arabicPeriod"/>
            </a:pPr>
            <a:r>
              <a:rPr lang="en-GB" sz="2160" b="1" dirty="0">
                <a:solidFill>
                  <a:prstClr val="white"/>
                </a:solidFill>
                <a:latin typeface="Calibri" panose="020F0502020204030204"/>
              </a:rPr>
              <a:t>Learning from Large Enterprises</a:t>
            </a:r>
          </a:p>
          <a:p>
            <a:pPr defTabSz="1234440"/>
            <a:r>
              <a:rPr lang="en-GB" sz="2160" dirty="0">
                <a:solidFill>
                  <a:prstClr val="white"/>
                </a:solidFill>
                <a:latin typeface="Arial" panose="020B0604020202020204" pitchFamily="34" charset="0"/>
                <a:ea typeface="Arial" panose="020B0604020202020204" pitchFamily="34" charset="0"/>
              </a:rPr>
              <a:t>Adapting best practices and operational models from large enterprises to the specific needs of SMEs, enabling them to streamline operations and implement efficient energy management strategies</a:t>
            </a:r>
            <a:endParaRPr lang="en-GB" sz="2160" dirty="0">
              <a:solidFill>
                <a:prstClr val="white"/>
              </a:solidFill>
              <a:latin typeface="Calibri" panose="020F0502020204030204"/>
            </a:endParaRPr>
          </a:p>
        </p:txBody>
      </p:sp>
      <p:sp>
        <p:nvSpPr>
          <p:cNvPr id="14" name="Rettangolo 13">
            <a:extLst>
              <a:ext uri="{FF2B5EF4-FFF2-40B4-BE49-F238E27FC236}">
                <a16:creationId xmlns:a16="http://schemas.microsoft.com/office/drawing/2014/main" id="{9828C706-2EC4-3E76-B602-EEC9193F986F}"/>
              </a:ext>
            </a:extLst>
          </p:cNvPr>
          <p:cNvSpPr/>
          <p:nvPr/>
        </p:nvSpPr>
        <p:spPr>
          <a:xfrm>
            <a:off x="1461304" y="4368618"/>
            <a:ext cx="15172674" cy="25105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15" name="Pentagono 14">
            <a:extLst>
              <a:ext uri="{FF2B5EF4-FFF2-40B4-BE49-F238E27FC236}">
                <a16:creationId xmlns:a16="http://schemas.microsoft.com/office/drawing/2014/main" id="{FE471A46-D13B-99E1-FD15-B53F934999A0}"/>
              </a:ext>
            </a:extLst>
          </p:cNvPr>
          <p:cNvSpPr/>
          <p:nvPr/>
        </p:nvSpPr>
        <p:spPr>
          <a:xfrm>
            <a:off x="1461304" y="4368618"/>
            <a:ext cx="8614681" cy="251054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17" name="CasellaDiTesto 16">
            <a:extLst>
              <a:ext uri="{FF2B5EF4-FFF2-40B4-BE49-F238E27FC236}">
                <a16:creationId xmlns:a16="http://schemas.microsoft.com/office/drawing/2014/main" id="{AA92DBD5-5D9E-28B9-9E46-404E1E0DF9A5}"/>
              </a:ext>
            </a:extLst>
          </p:cNvPr>
          <p:cNvSpPr txBox="1"/>
          <p:nvPr/>
        </p:nvSpPr>
        <p:spPr>
          <a:xfrm>
            <a:off x="1810281" y="4545181"/>
            <a:ext cx="7358184" cy="1421928"/>
          </a:xfrm>
          <a:prstGeom prst="rect">
            <a:avLst/>
          </a:prstGeom>
          <a:noFill/>
        </p:spPr>
        <p:txBody>
          <a:bodyPr wrap="square" rtlCol="0">
            <a:spAutoFit/>
          </a:bodyPr>
          <a:lstStyle/>
          <a:p>
            <a:pPr defTabSz="1234440"/>
            <a:r>
              <a:rPr lang="en-GB" sz="2160" b="1" dirty="0">
                <a:solidFill>
                  <a:prstClr val="white"/>
                </a:solidFill>
                <a:latin typeface="Calibri" panose="020F0502020204030204"/>
              </a:rPr>
              <a:t>2. Energy Audits</a:t>
            </a:r>
          </a:p>
          <a:p>
            <a:pPr defTabSz="1234440"/>
            <a:r>
              <a:rPr lang="en-GB" sz="2160" dirty="0">
                <a:solidFill>
                  <a:prstClr val="white"/>
                </a:solidFill>
                <a:latin typeface="Arial" panose="020B0604020202020204" pitchFamily="34" charset="0"/>
                <a:ea typeface="Arial" panose="020B0604020202020204" pitchFamily="34" charset="0"/>
              </a:rPr>
              <a:t>Useful initial tool to raise awareness about energy efficiency within SMEs, helping them identify inefficiencies and untapped potential</a:t>
            </a:r>
            <a:endParaRPr lang="en-GB" sz="2160" dirty="0">
              <a:solidFill>
                <a:prstClr val="white"/>
              </a:solidFill>
              <a:latin typeface="Calibri" panose="020F0502020204030204"/>
            </a:endParaRPr>
          </a:p>
        </p:txBody>
      </p:sp>
      <p:sp>
        <p:nvSpPr>
          <p:cNvPr id="18" name="Rettangolo 17">
            <a:extLst>
              <a:ext uri="{FF2B5EF4-FFF2-40B4-BE49-F238E27FC236}">
                <a16:creationId xmlns:a16="http://schemas.microsoft.com/office/drawing/2014/main" id="{EAB0FC28-B8D6-EFD9-6B34-7C2A4E6FEFD8}"/>
              </a:ext>
            </a:extLst>
          </p:cNvPr>
          <p:cNvSpPr/>
          <p:nvPr/>
        </p:nvSpPr>
        <p:spPr>
          <a:xfrm>
            <a:off x="1461304" y="7234756"/>
            <a:ext cx="15172674" cy="25105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19" name="Pentagono 18">
            <a:extLst>
              <a:ext uri="{FF2B5EF4-FFF2-40B4-BE49-F238E27FC236}">
                <a16:creationId xmlns:a16="http://schemas.microsoft.com/office/drawing/2014/main" id="{72FC03DD-FFA7-5CAF-1339-3917753564E5}"/>
              </a:ext>
            </a:extLst>
          </p:cNvPr>
          <p:cNvSpPr/>
          <p:nvPr/>
        </p:nvSpPr>
        <p:spPr>
          <a:xfrm>
            <a:off x="1461304" y="7234755"/>
            <a:ext cx="8614681" cy="251054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20" name="CasellaDiTesto 19">
            <a:extLst>
              <a:ext uri="{FF2B5EF4-FFF2-40B4-BE49-F238E27FC236}">
                <a16:creationId xmlns:a16="http://schemas.microsoft.com/office/drawing/2014/main" id="{35AF9236-2B25-539C-E2D4-DBCE78326602}"/>
              </a:ext>
            </a:extLst>
          </p:cNvPr>
          <p:cNvSpPr txBox="1"/>
          <p:nvPr/>
        </p:nvSpPr>
        <p:spPr>
          <a:xfrm>
            <a:off x="10075985" y="7338574"/>
            <a:ext cx="6401735" cy="2086725"/>
          </a:xfrm>
          <a:prstGeom prst="rect">
            <a:avLst/>
          </a:prstGeom>
          <a:noFill/>
        </p:spPr>
        <p:txBody>
          <a:bodyPr wrap="square" rtlCol="0">
            <a:spAutoFit/>
          </a:bodyPr>
          <a:lstStyle/>
          <a:p>
            <a:pPr defTabSz="1234440">
              <a:spcBef>
                <a:spcPts val="810"/>
              </a:spcBef>
            </a:pPr>
            <a:r>
              <a:rPr lang="it-IT" sz="2160" b="1" dirty="0">
                <a:solidFill>
                  <a:prstClr val="black"/>
                </a:solidFill>
                <a:latin typeface="Calibri" panose="020F0502020204030204"/>
              </a:rPr>
              <a:t>Take-home </a:t>
            </a:r>
            <a:r>
              <a:rPr lang="it-IT" sz="2160" b="1" dirty="0" err="1">
                <a:solidFill>
                  <a:prstClr val="black"/>
                </a:solidFill>
                <a:latin typeface="Calibri" panose="020F0502020204030204"/>
              </a:rPr>
              <a:t>message</a:t>
            </a:r>
            <a:r>
              <a:rPr lang="it-IT" sz="2160" b="1" dirty="0">
                <a:solidFill>
                  <a:prstClr val="black"/>
                </a:solidFill>
                <a:latin typeface="Calibri" panose="020F0502020204030204"/>
              </a:rPr>
              <a:t>: </a:t>
            </a:r>
            <a:br>
              <a:rPr lang="it-IT" sz="2160" dirty="0">
                <a:solidFill>
                  <a:prstClr val="black"/>
                </a:solidFill>
                <a:latin typeface="Calibri" panose="020F0502020204030204"/>
              </a:rPr>
            </a:br>
            <a:r>
              <a:rPr lang="it-IT" sz="2160" dirty="0" err="1">
                <a:solidFill>
                  <a:prstClr val="black"/>
                </a:solidFill>
                <a:latin typeface="Calibri" panose="020F0502020204030204"/>
              </a:rPr>
              <a:t>EPIs</a:t>
            </a:r>
            <a:r>
              <a:rPr lang="it-IT" sz="2160" dirty="0">
                <a:solidFill>
                  <a:prstClr val="black"/>
                </a:solidFill>
                <a:latin typeface="Calibri" panose="020F0502020204030204"/>
              </a:rPr>
              <a:t> and </a:t>
            </a:r>
            <a:r>
              <a:rPr lang="it-IT" sz="2160" dirty="0" err="1">
                <a:solidFill>
                  <a:prstClr val="black"/>
                </a:solidFill>
                <a:latin typeface="Calibri" panose="020F0502020204030204"/>
              </a:rPr>
              <a:t>savings</a:t>
            </a:r>
            <a:r>
              <a:rPr lang="it-IT" sz="2160" dirty="0">
                <a:solidFill>
                  <a:prstClr val="black"/>
                </a:solidFill>
                <a:latin typeface="Calibri" panose="020F0502020204030204"/>
              </a:rPr>
              <a:t> </a:t>
            </a:r>
            <a:r>
              <a:rPr lang="it-IT" sz="2160" dirty="0" err="1">
                <a:solidFill>
                  <a:prstClr val="black"/>
                </a:solidFill>
                <a:latin typeface="Calibri" panose="020F0502020204030204"/>
              </a:rPr>
              <a:t>indicators</a:t>
            </a:r>
            <a:r>
              <a:rPr lang="it-IT" sz="2160" dirty="0">
                <a:solidFill>
                  <a:prstClr val="black"/>
                </a:solidFill>
                <a:latin typeface="Calibri" panose="020F0502020204030204"/>
              </a:rPr>
              <a:t> </a:t>
            </a:r>
            <a:r>
              <a:rPr lang="it-IT" sz="2160" dirty="0" err="1">
                <a:solidFill>
                  <a:prstClr val="black"/>
                </a:solidFill>
                <a:latin typeface="Calibri" panose="020F0502020204030204"/>
              </a:rPr>
              <a:t>enables</a:t>
            </a:r>
            <a:r>
              <a:rPr lang="it-IT" sz="2160" dirty="0">
                <a:solidFill>
                  <a:prstClr val="black"/>
                </a:solidFill>
                <a:latin typeface="Calibri" panose="020F0502020204030204"/>
              </a:rPr>
              <a:t> </a:t>
            </a:r>
            <a:r>
              <a:rPr lang="it-IT" sz="2160" dirty="0" err="1">
                <a:solidFill>
                  <a:prstClr val="black"/>
                </a:solidFill>
                <a:latin typeface="Calibri" panose="020F0502020204030204"/>
              </a:rPr>
              <a:t>SMEs</a:t>
            </a:r>
            <a:r>
              <a:rPr lang="it-IT" sz="2160" dirty="0">
                <a:solidFill>
                  <a:prstClr val="black"/>
                </a:solidFill>
                <a:latin typeface="Calibri" panose="020F0502020204030204"/>
              </a:rPr>
              <a:t> to </a:t>
            </a:r>
            <a:r>
              <a:rPr lang="it-IT" sz="2160" dirty="0" err="1">
                <a:solidFill>
                  <a:prstClr val="black"/>
                </a:solidFill>
                <a:latin typeface="Calibri" panose="020F0502020204030204"/>
              </a:rPr>
              <a:t>quantify</a:t>
            </a:r>
            <a:r>
              <a:rPr lang="it-IT" sz="2160" dirty="0">
                <a:solidFill>
                  <a:prstClr val="black"/>
                </a:solidFill>
                <a:latin typeface="Calibri" panose="020F0502020204030204"/>
              </a:rPr>
              <a:t> the cost-benefit of </a:t>
            </a:r>
            <a:r>
              <a:rPr lang="it-IT" sz="2160" dirty="0" err="1">
                <a:solidFill>
                  <a:prstClr val="black"/>
                </a:solidFill>
                <a:latin typeface="Calibri" panose="020F0502020204030204"/>
              </a:rPr>
              <a:t>various</a:t>
            </a:r>
            <a:r>
              <a:rPr lang="it-IT" sz="2160" dirty="0">
                <a:solidFill>
                  <a:prstClr val="black"/>
                </a:solidFill>
                <a:latin typeface="Calibri" panose="020F0502020204030204"/>
              </a:rPr>
              <a:t> </a:t>
            </a:r>
            <a:r>
              <a:rPr lang="it-IT" sz="2160" dirty="0" err="1">
                <a:solidFill>
                  <a:prstClr val="black"/>
                </a:solidFill>
                <a:latin typeface="Calibri" panose="020F0502020204030204"/>
              </a:rPr>
              <a:t>measures</a:t>
            </a:r>
            <a:r>
              <a:rPr lang="it-IT" sz="2160" dirty="0">
                <a:solidFill>
                  <a:prstClr val="black"/>
                </a:solidFill>
                <a:latin typeface="Calibri" panose="020F0502020204030204"/>
              </a:rPr>
              <a:t>. </a:t>
            </a:r>
            <a:r>
              <a:rPr lang="it-IT" sz="2160" dirty="0" err="1">
                <a:solidFill>
                  <a:prstClr val="black"/>
                </a:solidFill>
                <a:latin typeface="Calibri" panose="020F0502020204030204"/>
              </a:rPr>
              <a:t>This</a:t>
            </a:r>
            <a:r>
              <a:rPr lang="it-IT" sz="2160" dirty="0">
                <a:solidFill>
                  <a:prstClr val="black"/>
                </a:solidFill>
                <a:latin typeface="Calibri" panose="020F0502020204030204"/>
              </a:rPr>
              <a:t> </a:t>
            </a:r>
            <a:r>
              <a:rPr lang="it-IT" sz="2160" dirty="0" err="1">
                <a:solidFill>
                  <a:prstClr val="black"/>
                </a:solidFill>
                <a:latin typeface="Calibri" panose="020F0502020204030204"/>
              </a:rPr>
              <a:t>empower</a:t>
            </a:r>
            <a:r>
              <a:rPr lang="it-IT" sz="2160" dirty="0">
                <a:solidFill>
                  <a:prstClr val="black"/>
                </a:solidFill>
                <a:latin typeface="Calibri" panose="020F0502020204030204"/>
              </a:rPr>
              <a:t> </a:t>
            </a:r>
            <a:r>
              <a:rPr lang="it-IT" sz="2160" dirty="0" err="1">
                <a:solidFill>
                  <a:prstClr val="black"/>
                </a:solidFill>
                <a:latin typeface="Calibri" panose="020F0502020204030204"/>
              </a:rPr>
              <a:t>decision</a:t>
            </a:r>
            <a:r>
              <a:rPr lang="it-IT" sz="2160" dirty="0">
                <a:solidFill>
                  <a:prstClr val="black"/>
                </a:solidFill>
                <a:latin typeface="Calibri" panose="020F0502020204030204"/>
              </a:rPr>
              <a:t>-makers to make data-</a:t>
            </a:r>
            <a:r>
              <a:rPr lang="it-IT" sz="2160" dirty="0" err="1">
                <a:solidFill>
                  <a:prstClr val="black"/>
                </a:solidFill>
                <a:latin typeface="Calibri" panose="020F0502020204030204"/>
              </a:rPr>
              <a:t>driven</a:t>
            </a:r>
            <a:r>
              <a:rPr lang="it-IT" sz="2160" dirty="0">
                <a:solidFill>
                  <a:prstClr val="black"/>
                </a:solidFill>
                <a:latin typeface="Calibri" panose="020F0502020204030204"/>
              </a:rPr>
              <a:t> </a:t>
            </a:r>
            <a:r>
              <a:rPr lang="it-IT" sz="2160" dirty="0" err="1">
                <a:solidFill>
                  <a:prstClr val="black"/>
                </a:solidFill>
                <a:latin typeface="Calibri" panose="020F0502020204030204"/>
              </a:rPr>
              <a:t>informed</a:t>
            </a:r>
            <a:r>
              <a:rPr lang="it-IT" sz="2160" dirty="0">
                <a:solidFill>
                  <a:prstClr val="black"/>
                </a:solidFill>
                <a:latin typeface="Calibri" panose="020F0502020204030204"/>
              </a:rPr>
              <a:t> </a:t>
            </a:r>
            <a:r>
              <a:rPr lang="it-IT" sz="2160" dirty="0" err="1">
                <a:solidFill>
                  <a:prstClr val="black"/>
                </a:solidFill>
                <a:latin typeface="Calibri" panose="020F0502020204030204"/>
              </a:rPr>
              <a:t>choices</a:t>
            </a:r>
            <a:r>
              <a:rPr lang="it-IT" sz="2160" dirty="0">
                <a:solidFill>
                  <a:prstClr val="black"/>
                </a:solidFill>
                <a:latin typeface="Calibri" panose="020F0502020204030204"/>
              </a:rPr>
              <a:t> for the </a:t>
            </a:r>
            <a:r>
              <a:rPr lang="it-IT" sz="2160" dirty="0" err="1">
                <a:solidFill>
                  <a:prstClr val="black"/>
                </a:solidFill>
                <a:latin typeface="Calibri" panose="020F0502020204030204"/>
              </a:rPr>
              <a:t>optimal</a:t>
            </a:r>
            <a:r>
              <a:rPr lang="it-IT" sz="2160" dirty="0">
                <a:solidFill>
                  <a:prstClr val="black"/>
                </a:solidFill>
                <a:latin typeface="Calibri" panose="020F0502020204030204"/>
              </a:rPr>
              <a:t> </a:t>
            </a:r>
            <a:r>
              <a:rPr lang="it-IT" sz="2160" dirty="0" err="1">
                <a:solidFill>
                  <a:prstClr val="black"/>
                </a:solidFill>
                <a:latin typeface="Calibri" panose="020F0502020204030204"/>
              </a:rPr>
              <a:t>allocation</a:t>
            </a:r>
            <a:r>
              <a:rPr lang="it-IT" sz="2160" dirty="0">
                <a:solidFill>
                  <a:prstClr val="black"/>
                </a:solidFill>
                <a:latin typeface="Calibri" panose="020F0502020204030204"/>
              </a:rPr>
              <a:t> of </a:t>
            </a:r>
            <a:r>
              <a:rPr lang="it-IT" sz="2160" dirty="0" err="1">
                <a:solidFill>
                  <a:prstClr val="black"/>
                </a:solidFill>
                <a:latin typeface="Calibri" panose="020F0502020204030204"/>
              </a:rPr>
              <a:t>resources</a:t>
            </a:r>
            <a:r>
              <a:rPr lang="it-IT" sz="2160" dirty="0">
                <a:solidFill>
                  <a:prstClr val="black"/>
                </a:solidFill>
                <a:latin typeface="Calibri" panose="020F0502020204030204"/>
              </a:rPr>
              <a:t> and </a:t>
            </a:r>
            <a:r>
              <a:rPr lang="it-IT" sz="2160" dirty="0" err="1">
                <a:solidFill>
                  <a:prstClr val="black"/>
                </a:solidFill>
                <a:latin typeface="Calibri" panose="020F0502020204030204"/>
              </a:rPr>
              <a:t>maximizing</a:t>
            </a:r>
            <a:r>
              <a:rPr lang="it-IT" sz="2160" dirty="0">
                <a:solidFill>
                  <a:prstClr val="black"/>
                </a:solidFill>
                <a:latin typeface="Calibri" panose="020F0502020204030204"/>
              </a:rPr>
              <a:t> long-</a:t>
            </a:r>
            <a:r>
              <a:rPr lang="it-IT" sz="2160" dirty="0" err="1">
                <a:solidFill>
                  <a:prstClr val="black"/>
                </a:solidFill>
                <a:latin typeface="Calibri" panose="020F0502020204030204"/>
              </a:rPr>
              <a:t>term</a:t>
            </a:r>
            <a:r>
              <a:rPr lang="it-IT" sz="2160" dirty="0">
                <a:solidFill>
                  <a:prstClr val="black"/>
                </a:solidFill>
                <a:latin typeface="Calibri" panose="020F0502020204030204"/>
              </a:rPr>
              <a:t> </a:t>
            </a:r>
            <a:r>
              <a:rPr lang="it-IT" sz="2160" dirty="0" err="1">
                <a:solidFill>
                  <a:prstClr val="black"/>
                </a:solidFill>
                <a:latin typeface="Calibri" panose="020F0502020204030204"/>
              </a:rPr>
              <a:t>savings</a:t>
            </a:r>
            <a:r>
              <a:rPr lang="it-IT" sz="2160" dirty="0">
                <a:solidFill>
                  <a:prstClr val="black"/>
                </a:solidFill>
                <a:latin typeface="Calibri" panose="020F0502020204030204"/>
              </a:rPr>
              <a:t>.</a:t>
            </a:r>
          </a:p>
        </p:txBody>
      </p:sp>
      <p:sp>
        <p:nvSpPr>
          <p:cNvPr id="21" name="CasellaDiTesto 20">
            <a:extLst>
              <a:ext uri="{FF2B5EF4-FFF2-40B4-BE49-F238E27FC236}">
                <a16:creationId xmlns:a16="http://schemas.microsoft.com/office/drawing/2014/main" id="{94A000BE-9130-6BCC-E5FA-028D2D9389E8}"/>
              </a:ext>
            </a:extLst>
          </p:cNvPr>
          <p:cNvSpPr txBox="1"/>
          <p:nvPr/>
        </p:nvSpPr>
        <p:spPr>
          <a:xfrm>
            <a:off x="1810281" y="7411320"/>
            <a:ext cx="7358184" cy="1754326"/>
          </a:xfrm>
          <a:prstGeom prst="rect">
            <a:avLst/>
          </a:prstGeom>
          <a:noFill/>
        </p:spPr>
        <p:txBody>
          <a:bodyPr wrap="square" rtlCol="0">
            <a:spAutoFit/>
          </a:bodyPr>
          <a:lstStyle/>
          <a:p>
            <a:pPr defTabSz="1234440"/>
            <a:r>
              <a:rPr lang="en-GB" sz="2160" b="1" dirty="0">
                <a:solidFill>
                  <a:prstClr val="white"/>
                </a:solidFill>
                <a:latin typeface="Arial" panose="020B0604020202020204" pitchFamily="34" charset="0"/>
                <a:ea typeface="Arial" panose="020B0604020202020204" pitchFamily="34" charset="0"/>
              </a:rPr>
              <a:t>3. Energy Performance Indicators (EPIs)</a:t>
            </a:r>
          </a:p>
          <a:p>
            <a:pPr defTabSz="1234440"/>
            <a:r>
              <a:rPr lang="en-GB" sz="2160" dirty="0">
                <a:solidFill>
                  <a:prstClr val="white"/>
                </a:solidFill>
                <a:latin typeface="Arial" panose="020B0604020202020204" pitchFamily="34" charset="0"/>
                <a:ea typeface="Arial" panose="020B0604020202020204" pitchFamily="34" charset="0"/>
              </a:rPr>
              <a:t>Employing EPIs and savings indicators to quantify the cost-benefit of different energy-saving measures, enabling SMEs to make informed decisions about energy-efficient investments.</a:t>
            </a:r>
            <a:endParaRPr lang="en-GB" sz="2160" b="1" dirty="0">
              <a:solidFill>
                <a:prstClr val="white"/>
              </a:solidFill>
              <a:latin typeface="Arial" panose="020B0604020202020204" pitchFamily="34" charset="0"/>
              <a:ea typeface="Arial" panose="020B0604020202020204" pitchFamily="34" charset="0"/>
            </a:endParaRPr>
          </a:p>
        </p:txBody>
      </p:sp>
      <p:sp>
        <p:nvSpPr>
          <p:cNvPr id="22" name="CasellaDiTesto 21">
            <a:extLst>
              <a:ext uri="{FF2B5EF4-FFF2-40B4-BE49-F238E27FC236}">
                <a16:creationId xmlns:a16="http://schemas.microsoft.com/office/drawing/2014/main" id="{E54B499F-C434-C037-887F-BADB43AF63B2}"/>
              </a:ext>
            </a:extLst>
          </p:cNvPr>
          <p:cNvSpPr txBox="1"/>
          <p:nvPr/>
        </p:nvSpPr>
        <p:spPr>
          <a:xfrm>
            <a:off x="10075985" y="1792291"/>
            <a:ext cx="6401735" cy="2086725"/>
          </a:xfrm>
          <a:prstGeom prst="rect">
            <a:avLst/>
          </a:prstGeom>
          <a:noFill/>
        </p:spPr>
        <p:txBody>
          <a:bodyPr wrap="square" rtlCol="0">
            <a:spAutoFit/>
          </a:bodyPr>
          <a:lstStyle/>
          <a:p>
            <a:pPr defTabSz="1234440"/>
            <a:r>
              <a:rPr lang="en-GB" sz="2160" b="1" dirty="0">
                <a:solidFill>
                  <a:prstClr val="black"/>
                </a:solidFill>
                <a:latin typeface="Calibri" panose="020F0502020204030204"/>
              </a:rPr>
              <a:t>Take-home message: </a:t>
            </a:r>
            <a:br>
              <a:rPr lang="en-GB" sz="2430" dirty="0">
                <a:solidFill>
                  <a:prstClr val="black"/>
                </a:solidFill>
                <a:latin typeface="Calibri" panose="020F0502020204030204"/>
              </a:rPr>
            </a:br>
            <a:r>
              <a:rPr lang="it-IT" sz="2160" dirty="0">
                <a:solidFill>
                  <a:prstClr val="black"/>
                </a:solidFill>
                <a:latin typeface="Calibri" panose="020F0502020204030204"/>
              </a:rPr>
              <a:t>Large </a:t>
            </a:r>
            <a:r>
              <a:rPr lang="it-IT" sz="2160" dirty="0" err="1">
                <a:solidFill>
                  <a:prstClr val="black"/>
                </a:solidFill>
                <a:latin typeface="Calibri" panose="020F0502020204030204"/>
              </a:rPr>
              <a:t>enterprises</a:t>
            </a:r>
            <a:r>
              <a:rPr lang="it-IT" sz="2160" dirty="0">
                <a:solidFill>
                  <a:prstClr val="black"/>
                </a:solidFill>
                <a:latin typeface="Calibri" panose="020F0502020204030204"/>
              </a:rPr>
              <a:t> </a:t>
            </a:r>
            <a:r>
              <a:rPr lang="it-IT" sz="2160" dirty="0" err="1">
                <a:solidFill>
                  <a:prstClr val="black"/>
                </a:solidFill>
                <a:latin typeface="Calibri" panose="020F0502020204030204"/>
              </a:rPr>
              <a:t>often</a:t>
            </a:r>
            <a:r>
              <a:rPr lang="it-IT" sz="2160" dirty="0">
                <a:solidFill>
                  <a:prstClr val="black"/>
                </a:solidFill>
                <a:latin typeface="Calibri" panose="020F0502020204030204"/>
              </a:rPr>
              <a:t> anticipate actions </a:t>
            </a:r>
            <a:r>
              <a:rPr lang="it-IT" sz="2160" dirty="0" err="1">
                <a:solidFill>
                  <a:prstClr val="black"/>
                </a:solidFill>
                <a:latin typeface="Calibri" panose="020F0502020204030204"/>
              </a:rPr>
              <a:t>that</a:t>
            </a:r>
            <a:r>
              <a:rPr lang="it-IT" sz="2160" dirty="0">
                <a:solidFill>
                  <a:prstClr val="black"/>
                </a:solidFill>
                <a:latin typeface="Calibri" panose="020F0502020204030204"/>
              </a:rPr>
              <a:t> </a:t>
            </a:r>
            <a:r>
              <a:rPr lang="it-IT" sz="2160" dirty="0" err="1">
                <a:solidFill>
                  <a:prstClr val="black"/>
                </a:solidFill>
                <a:latin typeface="Calibri" panose="020F0502020204030204"/>
              </a:rPr>
              <a:t>SMEs</a:t>
            </a:r>
            <a:r>
              <a:rPr lang="it-IT" sz="2160" dirty="0">
                <a:solidFill>
                  <a:prstClr val="black"/>
                </a:solidFill>
                <a:latin typeface="Calibri" panose="020F0502020204030204"/>
              </a:rPr>
              <a:t> </a:t>
            </a:r>
            <a:r>
              <a:rPr lang="it-IT" sz="2160" dirty="0" err="1">
                <a:solidFill>
                  <a:prstClr val="black"/>
                </a:solidFill>
                <a:latin typeface="Calibri" panose="020F0502020204030204"/>
              </a:rPr>
              <a:t>may</a:t>
            </a:r>
            <a:r>
              <a:rPr lang="it-IT" sz="2160" dirty="0">
                <a:solidFill>
                  <a:prstClr val="black"/>
                </a:solidFill>
                <a:latin typeface="Calibri" panose="020F0502020204030204"/>
              </a:rPr>
              <a:t> </a:t>
            </a:r>
            <a:r>
              <a:rPr lang="it-IT" sz="2160" dirty="0" err="1">
                <a:solidFill>
                  <a:prstClr val="black"/>
                </a:solidFill>
                <a:latin typeface="Calibri" panose="020F0502020204030204"/>
              </a:rPr>
              <a:t>adopt</a:t>
            </a:r>
            <a:r>
              <a:rPr lang="it-IT" sz="2160" dirty="0">
                <a:solidFill>
                  <a:prstClr val="black"/>
                </a:solidFill>
                <a:latin typeface="Calibri" panose="020F0502020204030204"/>
              </a:rPr>
              <a:t>. EE4SME </a:t>
            </a:r>
            <a:r>
              <a:rPr lang="it-IT" sz="2160" dirty="0" err="1">
                <a:solidFill>
                  <a:prstClr val="black"/>
                </a:solidFill>
                <a:latin typeface="Calibri" panose="020F0502020204030204"/>
              </a:rPr>
              <a:t>adapts</a:t>
            </a:r>
            <a:r>
              <a:rPr lang="it-IT" sz="2160" dirty="0">
                <a:solidFill>
                  <a:prstClr val="black"/>
                </a:solidFill>
                <a:latin typeface="Calibri" panose="020F0502020204030204"/>
              </a:rPr>
              <a:t> </a:t>
            </a:r>
            <a:r>
              <a:rPr lang="it-IT" sz="2160" dirty="0" err="1">
                <a:solidFill>
                  <a:prstClr val="black"/>
                </a:solidFill>
                <a:latin typeface="Calibri" panose="020F0502020204030204"/>
              </a:rPr>
              <a:t>these</a:t>
            </a:r>
            <a:r>
              <a:rPr lang="it-IT" sz="2160" dirty="0">
                <a:solidFill>
                  <a:prstClr val="black"/>
                </a:solidFill>
                <a:latin typeface="Calibri" panose="020F0502020204030204"/>
              </a:rPr>
              <a:t> best practices to the </a:t>
            </a:r>
            <a:r>
              <a:rPr lang="it-IT" sz="2160" dirty="0" err="1">
                <a:solidFill>
                  <a:prstClr val="black"/>
                </a:solidFill>
                <a:latin typeface="Calibri" panose="020F0502020204030204"/>
              </a:rPr>
              <a:t>specific</a:t>
            </a:r>
            <a:r>
              <a:rPr lang="it-IT" sz="2160" dirty="0">
                <a:solidFill>
                  <a:prstClr val="black"/>
                </a:solidFill>
                <a:latin typeface="Calibri" panose="020F0502020204030204"/>
              </a:rPr>
              <a:t> </a:t>
            </a:r>
            <a:r>
              <a:rPr lang="it-IT" sz="2160" dirty="0" err="1">
                <a:solidFill>
                  <a:prstClr val="black"/>
                </a:solidFill>
                <a:latin typeface="Calibri" panose="020F0502020204030204"/>
              </a:rPr>
              <a:t>needs</a:t>
            </a:r>
            <a:r>
              <a:rPr lang="it-IT" sz="2160" dirty="0">
                <a:solidFill>
                  <a:prstClr val="black"/>
                </a:solidFill>
                <a:latin typeface="Calibri" panose="020F0502020204030204"/>
              </a:rPr>
              <a:t> of </a:t>
            </a:r>
            <a:r>
              <a:rPr lang="it-IT" sz="2160" dirty="0" err="1">
                <a:solidFill>
                  <a:prstClr val="black"/>
                </a:solidFill>
                <a:latin typeface="Calibri" panose="020F0502020204030204"/>
              </a:rPr>
              <a:t>SMEs</a:t>
            </a:r>
            <a:r>
              <a:rPr lang="it-IT" sz="2160" dirty="0">
                <a:solidFill>
                  <a:prstClr val="black"/>
                </a:solidFill>
                <a:latin typeface="Calibri" panose="020F0502020204030204"/>
              </a:rPr>
              <a:t>, </a:t>
            </a:r>
            <a:r>
              <a:rPr lang="it-IT" sz="2160" dirty="0" err="1">
                <a:solidFill>
                  <a:prstClr val="black"/>
                </a:solidFill>
                <a:latin typeface="Calibri" panose="020F0502020204030204"/>
              </a:rPr>
              <a:t>highlighting</a:t>
            </a:r>
            <a:r>
              <a:rPr lang="it-IT" sz="2160" dirty="0">
                <a:solidFill>
                  <a:prstClr val="black"/>
                </a:solidFill>
                <a:latin typeface="Calibri" panose="020F0502020204030204"/>
              </a:rPr>
              <a:t>  </a:t>
            </a:r>
            <a:r>
              <a:rPr lang="it-IT" sz="2160" dirty="0" err="1">
                <a:solidFill>
                  <a:prstClr val="black"/>
                </a:solidFill>
                <a:latin typeface="Calibri" panose="020F0502020204030204"/>
              </a:rPr>
              <a:t>how</a:t>
            </a:r>
            <a:r>
              <a:rPr lang="it-IT" sz="2160" dirty="0">
                <a:solidFill>
                  <a:prstClr val="black"/>
                </a:solidFill>
                <a:latin typeface="Calibri" panose="020F0502020204030204"/>
              </a:rPr>
              <a:t> small businesses can </a:t>
            </a:r>
            <a:r>
              <a:rPr lang="it-IT" sz="2160" dirty="0" err="1">
                <a:solidFill>
                  <a:prstClr val="black"/>
                </a:solidFill>
                <a:latin typeface="Calibri" panose="020F0502020204030204"/>
              </a:rPr>
              <a:t>streamline</a:t>
            </a:r>
            <a:r>
              <a:rPr lang="it-IT" sz="2160" dirty="0">
                <a:solidFill>
                  <a:prstClr val="black"/>
                </a:solidFill>
                <a:latin typeface="Calibri" panose="020F0502020204030204"/>
              </a:rPr>
              <a:t> </a:t>
            </a:r>
            <a:r>
              <a:rPr lang="it-IT" sz="2160" dirty="0" err="1">
                <a:solidFill>
                  <a:prstClr val="black"/>
                </a:solidFill>
                <a:latin typeface="Calibri" panose="020F0502020204030204"/>
              </a:rPr>
              <a:t>operations</a:t>
            </a:r>
            <a:r>
              <a:rPr lang="it-IT" sz="2160" dirty="0">
                <a:solidFill>
                  <a:prstClr val="black"/>
                </a:solidFill>
                <a:latin typeface="Calibri" panose="020F0502020204030204"/>
              </a:rPr>
              <a:t> and </a:t>
            </a:r>
            <a:r>
              <a:rPr lang="it-IT" sz="2160" dirty="0" err="1">
                <a:solidFill>
                  <a:prstClr val="black"/>
                </a:solidFill>
                <a:latin typeface="Calibri" panose="020F0502020204030204"/>
              </a:rPr>
              <a:t>implement</a:t>
            </a:r>
            <a:r>
              <a:rPr lang="it-IT" sz="2160" dirty="0">
                <a:solidFill>
                  <a:prstClr val="black"/>
                </a:solidFill>
                <a:latin typeface="Calibri" panose="020F0502020204030204"/>
              </a:rPr>
              <a:t> </a:t>
            </a:r>
            <a:r>
              <a:rPr lang="it-IT" sz="2160" dirty="0" err="1">
                <a:solidFill>
                  <a:prstClr val="black"/>
                </a:solidFill>
                <a:latin typeface="Calibri" panose="020F0502020204030204"/>
              </a:rPr>
              <a:t>efficient</a:t>
            </a:r>
            <a:r>
              <a:rPr lang="it-IT" sz="2160" dirty="0">
                <a:solidFill>
                  <a:prstClr val="black"/>
                </a:solidFill>
                <a:latin typeface="Calibri" panose="020F0502020204030204"/>
              </a:rPr>
              <a:t> energy management strategies.</a:t>
            </a:r>
            <a:r>
              <a:rPr lang="en-GB" sz="2160" dirty="0">
                <a:solidFill>
                  <a:prstClr val="black"/>
                </a:solidFill>
                <a:latin typeface="Calibri" panose="020F0502020204030204"/>
              </a:rPr>
              <a:t> </a:t>
            </a:r>
            <a:endParaRPr lang="en-GB" sz="2430" dirty="0">
              <a:solidFill>
                <a:prstClr val="black"/>
              </a:solidFill>
              <a:latin typeface="Calibri" panose="020F0502020204030204"/>
            </a:endParaRPr>
          </a:p>
        </p:txBody>
      </p:sp>
      <p:sp>
        <p:nvSpPr>
          <p:cNvPr id="23" name="CasellaDiTesto 22">
            <a:extLst>
              <a:ext uri="{FF2B5EF4-FFF2-40B4-BE49-F238E27FC236}">
                <a16:creationId xmlns:a16="http://schemas.microsoft.com/office/drawing/2014/main" id="{21A33DA6-5DB0-94DE-15CF-DAA7B7D14656}"/>
              </a:ext>
            </a:extLst>
          </p:cNvPr>
          <p:cNvSpPr txBox="1"/>
          <p:nvPr/>
        </p:nvSpPr>
        <p:spPr>
          <a:xfrm>
            <a:off x="10075985" y="4545180"/>
            <a:ext cx="6401735" cy="1754326"/>
          </a:xfrm>
          <a:prstGeom prst="rect">
            <a:avLst/>
          </a:prstGeom>
          <a:noFill/>
        </p:spPr>
        <p:txBody>
          <a:bodyPr wrap="square" rtlCol="0">
            <a:spAutoFit/>
          </a:bodyPr>
          <a:lstStyle/>
          <a:p>
            <a:pPr defTabSz="1234440"/>
            <a:r>
              <a:rPr lang="en-GB" sz="2160" b="1" dirty="0">
                <a:solidFill>
                  <a:prstClr val="black"/>
                </a:solidFill>
                <a:latin typeface="Calibri" panose="020F0502020204030204"/>
              </a:rPr>
              <a:t>Take-home message: </a:t>
            </a:r>
          </a:p>
          <a:p>
            <a:pPr defTabSz="1234440"/>
            <a:r>
              <a:rPr lang="it-IT" sz="2160" dirty="0">
                <a:solidFill>
                  <a:prstClr val="black"/>
                </a:solidFill>
                <a:latin typeface="Calibri" panose="020F0502020204030204"/>
              </a:rPr>
              <a:t>By </a:t>
            </a:r>
            <a:r>
              <a:rPr lang="it-IT" sz="2160" dirty="0" err="1">
                <a:solidFill>
                  <a:prstClr val="black"/>
                </a:solidFill>
                <a:latin typeface="Calibri" panose="020F0502020204030204"/>
              </a:rPr>
              <a:t>identifying</a:t>
            </a:r>
            <a:r>
              <a:rPr lang="it-IT" sz="2160" dirty="0">
                <a:solidFill>
                  <a:prstClr val="black"/>
                </a:solidFill>
                <a:latin typeface="Calibri" panose="020F0502020204030204"/>
              </a:rPr>
              <a:t> </a:t>
            </a:r>
            <a:r>
              <a:rPr lang="it-IT" sz="2160" dirty="0" err="1">
                <a:solidFill>
                  <a:prstClr val="black"/>
                </a:solidFill>
                <a:latin typeface="Calibri" panose="020F0502020204030204"/>
              </a:rPr>
              <a:t>operational</a:t>
            </a:r>
            <a:r>
              <a:rPr lang="it-IT" sz="2160" dirty="0">
                <a:solidFill>
                  <a:prstClr val="black"/>
                </a:solidFill>
                <a:latin typeface="Calibri" panose="020F0502020204030204"/>
              </a:rPr>
              <a:t> </a:t>
            </a:r>
            <a:r>
              <a:rPr lang="it-IT" sz="2160" dirty="0" err="1">
                <a:solidFill>
                  <a:prstClr val="black"/>
                </a:solidFill>
                <a:latin typeface="Calibri" panose="020F0502020204030204"/>
              </a:rPr>
              <a:t>inefficiencies</a:t>
            </a:r>
            <a:r>
              <a:rPr lang="it-IT" sz="2160" dirty="0">
                <a:solidFill>
                  <a:prstClr val="black"/>
                </a:solidFill>
                <a:latin typeface="Calibri" panose="020F0502020204030204"/>
              </a:rPr>
              <a:t>, audits </a:t>
            </a:r>
            <a:r>
              <a:rPr lang="it-IT" sz="2160" dirty="0" err="1">
                <a:solidFill>
                  <a:prstClr val="black"/>
                </a:solidFill>
                <a:latin typeface="Calibri" panose="020F0502020204030204"/>
              </a:rPr>
              <a:t>enable</a:t>
            </a:r>
            <a:r>
              <a:rPr lang="it-IT" sz="2160" dirty="0">
                <a:solidFill>
                  <a:prstClr val="black"/>
                </a:solidFill>
                <a:latin typeface="Calibri" panose="020F0502020204030204"/>
              </a:rPr>
              <a:t> </a:t>
            </a:r>
            <a:r>
              <a:rPr lang="it-IT" sz="2160" dirty="0" err="1">
                <a:solidFill>
                  <a:prstClr val="black"/>
                </a:solidFill>
                <a:latin typeface="Calibri" panose="020F0502020204030204"/>
              </a:rPr>
              <a:t>organizations</a:t>
            </a:r>
            <a:r>
              <a:rPr lang="it-IT" sz="2160" dirty="0">
                <a:solidFill>
                  <a:prstClr val="black"/>
                </a:solidFill>
                <a:latin typeface="Calibri" panose="020F0502020204030204"/>
              </a:rPr>
              <a:t> to </a:t>
            </a:r>
            <a:r>
              <a:rPr lang="it-IT" sz="2160" dirty="0" err="1">
                <a:solidFill>
                  <a:prstClr val="black"/>
                </a:solidFill>
                <a:latin typeface="Calibri" panose="020F0502020204030204"/>
              </a:rPr>
              <a:t>pinpoint</a:t>
            </a:r>
            <a:r>
              <a:rPr lang="it-IT" sz="2160" dirty="0">
                <a:solidFill>
                  <a:prstClr val="black"/>
                </a:solidFill>
                <a:latin typeface="Calibri" panose="020F0502020204030204"/>
              </a:rPr>
              <a:t> </a:t>
            </a:r>
            <a:r>
              <a:rPr lang="it-IT" sz="2160" dirty="0" err="1">
                <a:solidFill>
                  <a:prstClr val="black"/>
                </a:solidFill>
                <a:latin typeface="Calibri" panose="020F0502020204030204"/>
              </a:rPr>
              <a:t>areas</a:t>
            </a:r>
            <a:r>
              <a:rPr lang="it-IT" sz="2160" dirty="0">
                <a:solidFill>
                  <a:prstClr val="black"/>
                </a:solidFill>
                <a:latin typeface="Calibri" panose="020F0502020204030204"/>
              </a:rPr>
              <a:t> for </a:t>
            </a:r>
            <a:r>
              <a:rPr lang="it-IT" sz="2160" dirty="0" err="1">
                <a:solidFill>
                  <a:prstClr val="black"/>
                </a:solidFill>
                <a:latin typeface="Calibri" panose="020F0502020204030204"/>
              </a:rPr>
              <a:t>improvement</a:t>
            </a:r>
            <a:r>
              <a:rPr lang="it-IT" sz="2160" dirty="0">
                <a:solidFill>
                  <a:prstClr val="black"/>
                </a:solidFill>
                <a:latin typeface="Calibri" panose="020F0502020204030204"/>
              </a:rPr>
              <a:t> and </a:t>
            </a:r>
            <a:r>
              <a:rPr lang="it-IT" sz="2160" dirty="0" err="1">
                <a:solidFill>
                  <a:prstClr val="black"/>
                </a:solidFill>
                <a:latin typeface="Calibri" panose="020F0502020204030204"/>
              </a:rPr>
              <a:t>lay</a:t>
            </a:r>
            <a:r>
              <a:rPr lang="it-IT" sz="2160" dirty="0">
                <a:solidFill>
                  <a:prstClr val="black"/>
                </a:solidFill>
                <a:latin typeface="Calibri" panose="020F0502020204030204"/>
              </a:rPr>
              <a:t> the </a:t>
            </a:r>
            <a:r>
              <a:rPr lang="it-IT" sz="2160" dirty="0" err="1">
                <a:solidFill>
                  <a:prstClr val="black"/>
                </a:solidFill>
                <a:latin typeface="Calibri" panose="020F0502020204030204"/>
              </a:rPr>
              <a:t>groundwork</a:t>
            </a:r>
            <a:r>
              <a:rPr lang="it-IT" sz="2160" dirty="0">
                <a:solidFill>
                  <a:prstClr val="black"/>
                </a:solidFill>
                <a:latin typeface="Calibri" panose="020F0502020204030204"/>
              </a:rPr>
              <a:t> for </a:t>
            </a:r>
            <a:r>
              <a:rPr lang="it-IT" sz="2160" dirty="0" err="1">
                <a:solidFill>
                  <a:prstClr val="black"/>
                </a:solidFill>
                <a:latin typeface="Calibri" panose="020F0502020204030204"/>
              </a:rPr>
              <a:t>informed</a:t>
            </a:r>
            <a:r>
              <a:rPr lang="it-IT" sz="2160" dirty="0">
                <a:solidFill>
                  <a:prstClr val="black"/>
                </a:solidFill>
                <a:latin typeface="Calibri" panose="020F0502020204030204"/>
              </a:rPr>
              <a:t>, </a:t>
            </a:r>
            <a:r>
              <a:rPr lang="it-IT" sz="2160" dirty="0" err="1">
                <a:solidFill>
                  <a:prstClr val="black"/>
                </a:solidFill>
                <a:latin typeface="Calibri" panose="020F0502020204030204"/>
              </a:rPr>
              <a:t>strategic</a:t>
            </a:r>
            <a:r>
              <a:rPr lang="it-IT" sz="2160" dirty="0">
                <a:solidFill>
                  <a:prstClr val="black"/>
                </a:solidFill>
                <a:latin typeface="Calibri" panose="020F0502020204030204"/>
              </a:rPr>
              <a:t> </a:t>
            </a:r>
            <a:r>
              <a:rPr lang="it-IT" sz="2160" dirty="0" err="1">
                <a:solidFill>
                  <a:prstClr val="black"/>
                </a:solidFill>
                <a:latin typeface="Calibri" panose="020F0502020204030204"/>
              </a:rPr>
              <a:t>decisions</a:t>
            </a:r>
            <a:r>
              <a:rPr lang="it-IT" sz="2160" dirty="0">
                <a:solidFill>
                  <a:prstClr val="black"/>
                </a:solidFill>
                <a:latin typeface="Calibri" panose="020F0502020204030204"/>
              </a:rPr>
              <a:t> </a:t>
            </a:r>
            <a:r>
              <a:rPr lang="it-IT" sz="2160" dirty="0" err="1">
                <a:solidFill>
                  <a:prstClr val="black"/>
                </a:solidFill>
                <a:latin typeface="Calibri" panose="020F0502020204030204"/>
              </a:rPr>
              <a:t>that</a:t>
            </a:r>
            <a:r>
              <a:rPr lang="it-IT" sz="2160" dirty="0">
                <a:solidFill>
                  <a:prstClr val="black"/>
                </a:solidFill>
                <a:latin typeface="Calibri" panose="020F0502020204030204"/>
              </a:rPr>
              <a:t> drive long-</a:t>
            </a:r>
            <a:r>
              <a:rPr lang="it-IT" sz="2160" dirty="0" err="1">
                <a:solidFill>
                  <a:prstClr val="black"/>
                </a:solidFill>
                <a:latin typeface="Calibri" panose="020F0502020204030204"/>
              </a:rPr>
              <a:t>term</a:t>
            </a:r>
            <a:r>
              <a:rPr lang="it-IT" sz="2160" dirty="0">
                <a:solidFill>
                  <a:prstClr val="black"/>
                </a:solidFill>
                <a:latin typeface="Calibri" panose="020F0502020204030204"/>
              </a:rPr>
              <a:t> </a:t>
            </a:r>
            <a:r>
              <a:rPr lang="it-IT" sz="2160" dirty="0" err="1">
                <a:solidFill>
                  <a:prstClr val="black"/>
                </a:solidFill>
                <a:latin typeface="Calibri" panose="020F0502020204030204"/>
              </a:rPr>
              <a:t>sustainability</a:t>
            </a:r>
            <a:r>
              <a:rPr lang="it-IT" sz="2160" dirty="0">
                <a:solidFill>
                  <a:prstClr val="black"/>
                </a:solidFill>
                <a:latin typeface="Calibri" panose="020F0502020204030204"/>
              </a:rPr>
              <a:t> and cost </a:t>
            </a:r>
            <a:r>
              <a:rPr lang="it-IT" sz="2160" dirty="0" err="1">
                <a:solidFill>
                  <a:prstClr val="black"/>
                </a:solidFill>
                <a:latin typeface="Calibri" panose="020F0502020204030204"/>
              </a:rPr>
              <a:t>reduction</a:t>
            </a:r>
            <a:endParaRPr lang="it-IT" sz="2160" dirty="0">
              <a:solidFill>
                <a:prstClr val="black"/>
              </a:solidFill>
              <a:latin typeface="Calibri" panose="020F0502020204030204"/>
            </a:endParaRPr>
          </a:p>
        </p:txBody>
      </p:sp>
    </p:spTree>
    <p:extLst>
      <p:ext uri="{BB962C8B-B14F-4D97-AF65-F5344CB8AC3E}">
        <p14:creationId xmlns:p14="http://schemas.microsoft.com/office/powerpoint/2010/main" val="196787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7E0DD-DEE9-132D-E07E-C6C1D2ECBFB6}"/>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B53C227F-8FAC-FBD0-0717-F6020523E93D}"/>
              </a:ext>
            </a:extLst>
          </p:cNvPr>
          <p:cNvSpPr/>
          <p:nvPr/>
        </p:nvSpPr>
        <p:spPr>
          <a:xfrm>
            <a:off x="1461304" y="1620407"/>
            <a:ext cx="15172674" cy="25105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dirty="0">
              <a:solidFill>
                <a:prstClr val="white"/>
              </a:solidFill>
              <a:latin typeface="Calibri" panose="020F0502020204030204"/>
            </a:endParaRPr>
          </a:p>
        </p:txBody>
      </p:sp>
      <p:sp>
        <p:nvSpPr>
          <p:cNvPr id="2" name="Titolo 1">
            <a:extLst>
              <a:ext uri="{FF2B5EF4-FFF2-40B4-BE49-F238E27FC236}">
                <a16:creationId xmlns:a16="http://schemas.microsoft.com/office/drawing/2014/main" id="{9750B0D0-C2D0-C3D8-D04C-626E06C958AF}"/>
              </a:ext>
            </a:extLst>
          </p:cNvPr>
          <p:cNvSpPr>
            <a:spLocks noGrp="1"/>
          </p:cNvSpPr>
          <p:nvPr>
            <p:ph type="title"/>
          </p:nvPr>
        </p:nvSpPr>
        <p:spPr>
          <a:xfrm>
            <a:off x="3603619" y="7671"/>
            <a:ext cx="11080762" cy="1612736"/>
          </a:xfrm>
        </p:spPr>
        <p:txBody>
          <a:bodyPr/>
          <a:lstStyle/>
          <a:p>
            <a:r>
              <a:rPr lang="en-GB" b="1" dirty="0">
                <a:latin typeface="+mn-lt"/>
              </a:rPr>
              <a:t>EE4SME TAKE HOME MESSAGES</a:t>
            </a:r>
          </a:p>
        </p:txBody>
      </p:sp>
      <p:pic>
        <p:nvPicPr>
          <p:cNvPr id="3" name="Picture 6" descr="Environment - LIFE : Toolkit : Communication tools ...">
            <a:extLst>
              <a:ext uri="{FF2B5EF4-FFF2-40B4-BE49-F238E27FC236}">
                <a16:creationId xmlns:a16="http://schemas.microsoft.com/office/drawing/2014/main" id="{B8845A80-97B1-F91A-3D00-0C464AF6C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187" y="27737"/>
            <a:ext cx="1712841" cy="1238385"/>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o 3">
            <a:extLst>
              <a:ext uri="{FF2B5EF4-FFF2-40B4-BE49-F238E27FC236}">
                <a16:creationId xmlns:a16="http://schemas.microsoft.com/office/drawing/2014/main" id="{1F2BB79D-E6F3-ADF1-DF3A-0163028EC3A7}"/>
              </a:ext>
            </a:extLst>
          </p:cNvPr>
          <p:cNvSpPr/>
          <p:nvPr/>
        </p:nvSpPr>
        <p:spPr>
          <a:xfrm>
            <a:off x="1461304" y="1620406"/>
            <a:ext cx="8614681" cy="251054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160" dirty="0">
              <a:solidFill>
                <a:prstClr val="white"/>
              </a:solidFill>
              <a:latin typeface="Calibri" panose="020F0502020204030204"/>
            </a:endParaRPr>
          </a:p>
        </p:txBody>
      </p:sp>
      <p:sp>
        <p:nvSpPr>
          <p:cNvPr id="12" name="CasellaDiTesto 11">
            <a:extLst>
              <a:ext uri="{FF2B5EF4-FFF2-40B4-BE49-F238E27FC236}">
                <a16:creationId xmlns:a16="http://schemas.microsoft.com/office/drawing/2014/main" id="{C3FB7601-821D-4F89-32DE-90B0D2931418}"/>
              </a:ext>
            </a:extLst>
          </p:cNvPr>
          <p:cNvSpPr txBox="1"/>
          <p:nvPr/>
        </p:nvSpPr>
        <p:spPr>
          <a:xfrm>
            <a:off x="10075985" y="1792291"/>
            <a:ext cx="6401735" cy="1754326"/>
          </a:xfrm>
          <a:prstGeom prst="rect">
            <a:avLst/>
          </a:prstGeom>
          <a:noFill/>
        </p:spPr>
        <p:txBody>
          <a:bodyPr wrap="square" rtlCol="0">
            <a:spAutoFit/>
          </a:bodyPr>
          <a:lstStyle/>
          <a:p>
            <a:pPr defTabSz="1234440"/>
            <a:r>
              <a:rPr lang="en-GB" sz="2160" b="1" dirty="0">
                <a:solidFill>
                  <a:prstClr val="black"/>
                </a:solidFill>
                <a:latin typeface="Calibri" panose="020F0502020204030204"/>
              </a:rPr>
              <a:t>Take-home message: </a:t>
            </a:r>
            <a:br>
              <a:rPr lang="en-GB" sz="2430" dirty="0">
                <a:solidFill>
                  <a:prstClr val="black"/>
                </a:solidFill>
                <a:latin typeface="Calibri" panose="020F0502020204030204"/>
              </a:rPr>
            </a:br>
            <a:r>
              <a:rPr lang="it-IT" sz="2160" dirty="0" err="1">
                <a:solidFill>
                  <a:prstClr val="black"/>
                </a:solidFill>
                <a:latin typeface="Calibri" panose="020F0502020204030204"/>
              </a:rPr>
              <a:t>This</a:t>
            </a:r>
            <a:r>
              <a:rPr lang="it-IT" sz="2160" dirty="0">
                <a:solidFill>
                  <a:prstClr val="black"/>
                </a:solidFill>
                <a:latin typeface="Calibri" panose="020F0502020204030204"/>
              </a:rPr>
              <a:t> </a:t>
            </a:r>
            <a:r>
              <a:rPr lang="it-IT" sz="2160" dirty="0" err="1">
                <a:solidFill>
                  <a:prstClr val="black"/>
                </a:solidFill>
                <a:latin typeface="Calibri" panose="020F0502020204030204"/>
              </a:rPr>
              <a:t>platform</a:t>
            </a:r>
            <a:r>
              <a:rPr lang="it-IT" sz="2160" dirty="0">
                <a:solidFill>
                  <a:prstClr val="black"/>
                </a:solidFill>
                <a:latin typeface="Calibri" panose="020F0502020204030204"/>
              </a:rPr>
              <a:t> </a:t>
            </a:r>
            <a:r>
              <a:rPr lang="it-IT" sz="2160" dirty="0" err="1">
                <a:solidFill>
                  <a:prstClr val="black"/>
                </a:solidFill>
                <a:latin typeface="Calibri" panose="020F0502020204030204"/>
              </a:rPr>
              <a:t>serves</a:t>
            </a:r>
            <a:r>
              <a:rPr lang="it-IT" sz="2160" dirty="0">
                <a:solidFill>
                  <a:prstClr val="black"/>
                </a:solidFill>
                <a:latin typeface="Calibri" panose="020F0502020204030204"/>
              </a:rPr>
              <a:t> </a:t>
            </a:r>
            <a:r>
              <a:rPr lang="it-IT" sz="2160" dirty="0" err="1">
                <a:solidFill>
                  <a:prstClr val="black"/>
                </a:solidFill>
                <a:latin typeface="Calibri" panose="020F0502020204030204"/>
              </a:rPr>
              <a:t>as</a:t>
            </a:r>
            <a:r>
              <a:rPr lang="it-IT" sz="2160" dirty="0">
                <a:solidFill>
                  <a:prstClr val="black"/>
                </a:solidFill>
                <a:latin typeface="Calibri" panose="020F0502020204030204"/>
              </a:rPr>
              <a:t> a </a:t>
            </a:r>
            <a:r>
              <a:rPr lang="it-IT" sz="2160" dirty="0" err="1">
                <a:solidFill>
                  <a:prstClr val="black"/>
                </a:solidFill>
                <a:latin typeface="Calibri" panose="020F0502020204030204"/>
              </a:rPr>
              <a:t>comprehensive</a:t>
            </a:r>
            <a:r>
              <a:rPr lang="it-IT" sz="2160" dirty="0">
                <a:solidFill>
                  <a:prstClr val="black"/>
                </a:solidFill>
                <a:latin typeface="Calibri" panose="020F0502020204030204"/>
              </a:rPr>
              <a:t> tool to </a:t>
            </a:r>
            <a:r>
              <a:rPr lang="it-IT" sz="2160" dirty="0" err="1">
                <a:solidFill>
                  <a:prstClr val="black"/>
                </a:solidFill>
                <a:latin typeface="Calibri" panose="020F0502020204030204"/>
              </a:rPr>
              <a:t>enhance</a:t>
            </a:r>
            <a:r>
              <a:rPr lang="it-IT" sz="2160" dirty="0">
                <a:solidFill>
                  <a:prstClr val="black"/>
                </a:solidFill>
                <a:latin typeface="Calibri" panose="020F0502020204030204"/>
              </a:rPr>
              <a:t> corporate culture on </a:t>
            </a:r>
            <a:r>
              <a:rPr lang="it-IT" sz="2160" dirty="0" err="1">
                <a:solidFill>
                  <a:prstClr val="black"/>
                </a:solidFill>
                <a:latin typeface="Calibri" panose="020F0502020204030204"/>
              </a:rPr>
              <a:t>sustainability</a:t>
            </a:r>
            <a:r>
              <a:rPr lang="it-IT" sz="2160" dirty="0">
                <a:solidFill>
                  <a:prstClr val="black"/>
                </a:solidFill>
                <a:latin typeface="Calibri" panose="020F0502020204030204"/>
              </a:rPr>
              <a:t> and energy </a:t>
            </a:r>
            <a:r>
              <a:rPr lang="it-IT" sz="2160" dirty="0" err="1">
                <a:solidFill>
                  <a:prstClr val="black"/>
                </a:solidFill>
                <a:latin typeface="Calibri" panose="020F0502020204030204"/>
              </a:rPr>
              <a:t>efficiency</a:t>
            </a:r>
            <a:r>
              <a:rPr lang="it-IT" sz="2160" dirty="0">
                <a:solidFill>
                  <a:prstClr val="black"/>
                </a:solidFill>
                <a:latin typeface="Calibri" panose="020F0502020204030204"/>
              </a:rPr>
              <a:t>, </a:t>
            </a:r>
            <a:r>
              <a:rPr lang="it-IT" sz="2160" dirty="0" err="1">
                <a:solidFill>
                  <a:prstClr val="black"/>
                </a:solidFill>
                <a:latin typeface="Calibri" panose="020F0502020204030204"/>
              </a:rPr>
              <a:t>offering</a:t>
            </a:r>
            <a:r>
              <a:rPr lang="it-IT" sz="2160" dirty="0">
                <a:solidFill>
                  <a:prstClr val="black"/>
                </a:solidFill>
                <a:latin typeface="Calibri" panose="020F0502020204030204"/>
              </a:rPr>
              <a:t> </a:t>
            </a:r>
            <a:r>
              <a:rPr lang="it-IT" sz="2160" dirty="0" err="1">
                <a:solidFill>
                  <a:prstClr val="black"/>
                </a:solidFill>
                <a:latin typeface="Calibri" panose="020F0502020204030204"/>
              </a:rPr>
              <a:t>SMEs</a:t>
            </a:r>
            <a:r>
              <a:rPr lang="it-IT" sz="2160" dirty="0">
                <a:solidFill>
                  <a:prstClr val="black"/>
                </a:solidFill>
                <a:latin typeface="Calibri" panose="020F0502020204030204"/>
              </a:rPr>
              <a:t> </a:t>
            </a:r>
            <a:r>
              <a:rPr lang="it-IT" sz="2160" dirty="0" err="1">
                <a:solidFill>
                  <a:prstClr val="black"/>
                </a:solidFill>
                <a:latin typeface="Calibri" panose="020F0502020204030204"/>
              </a:rPr>
              <a:t>essential</a:t>
            </a:r>
            <a:r>
              <a:rPr lang="it-IT" sz="2160" dirty="0">
                <a:solidFill>
                  <a:prstClr val="black"/>
                </a:solidFill>
                <a:latin typeface="Calibri" panose="020F0502020204030204"/>
              </a:rPr>
              <a:t> insights for </a:t>
            </a:r>
            <a:r>
              <a:rPr lang="it-IT" sz="2160" dirty="0" err="1">
                <a:solidFill>
                  <a:prstClr val="black"/>
                </a:solidFill>
                <a:latin typeface="Calibri" panose="020F0502020204030204"/>
              </a:rPr>
              <a:t>effective</a:t>
            </a:r>
            <a:r>
              <a:rPr lang="it-IT" sz="2160" dirty="0">
                <a:solidFill>
                  <a:prstClr val="black"/>
                </a:solidFill>
                <a:latin typeface="Calibri" panose="020F0502020204030204"/>
              </a:rPr>
              <a:t> learning and </a:t>
            </a:r>
            <a:r>
              <a:rPr lang="it-IT" sz="2160" dirty="0" err="1">
                <a:solidFill>
                  <a:prstClr val="black"/>
                </a:solidFill>
                <a:latin typeface="Calibri" panose="020F0502020204030204"/>
              </a:rPr>
              <a:t>practical</a:t>
            </a:r>
            <a:r>
              <a:rPr lang="it-IT" sz="2160" dirty="0">
                <a:solidFill>
                  <a:prstClr val="black"/>
                </a:solidFill>
                <a:latin typeface="Calibri" panose="020F0502020204030204"/>
              </a:rPr>
              <a:t> </a:t>
            </a:r>
            <a:r>
              <a:rPr lang="it-IT" sz="2160" dirty="0" err="1">
                <a:solidFill>
                  <a:prstClr val="black"/>
                </a:solidFill>
                <a:latin typeface="Calibri" panose="020F0502020204030204"/>
              </a:rPr>
              <a:t>implementation</a:t>
            </a:r>
            <a:r>
              <a:rPr lang="it-IT" sz="2160" dirty="0">
                <a:solidFill>
                  <a:prstClr val="black"/>
                </a:solidFill>
                <a:latin typeface="Calibri" panose="020F0502020204030204"/>
              </a:rPr>
              <a:t>.</a:t>
            </a:r>
          </a:p>
        </p:txBody>
      </p:sp>
      <p:sp>
        <p:nvSpPr>
          <p:cNvPr id="13" name="CasellaDiTesto 12">
            <a:extLst>
              <a:ext uri="{FF2B5EF4-FFF2-40B4-BE49-F238E27FC236}">
                <a16:creationId xmlns:a16="http://schemas.microsoft.com/office/drawing/2014/main" id="{8D7C83A2-6C2C-3BFA-CE67-7D8A72689C84}"/>
              </a:ext>
            </a:extLst>
          </p:cNvPr>
          <p:cNvSpPr txBox="1"/>
          <p:nvPr/>
        </p:nvSpPr>
        <p:spPr>
          <a:xfrm>
            <a:off x="1810281" y="1796971"/>
            <a:ext cx="7358184" cy="1754326"/>
          </a:xfrm>
          <a:prstGeom prst="rect">
            <a:avLst/>
          </a:prstGeom>
          <a:noFill/>
        </p:spPr>
        <p:txBody>
          <a:bodyPr wrap="square" rtlCol="0">
            <a:spAutoFit/>
          </a:bodyPr>
          <a:lstStyle/>
          <a:p>
            <a:pPr defTabSz="1234440"/>
            <a:r>
              <a:rPr lang="en-GB" sz="2160" b="1" dirty="0">
                <a:solidFill>
                  <a:prstClr val="white"/>
                </a:solidFill>
                <a:latin typeface="Calibri" panose="020F0502020204030204"/>
              </a:rPr>
              <a:t>4. </a:t>
            </a:r>
            <a:r>
              <a:rPr lang="en-GB" sz="2160" b="1" dirty="0">
                <a:solidFill>
                  <a:prstClr val="white"/>
                </a:solidFill>
                <a:latin typeface="Arial" panose="020B0604020202020204" pitchFamily="34" charset="0"/>
                <a:ea typeface="Arial" panose="020B0604020202020204" pitchFamily="34" charset="0"/>
              </a:rPr>
              <a:t>IMPAWATT Platform</a:t>
            </a:r>
            <a:br>
              <a:rPr lang="en-GB" sz="2160" b="1" dirty="0">
                <a:solidFill>
                  <a:prstClr val="white"/>
                </a:solidFill>
                <a:latin typeface="Arial" panose="020B0604020202020204" pitchFamily="34" charset="0"/>
                <a:ea typeface="Arial" panose="020B0604020202020204" pitchFamily="34" charset="0"/>
              </a:rPr>
            </a:br>
            <a:r>
              <a:rPr lang="en-GB" sz="2160" dirty="0">
                <a:solidFill>
                  <a:prstClr val="white"/>
                </a:solidFill>
                <a:latin typeface="Arial" panose="020B0604020202020204" pitchFamily="34" charset="0"/>
                <a:ea typeface="Arial" panose="020B0604020202020204" pitchFamily="34" charset="0"/>
              </a:rPr>
              <a:t>Leveraging the IMPAWATT platform, which consolidates best practices and European projects on energy efficiency, providing SMEs with valuable resources for learning and implementation. </a:t>
            </a:r>
            <a:endParaRPr lang="en-GB" sz="2160" dirty="0">
              <a:solidFill>
                <a:prstClr val="white"/>
              </a:solidFill>
              <a:latin typeface="Calibri" panose="020F0502020204030204"/>
            </a:endParaRPr>
          </a:p>
        </p:txBody>
      </p:sp>
      <p:sp>
        <p:nvSpPr>
          <p:cNvPr id="14" name="Rettangolo 13">
            <a:extLst>
              <a:ext uri="{FF2B5EF4-FFF2-40B4-BE49-F238E27FC236}">
                <a16:creationId xmlns:a16="http://schemas.microsoft.com/office/drawing/2014/main" id="{BD8AA9E4-D934-CCC6-4D3F-18DA80998E3D}"/>
              </a:ext>
            </a:extLst>
          </p:cNvPr>
          <p:cNvSpPr/>
          <p:nvPr/>
        </p:nvSpPr>
        <p:spPr>
          <a:xfrm>
            <a:off x="1461304" y="4368618"/>
            <a:ext cx="15172674" cy="25105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dirty="0">
              <a:solidFill>
                <a:prstClr val="white"/>
              </a:solidFill>
              <a:latin typeface="Calibri" panose="020F0502020204030204"/>
            </a:endParaRPr>
          </a:p>
        </p:txBody>
      </p:sp>
      <p:sp>
        <p:nvSpPr>
          <p:cNvPr id="15" name="Pentagono 14">
            <a:extLst>
              <a:ext uri="{FF2B5EF4-FFF2-40B4-BE49-F238E27FC236}">
                <a16:creationId xmlns:a16="http://schemas.microsoft.com/office/drawing/2014/main" id="{6FE2FFBA-58E1-3AD5-FA06-147698017795}"/>
              </a:ext>
            </a:extLst>
          </p:cNvPr>
          <p:cNvSpPr/>
          <p:nvPr/>
        </p:nvSpPr>
        <p:spPr>
          <a:xfrm>
            <a:off x="1461304" y="4368618"/>
            <a:ext cx="8614681" cy="251054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dirty="0">
              <a:solidFill>
                <a:prstClr val="white"/>
              </a:solidFill>
              <a:latin typeface="Calibri" panose="020F0502020204030204"/>
            </a:endParaRPr>
          </a:p>
        </p:txBody>
      </p:sp>
      <p:sp>
        <p:nvSpPr>
          <p:cNvPr id="16" name="CasellaDiTesto 15">
            <a:extLst>
              <a:ext uri="{FF2B5EF4-FFF2-40B4-BE49-F238E27FC236}">
                <a16:creationId xmlns:a16="http://schemas.microsoft.com/office/drawing/2014/main" id="{51DA5894-CA77-18E8-AB98-EE681EA709AE}"/>
              </a:ext>
            </a:extLst>
          </p:cNvPr>
          <p:cNvSpPr txBox="1"/>
          <p:nvPr/>
        </p:nvSpPr>
        <p:spPr>
          <a:xfrm>
            <a:off x="10075986" y="4545182"/>
            <a:ext cx="6401735" cy="2086725"/>
          </a:xfrm>
          <a:prstGeom prst="rect">
            <a:avLst/>
          </a:prstGeom>
          <a:noFill/>
        </p:spPr>
        <p:txBody>
          <a:bodyPr wrap="square" rtlCol="0">
            <a:spAutoFit/>
          </a:bodyPr>
          <a:lstStyle/>
          <a:p>
            <a:pPr defTabSz="1234440"/>
            <a:r>
              <a:rPr lang="en-GB" sz="2160" b="1" dirty="0">
                <a:solidFill>
                  <a:prstClr val="black"/>
                </a:solidFill>
                <a:latin typeface="Calibri" panose="020F0502020204030204"/>
              </a:rPr>
              <a:t>Take-home message: </a:t>
            </a:r>
          </a:p>
          <a:p>
            <a:pPr defTabSz="1234440"/>
            <a:r>
              <a:rPr lang="it-IT" sz="2160" dirty="0" err="1">
                <a:solidFill>
                  <a:prstClr val="black"/>
                </a:solidFill>
                <a:latin typeface="Calibri" panose="020F0502020204030204"/>
              </a:rPr>
              <a:t>Continuous</a:t>
            </a:r>
            <a:r>
              <a:rPr lang="it-IT" sz="2160" dirty="0">
                <a:solidFill>
                  <a:prstClr val="black"/>
                </a:solidFill>
                <a:latin typeface="Calibri" panose="020F0502020204030204"/>
              </a:rPr>
              <a:t> learning </a:t>
            </a:r>
            <a:r>
              <a:rPr lang="it-IT" sz="2160" dirty="0" err="1">
                <a:solidFill>
                  <a:prstClr val="black"/>
                </a:solidFill>
                <a:latin typeface="Calibri" panose="020F0502020204030204"/>
              </a:rPr>
              <a:t>is</a:t>
            </a:r>
            <a:r>
              <a:rPr lang="it-IT" sz="2160" dirty="0">
                <a:solidFill>
                  <a:prstClr val="black"/>
                </a:solidFill>
                <a:latin typeface="Calibri" panose="020F0502020204030204"/>
              </a:rPr>
              <a:t> </a:t>
            </a:r>
            <a:r>
              <a:rPr lang="it-IT" sz="2160" dirty="0" err="1">
                <a:solidFill>
                  <a:prstClr val="black"/>
                </a:solidFill>
                <a:latin typeface="Calibri" panose="020F0502020204030204"/>
              </a:rPr>
              <a:t>essential</a:t>
            </a:r>
            <a:r>
              <a:rPr lang="it-IT" sz="2160" dirty="0">
                <a:solidFill>
                  <a:prstClr val="black"/>
                </a:solidFill>
                <a:latin typeface="Calibri" panose="020F0502020204030204"/>
              </a:rPr>
              <a:t> for long-</a:t>
            </a:r>
            <a:r>
              <a:rPr lang="it-IT" sz="2160" dirty="0" err="1">
                <a:solidFill>
                  <a:prstClr val="black"/>
                </a:solidFill>
                <a:latin typeface="Calibri" panose="020F0502020204030204"/>
              </a:rPr>
              <a:t>term</a:t>
            </a:r>
            <a:r>
              <a:rPr lang="it-IT" sz="2160" dirty="0">
                <a:solidFill>
                  <a:prstClr val="black"/>
                </a:solidFill>
                <a:latin typeface="Calibri" panose="020F0502020204030204"/>
              </a:rPr>
              <a:t> success. </a:t>
            </a:r>
            <a:r>
              <a:rPr lang="it-IT" sz="2160" dirty="0" err="1">
                <a:solidFill>
                  <a:prstClr val="black"/>
                </a:solidFill>
                <a:latin typeface="Calibri" panose="020F0502020204030204"/>
              </a:rPr>
              <a:t>These</a:t>
            </a:r>
            <a:r>
              <a:rPr lang="it-IT" sz="2160" dirty="0">
                <a:solidFill>
                  <a:prstClr val="black"/>
                </a:solidFill>
                <a:latin typeface="Calibri" panose="020F0502020204030204"/>
              </a:rPr>
              <a:t> sessions </a:t>
            </a:r>
            <a:r>
              <a:rPr lang="it-IT" sz="2160" dirty="0" err="1">
                <a:solidFill>
                  <a:prstClr val="black"/>
                </a:solidFill>
                <a:latin typeface="Calibri" panose="020F0502020204030204"/>
              </a:rPr>
              <a:t>empower</a:t>
            </a:r>
            <a:r>
              <a:rPr lang="it-IT" sz="2160" dirty="0">
                <a:solidFill>
                  <a:prstClr val="black"/>
                </a:solidFill>
                <a:latin typeface="Calibri" panose="020F0502020204030204"/>
              </a:rPr>
              <a:t> staff to </a:t>
            </a:r>
            <a:r>
              <a:rPr lang="it-IT" sz="2160" dirty="0" err="1">
                <a:solidFill>
                  <a:prstClr val="black"/>
                </a:solidFill>
                <a:latin typeface="Calibri" panose="020F0502020204030204"/>
              </a:rPr>
              <a:t>implement</a:t>
            </a:r>
            <a:r>
              <a:rPr lang="it-IT" sz="2160" dirty="0">
                <a:solidFill>
                  <a:prstClr val="black"/>
                </a:solidFill>
                <a:latin typeface="Calibri" panose="020F0502020204030204"/>
              </a:rPr>
              <a:t> </a:t>
            </a:r>
            <a:r>
              <a:rPr lang="it-IT" sz="2160" dirty="0" err="1">
                <a:solidFill>
                  <a:prstClr val="black"/>
                </a:solidFill>
                <a:latin typeface="Calibri" panose="020F0502020204030204"/>
              </a:rPr>
              <a:t>effective</a:t>
            </a:r>
            <a:r>
              <a:rPr lang="it-IT" sz="2160" dirty="0">
                <a:solidFill>
                  <a:prstClr val="black"/>
                </a:solidFill>
                <a:latin typeface="Calibri" panose="020F0502020204030204"/>
              </a:rPr>
              <a:t> energy-</a:t>
            </a:r>
            <a:r>
              <a:rPr lang="it-IT" sz="2160" dirty="0" err="1">
                <a:solidFill>
                  <a:prstClr val="black"/>
                </a:solidFill>
                <a:latin typeface="Calibri" panose="020F0502020204030204"/>
              </a:rPr>
              <a:t>saving</a:t>
            </a:r>
            <a:r>
              <a:rPr lang="it-IT" sz="2160" dirty="0">
                <a:solidFill>
                  <a:prstClr val="black"/>
                </a:solidFill>
                <a:latin typeface="Calibri" panose="020F0502020204030204"/>
              </a:rPr>
              <a:t> practices, </a:t>
            </a:r>
            <a:r>
              <a:rPr lang="it-IT" sz="2160" dirty="0" err="1">
                <a:solidFill>
                  <a:prstClr val="black"/>
                </a:solidFill>
                <a:latin typeface="Calibri" panose="020F0502020204030204"/>
              </a:rPr>
              <a:t>adapt</a:t>
            </a:r>
            <a:r>
              <a:rPr lang="it-IT" sz="2160" dirty="0">
                <a:solidFill>
                  <a:prstClr val="black"/>
                </a:solidFill>
                <a:latin typeface="Calibri" panose="020F0502020204030204"/>
              </a:rPr>
              <a:t> to new </a:t>
            </a:r>
            <a:r>
              <a:rPr lang="it-IT" sz="2160" dirty="0" err="1">
                <a:solidFill>
                  <a:prstClr val="black"/>
                </a:solidFill>
                <a:latin typeface="Calibri" panose="020F0502020204030204"/>
              </a:rPr>
              <a:t>technologies</a:t>
            </a:r>
            <a:r>
              <a:rPr lang="it-IT" sz="2160" dirty="0">
                <a:solidFill>
                  <a:prstClr val="black"/>
                </a:solidFill>
                <a:latin typeface="Calibri" panose="020F0502020204030204"/>
              </a:rPr>
              <a:t>, and drive </a:t>
            </a:r>
            <a:r>
              <a:rPr lang="it-IT" sz="2160" dirty="0" err="1">
                <a:solidFill>
                  <a:prstClr val="black"/>
                </a:solidFill>
                <a:latin typeface="Calibri" panose="020F0502020204030204"/>
              </a:rPr>
              <a:t>sustainable</a:t>
            </a:r>
            <a:r>
              <a:rPr lang="it-IT" sz="2160" dirty="0">
                <a:solidFill>
                  <a:prstClr val="black"/>
                </a:solidFill>
                <a:latin typeface="Calibri" panose="020F0502020204030204"/>
              </a:rPr>
              <a:t> </a:t>
            </a:r>
            <a:r>
              <a:rPr lang="it-IT" sz="2160" dirty="0" err="1">
                <a:solidFill>
                  <a:prstClr val="black"/>
                </a:solidFill>
                <a:latin typeface="Calibri" panose="020F0502020204030204"/>
              </a:rPr>
              <a:t>growth</a:t>
            </a:r>
            <a:r>
              <a:rPr lang="it-IT" sz="2160" dirty="0">
                <a:solidFill>
                  <a:prstClr val="black"/>
                </a:solidFill>
                <a:latin typeface="Calibri" panose="020F0502020204030204"/>
              </a:rPr>
              <a:t>. </a:t>
            </a:r>
            <a:r>
              <a:rPr lang="it-IT" sz="2160" dirty="0" err="1">
                <a:solidFill>
                  <a:prstClr val="black"/>
                </a:solidFill>
                <a:latin typeface="Calibri" panose="020F0502020204030204"/>
              </a:rPr>
              <a:t>This</a:t>
            </a:r>
            <a:r>
              <a:rPr lang="it-IT" sz="2160" dirty="0">
                <a:solidFill>
                  <a:prstClr val="black"/>
                </a:solidFill>
                <a:latin typeface="Calibri" panose="020F0502020204030204"/>
              </a:rPr>
              <a:t> </a:t>
            </a:r>
            <a:r>
              <a:rPr lang="it-IT" sz="2160" dirty="0" err="1">
                <a:solidFill>
                  <a:prstClr val="black"/>
                </a:solidFill>
                <a:latin typeface="Calibri" panose="020F0502020204030204"/>
              </a:rPr>
              <a:t>also</a:t>
            </a:r>
            <a:r>
              <a:rPr lang="it-IT" sz="2160" dirty="0">
                <a:solidFill>
                  <a:prstClr val="black"/>
                </a:solidFill>
                <a:latin typeface="Calibri" panose="020F0502020204030204"/>
              </a:rPr>
              <a:t> </a:t>
            </a:r>
            <a:r>
              <a:rPr lang="it-IT" sz="2160" dirty="0" err="1">
                <a:solidFill>
                  <a:prstClr val="black"/>
                </a:solidFill>
                <a:latin typeface="Calibri" panose="020F0502020204030204"/>
              </a:rPr>
              <a:t>ensures</a:t>
            </a:r>
            <a:r>
              <a:rPr lang="it-IT" sz="2160" dirty="0">
                <a:solidFill>
                  <a:prstClr val="black"/>
                </a:solidFill>
                <a:latin typeface="Calibri" panose="020F0502020204030204"/>
              </a:rPr>
              <a:t> </a:t>
            </a:r>
            <a:r>
              <a:rPr lang="it-IT" sz="2160" dirty="0" err="1">
                <a:solidFill>
                  <a:prstClr val="black"/>
                </a:solidFill>
                <a:latin typeface="Calibri" panose="020F0502020204030204"/>
              </a:rPr>
              <a:t>SMEs</a:t>
            </a:r>
            <a:r>
              <a:rPr lang="it-IT" sz="2160" dirty="0">
                <a:solidFill>
                  <a:prstClr val="black"/>
                </a:solidFill>
                <a:latin typeface="Calibri" panose="020F0502020204030204"/>
              </a:rPr>
              <a:t> </a:t>
            </a:r>
            <a:r>
              <a:rPr lang="it-IT" sz="2160" dirty="0" err="1">
                <a:solidFill>
                  <a:prstClr val="black"/>
                </a:solidFill>
                <a:latin typeface="Calibri" panose="020F0502020204030204"/>
              </a:rPr>
              <a:t>remain</a:t>
            </a:r>
            <a:r>
              <a:rPr lang="it-IT" sz="2160" dirty="0">
                <a:solidFill>
                  <a:prstClr val="black"/>
                </a:solidFill>
                <a:latin typeface="Calibri" panose="020F0502020204030204"/>
              </a:rPr>
              <a:t> competitive in an </a:t>
            </a:r>
            <a:r>
              <a:rPr lang="it-IT" sz="2160" dirty="0" err="1">
                <a:solidFill>
                  <a:prstClr val="black"/>
                </a:solidFill>
                <a:latin typeface="Calibri" panose="020F0502020204030204"/>
              </a:rPr>
              <a:t>ever-changing</a:t>
            </a:r>
            <a:r>
              <a:rPr lang="it-IT" sz="2160" dirty="0">
                <a:solidFill>
                  <a:prstClr val="black"/>
                </a:solidFill>
                <a:latin typeface="Calibri" panose="020F0502020204030204"/>
              </a:rPr>
              <a:t> </a:t>
            </a:r>
            <a:r>
              <a:rPr lang="it-IT" sz="2160" dirty="0" err="1">
                <a:solidFill>
                  <a:prstClr val="black"/>
                </a:solidFill>
                <a:latin typeface="Calibri" panose="020F0502020204030204"/>
              </a:rPr>
              <a:t>environment</a:t>
            </a:r>
            <a:endParaRPr lang="it-IT" sz="2160" dirty="0">
              <a:solidFill>
                <a:prstClr val="black"/>
              </a:solidFill>
              <a:latin typeface="Calibri" panose="020F0502020204030204"/>
            </a:endParaRPr>
          </a:p>
        </p:txBody>
      </p:sp>
      <p:sp>
        <p:nvSpPr>
          <p:cNvPr id="17" name="CasellaDiTesto 16">
            <a:extLst>
              <a:ext uri="{FF2B5EF4-FFF2-40B4-BE49-F238E27FC236}">
                <a16:creationId xmlns:a16="http://schemas.microsoft.com/office/drawing/2014/main" id="{8564FBCB-1BFA-704E-6558-4C000AB756AC}"/>
              </a:ext>
            </a:extLst>
          </p:cNvPr>
          <p:cNvSpPr txBox="1"/>
          <p:nvPr/>
        </p:nvSpPr>
        <p:spPr>
          <a:xfrm>
            <a:off x="1810281" y="4545181"/>
            <a:ext cx="7358184" cy="2423356"/>
          </a:xfrm>
          <a:prstGeom prst="rect">
            <a:avLst/>
          </a:prstGeom>
          <a:noFill/>
        </p:spPr>
        <p:txBody>
          <a:bodyPr wrap="square" rtlCol="0">
            <a:spAutoFit/>
          </a:bodyPr>
          <a:lstStyle/>
          <a:p>
            <a:pPr defTabSz="1234440"/>
            <a:r>
              <a:rPr lang="en-GB" sz="2160" b="1" dirty="0">
                <a:solidFill>
                  <a:prstClr val="white"/>
                </a:solidFill>
                <a:latin typeface="Calibri" panose="020F0502020204030204"/>
              </a:rPr>
              <a:t>5. </a:t>
            </a:r>
            <a:r>
              <a:rPr lang="en-GB" sz="2160" b="1" dirty="0">
                <a:solidFill>
                  <a:prstClr val="white"/>
                </a:solidFill>
                <a:latin typeface="Arial" panose="020B0604020202020204" pitchFamily="34" charset="0"/>
                <a:ea typeface="Arial" panose="020B0604020202020204" pitchFamily="34" charset="0"/>
              </a:rPr>
              <a:t>Training and Capacity-Building</a:t>
            </a:r>
          </a:p>
          <a:p>
            <a:pPr defTabSz="1234440">
              <a:lnSpc>
                <a:spcPct val="115000"/>
              </a:lnSpc>
            </a:pPr>
            <a:r>
              <a:rPr lang="en-GB" sz="2160" dirty="0">
                <a:solidFill>
                  <a:prstClr val="white"/>
                </a:solidFill>
                <a:latin typeface="Arial" panose="020B0604020202020204" pitchFamily="34" charset="0"/>
                <a:ea typeface="Arial" panose="020B0604020202020204" pitchFamily="34" charset="0"/>
              </a:rPr>
              <a:t>Targeted training sessions to SME personnel to foster a culture of energy efficiency within organizations, improving skills and knowledge.</a:t>
            </a:r>
          </a:p>
          <a:p>
            <a:pPr marL="462915" indent="-462915" defTabSz="1234440">
              <a:lnSpc>
                <a:spcPct val="115000"/>
              </a:lnSpc>
              <a:buFont typeface="+mj-lt"/>
              <a:buAutoNum type="arabicPeriod"/>
            </a:pPr>
            <a:endParaRPr lang="en-GB" sz="2700" dirty="0">
              <a:solidFill>
                <a:prstClr val="black"/>
              </a:solidFill>
              <a:latin typeface="Times New Roman" panose="02020603050405020304" pitchFamily="18" charset="0"/>
              <a:ea typeface="Arial" panose="020B0604020202020204" pitchFamily="34" charset="0"/>
            </a:endParaRPr>
          </a:p>
          <a:p>
            <a:pPr defTabSz="1234440"/>
            <a:endParaRPr lang="en-GB" sz="2430" dirty="0">
              <a:solidFill>
                <a:prstClr val="black"/>
              </a:solidFill>
              <a:latin typeface="Calibri" panose="020F0502020204030204"/>
            </a:endParaRPr>
          </a:p>
        </p:txBody>
      </p:sp>
      <p:sp>
        <p:nvSpPr>
          <p:cNvPr id="18" name="Rettangolo 17">
            <a:extLst>
              <a:ext uri="{FF2B5EF4-FFF2-40B4-BE49-F238E27FC236}">
                <a16:creationId xmlns:a16="http://schemas.microsoft.com/office/drawing/2014/main" id="{96EDDB0B-3E21-7704-5E0C-244E3663EC34}"/>
              </a:ext>
            </a:extLst>
          </p:cNvPr>
          <p:cNvSpPr/>
          <p:nvPr/>
        </p:nvSpPr>
        <p:spPr>
          <a:xfrm>
            <a:off x="1461304" y="7234756"/>
            <a:ext cx="15172674" cy="25105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dirty="0">
              <a:solidFill>
                <a:prstClr val="white"/>
              </a:solidFill>
              <a:latin typeface="Calibri" panose="020F0502020204030204"/>
            </a:endParaRPr>
          </a:p>
        </p:txBody>
      </p:sp>
      <p:sp>
        <p:nvSpPr>
          <p:cNvPr id="19" name="Pentagono 18">
            <a:extLst>
              <a:ext uri="{FF2B5EF4-FFF2-40B4-BE49-F238E27FC236}">
                <a16:creationId xmlns:a16="http://schemas.microsoft.com/office/drawing/2014/main" id="{A4F30ABD-B31C-D949-4200-1D9FE6316150}"/>
              </a:ext>
            </a:extLst>
          </p:cNvPr>
          <p:cNvSpPr/>
          <p:nvPr/>
        </p:nvSpPr>
        <p:spPr>
          <a:xfrm>
            <a:off x="1461304" y="7234755"/>
            <a:ext cx="8614681" cy="251054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34440"/>
            <a:endParaRPr lang="en-GB" sz="2430" dirty="0">
              <a:solidFill>
                <a:prstClr val="white"/>
              </a:solidFill>
              <a:latin typeface="Calibri" panose="020F0502020204030204"/>
            </a:endParaRPr>
          </a:p>
        </p:txBody>
      </p:sp>
      <p:sp>
        <p:nvSpPr>
          <p:cNvPr id="20" name="CasellaDiTesto 19">
            <a:extLst>
              <a:ext uri="{FF2B5EF4-FFF2-40B4-BE49-F238E27FC236}">
                <a16:creationId xmlns:a16="http://schemas.microsoft.com/office/drawing/2014/main" id="{D5A16619-BE18-744F-4725-35BCC1E7F511}"/>
              </a:ext>
            </a:extLst>
          </p:cNvPr>
          <p:cNvSpPr txBox="1"/>
          <p:nvPr/>
        </p:nvSpPr>
        <p:spPr>
          <a:xfrm>
            <a:off x="10075985" y="7293865"/>
            <a:ext cx="6289928" cy="2419124"/>
          </a:xfrm>
          <a:prstGeom prst="rect">
            <a:avLst/>
          </a:prstGeom>
          <a:noFill/>
        </p:spPr>
        <p:txBody>
          <a:bodyPr wrap="square" rtlCol="0">
            <a:spAutoFit/>
          </a:bodyPr>
          <a:lstStyle/>
          <a:p>
            <a:pPr defTabSz="1234440"/>
            <a:r>
              <a:rPr lang="en-GB" sz="2160" b="1" dirty="0">
                <a:solidFill>
                  <a:prstClr val="black"/>
                </a:solidFill>
                <a:latin typeface="Calibri" panose="020F0502020204030204"/>
              </a:rPr>
              <a:t>Take-home message:</a:t>
            </a:r>
            <a:br>
              <a:rPr lang="en-GB" sz="2160" b="1" dirty="0">
                <a:solidFill>
                  <a:prstClr val="black"/>
                </a:solidFill>
                <a:latin typeface="Calibri" panose="020F0502020204030204"/>
              </a:rPr>
            </a:br>
            <a:r>
              <a:rPr lang="it-IT" sz="2160" dirty="0">
                <a:solidFill>
                  <a:prstClr val="black"/>
                </a:solidFill>
                <a:latin typeface="Calibri" panose="020F0502020204030204"/>
              </a:rPr>
              <a:t>Consulting services are </a:t>
            </a:r>
            <a:r>
              <a:rPr lang="it-IT" sz="2160" dirty="0" err="1">
                <a:solidFill>
                  <a:prstClr val="black"/>
                </a:solidFill>
                <a:latin typeface="Calibri" panose="020F0502020204030204"/>
              </a:rPr>
              <a:t>strategic</a:t>
            </a:r>
            <a:r>
              <a:rPr lang="it-IT" sz="2160" dirty="0">
                <a:solidFill>
                  <a:prstClr val="black"/>
                </a:solidFill>
                <a:latin typeface="Calibri" panose="020F0502020204030204"/>
              </a:rPr>
              <a:t> for </a:t>
            </a:r>
            <a:r>
              <a:rPr lang="it-IT" sz="2160" dirty="0" err="1">
                <a:solidFill>
                  <a:prstClr val="black"/>
                </a:solidFill>
                <a:latin typeface="Calibri" panose="020F0502020204030204"/>
              </a:rPr>
              <a:t>guiding</a:t>
            </a:r>
            <a:r>
              <a:rPr lang="it-IT" sz="2160" dirty="0">
                <a:solidFill>
                  <a:prstClr val="black"/>
                </a:solidFill>
                <a:latin typeface="Calibri" panose="020F0502020204030204"/>
              </a:rPr>
              <a:t> </a:t>
            </a:r>
            <a:r>
              <a:rPr lang="it-IT" sz="2160" dirty="0" err="1">
                <a:solidFill>
                  <a:prstClr val="black"/>
                </a:solidFill>
                <a:latin typeface="Calibri" panose="020F0502020204030204"/>
              </a:rPr>
              <a:t>SMEs</a:t>
            </a:r>
            <a:r>
              <a:rPr lang="it-IT" sz="2160" dirty="0">
                <a:solidFill>
                  <a:prstClr val="black"/>
                </a:solidFill>
                <a:latin typeface="Calibri" panose="020F0502020204030204"/>
              </a:rPr>
              <a:t> </a:t>
            </a:r>
            <a:r>
              <a:rPr lang="it-IT" sz="2160" dirty="0" err="1">
                <a:solidFill>
                  <a:prstClr val="black"/>
                </a:solidFill>
                <a:latin typeface="Calibri" panose="020F0502020204030204"/>
              </a:rPr>
              <a:t>through</a:t>
            </a:r>
            <a:r>
              <a:rPr lang="it-IT" sz="2160" dirty="0">
                <a:solidFill>
                  <a:prstClr val="black"/>
                </a:solidFill>
                <a:latin typeface="Calibri" panose="020F0502020204030204"/>
              </a:rPr>
              <a:t> the </a:t>
            </a:r>
            <a:r>
              <a:rPr lang="it-IT" sz="2160" dirty="0" err="1">
                <a:solidFill>
                  <a:prstClr val="black"/>
                </a:solidFill>
                <a:latin typeface="Calibri" panose="020F0502020204030204"/>
              </a:rPr>
              <a:t>process</a:t>
            </a:r>
            <a:r>
              <a:rPr lang="it-IT" sz="2160" dirty="0">
                <a:solidFill>
                  <a:prstClr val="black"/>
                </a:solidFill>
                <a:latin typeface="Calibri" panose="020F0502020204030204"/>
              </a:rPr>
              <a:t> of </a:t>
            </a:r>
            <a:r>
              <a:rPr lang="it-IT" sz="2160" dirty="0" err="1">
                <a:solidFill>
                  <a:prstClr val="black"/>
                </a:solidFill>
                <a:latin typeface="Calibri" panose="020F0502020204030204"/>
              </a:rPr>
              <a:t>accessing</a:t>
            </a:r>
            <a:r>
              <a:rPr lang="it-IT" sz="2160" dirty="0">
                <a:solidFill>
                  <a:prstClr val="black"/>
                </a:solidFill>
                <a:latin typeface="Calibri" panose="020F0502020204030204"/>
              </a:rPr>
              <a:t> funding for energy </a:t>
            </a:r>
            <a:r>
              <a:rPr lang="it-IT" sz="2160" dirty="0" err="1">
                <a:solidFill>
                  <a:prstClr val="black"/>
                </a:solidFill>
                <a:latin typeface="Calibri" panose="020F0502020204030204"/>
              </a:rPr>
              <a:t>efficiency</a:t>
            </a:r>
            <a:r>
              <a:rPr lang="it-IT" sz="2160" dirty="0">
                <a:solidFill>
                  <a:prstClr val="black"/>
                </a:solidFill>
                <a:latin typeface="Calibri" panose="020F0502020204030204"/>
              </a:rPr>
              <a:t> projects. </a:t>
            </a:r>
            <a:r>
              <a:rPr lang="it-IT" sz="2160" dirty="0" err="1">
                <a:solidFill>
                  <a:prstClr val="black"/>
                </a:solidFill>
                <a:latin typeface="Calibri" panose="020F0502020204030204"/>
              </a:rPr>
              <a:t>This</a:t>
            </a:r>
            <a:r>
              <a:rPr lang="it-IT" sz="2160" dirty="0">
                <a:solidFill>
                  <a:prstClr val="black"/>
                </a:solidFill>
                <a:latin typeface="Calibri" panose="020F0502020204030204"/>
              </a:rPr>
              <a:t> </a:t>
            </a:r>
            <a:r>
              <a:rPr lang="it-IT" sz="2160" dirty="0" err="1">
                <a:solidFill>
                  <a:prstClr val="black"/>
                </a:solidFill>
                <a:latin typeface="Calibri" panose="020F0502020204030204"/>
              </a:rPr>
              <a:t>personalized</a:t>
            </a:r>
            <a:r>
              <a:rPr lang="it-IT" sz="2160" dirty="0">
                <a:solidFill>
                  <a:prstClr val="black"/>
                </a:solidFill>
                <a:latin typeface="Calibri" panose="020F0502020204030204"/>
              </a:rPr>
              <a:t> support </a:t>
            </a:r>
            <a:r>
              <a:rPr lang="it-IT" sz="2160" dirty="0" err="1">
                <a:solidFill>
                  <a:prstClr val="black"/>
                </a:solidFill>
                <a:latin typeface="Calibri" panose="020F0502020204030204"/>
              </a:rPr>
              <a:t>ensures</a:t>
            </a:r>
            <a:r>
              <a:rPr lang="it-IT" sz="2160" dirty="0">
                <a:solidFill>
                  <a:prstClr val="black"/>
                </a:solidFill>
                <a:latin typeface="Calibri" panose="020F0502020204030204"/>
              </a:rPr>
              <a:t> </a:t>
            </a:r>
            <a:r>
              <a:rPr lang="it-IT" sz="2160" dirty="0" err="1">
                <a:solidFill>
                  <a:prstClr val="black"/>
                </a:solidFill>
                <a:latin typeface="Calibri" panose="020F0502020204030204"/>
              </a:rPr>
              <a:t>that</a:t>
            </a:r>
            <a:r>
              <a:rPr lang="it-IT" sz="2160" dirty="0">
                <a:solidFill>
                  <a:prstClr val="black"/>
                </a:solidFill>
                <a:latin typeface="Calibri" panose="020F0502020204030204"/>
              </a:rPr>
              <a:t> businesses </a:t>
            </a:r>
            <a:r>
              <a:rPr lang="it-IT" sz="2160" dirty="0" err="1">
                <a:solidFill>
                  <a:prstClr val="black"/>
                </a:solidFill>
                <a:latin typeface="Calibri" panose="020F0502020204030204"/>
              </a:rPr>
              <a:t>have</a:t>
            </a:r>
            <a:r>
              <a:rPr lang="it-IT" sz="2160" dirty="0">
                <a:solidFill>
                  <a:prstClr val="black"/>
                </a:solidFill>
                <a:latin typeface="Calibri" panose="020F0502020204030204"/>
              </a:rPr>
              <a:t> the </a:t>
            </a:r>
            <a:r>
              <a:rPr lang="it-IT" sz="2160" dirty="0" err="1">
                <a:solidFill>
                  <a:prstClr val="black"/>
                </a:solidFill>
                <a:latin typeface="Calibri" panose="020F0502020204030204"/>
              </a:rPr>
              <a:t>necessary</a:t>
            </a:r>
            <a:r>
              <a:rPr lang="it-IT" sz="2160" dirty="0">
                <a:solidFill>
                  <a:prstClr val="black"/>
                </a:solidFill>
                <a:latin typeface="Calibri" panose="020F0502020204030204"/>
              </a:rPr>
              <a:t> </a:t>
            </a:r>
            <a:r>
              <a:rPr lang="it-IT" sz="2160" dirty="0" err="1">
                <a:solidFill>
                  <a:prstClr val="black"/>
                </a:solidFill>
                <a:latin typeface="Calibri" panose="020F0502020204030204"/>
              </a:rPr>
              <a:t>resources</a:t>
            </a:r>
            <a:r>
              <a:rPr lang="it-IT" sz="2160" dirty="0">
                <a:solidFill>
                  <a:prstClr val="black"/>
                </a:solidFill>
                <a:latin typeface="Calibri" panose="020F0502020204030204"/>
              </a:rPr>
              <a:t> to </a:t>
            </a:r>
            <a:r>
              <a:rPr lang="it-IT" sz="2160" dirty="0" err="1">
                <a:solidFill>
                  <a:prstClr val="black"/>
                </a:solidFill>
                <a:latin typeface="Calibri" panose="020F0502020204030204"/>
              </a:rPr>
              <a:t>implement</a:t>
            </a:r>
            <a:r>
              <a:rPr lang="it-IT" sz="2160" dirty="0">
                <a:solidFill>
                  <a:prstClr val="black"/>
                </a:solidFill>
                <a:latin typeface="Calibri" panose="020F0502020204030204"/>
              </a:rPr>
              <a:t> energy-</a:t>
            </a:r>
            <a:r>
              <a:rPr lang="it-IT" sz="2160" dirty="0" err="1">
                <a:solidFill>
                  <a:prstClr val="black"/>
                </a:solidFill>
                <a:latin typeface="Calibri" panose="020F0502020204030204"/>
              </a:rPr>
              <a:t>saving</a:t>
            </a:r>
            <a:r>
              <a:rPr lang="it-IT" sz="2160" dirty="0">
                <a:solidFill>
                  <a:prstClr val="black"/>
                </a:solidFill>
                <a:latin typeface="Calibri" panose="020F0502020204030204"/>
              </a:rPr>
              <a:t> </a:t>
            </a:r>
            <a:r>
              <a:rPr lang="it-IT" sz="2160" dirty="0" err="1">
                <a:solidFill>
                  <a:prstClr val="black"/>
                </a:solidFill>
                <a:latin typeface="Calibri" panose="020F0502020204030204"/>
              </a:rPr>
              <a:t>measures</a:t>
            </a:r>
            <a:r>
              <a:rPr lang="it-IT" sz="2160" dirty="0">
                <a:solidFill>
                  <a:prstClr val="black"/>
                </a:solidFill>
                <a:latin typeface="Calibri" panose="020F0502020204030204"/>
              </a:rPr>
              <a:t> and </a:t>
            </a:r>
            <a:r>
              <a:rPr lang="it-IT" sz="2160" dirty="0" err="1">
                <a:solidFill>
                  <a:prstClr val="black"/>
                </a:solidFill>
                <a:latin typeface="Calibri" panose="020F0502020204030204"/>
              </a:rPr>
              <a:t>sustainable</a:t>
            </a:r>
            <a:r>
              <a:rPr lang="it-IT" sz="2160" dirty="0">
                <a:solidFill>
                  <a:prstClr val="black"/>
                </a:solidFill>
                <a:latin typeface="Calibri" panose="020F0502020204030204"/>
              </a:rPr>
              <a:t> </a:t>
            </a:r>
            <a:r>
              <a:rPr lang="it-IT" sz="2160" dirty="0" err="1">
                <a:solidFill>
                  <a:prstClr val="black"/>
                </a:solidFill>
                <a:latin typeface="Calibri" panose="020F0502020204030204"/>
              </a:rPr>
              <a:t>improvements</a:t>
            </a:r>
            <a:r>
              <a:rPr lang="it-IT" sz="2160" dirty="0">
                <a:solidFill>
                  <a:prstClr val="black"/>
                </a:solidFill>
                <a:latin typeface="Calibri" panose="020F0502020204030204"/>
              </a:rPr>
              <a:t>.</a:t>
            </a:r>
          </a:p>
        </p:txBody>
      </p:sp>
      <p:sp>
        <p:nvSpPr>
          <p:cNvPr id="21" name="CasellaDiTesto 20">
            <a:extLst>
              <a:ext uri="{FF2B5EF4-FFF2-40B4-BE49-F238E27FC236}">
                <a16:creationId xmlns:a16="http://schemas.microsoft.com/office/drawing/2014/main" id="{3A9F78C8-8B83-796E-D276-3147E5DA33BC}"/>
              </a:ext>
            </a:extLst>
          </p:cNvPr>
          <p:cNvSpPr txBox="1"/>
          <p:nvPr/>
        </p:nvSpPr>
        <p:spPr>
          <a:xfrm>
            <a:off x="1810281" y="7411319"/>
            <a:ext cx="7358184" cy="1754326"/>
          </a:xfrm>
          <a:prstGeom prst="rect">
            <a:avLst/>
          </a:prstGeom>
          <a:noFill/>
        </p:spPr>
        <p:txBody>
          <a:bodyPr wrap="square" rtlCol="0">
            <a:spAutoFit/>
          </a:bodyPr>
          <a:lstStyle/>
          <a:p>
            <a:pPr defTabSz="1234440"/>
            <a:r>
              <a:rPr lang="en-GB" sz="2160" b="1" dirty="0">
                <a:solidFill>
                  <a:prstClr val="white"/>
                </a:solidFill>
                <a:latin typeface="Arial" panose="020B0604020202020204" pitchFamily="34" charset="0"/>
                <a:ea typeface="Arial" panose="020B0604020202020204" pitchFamily="34" charset="0"/>
              </a:rPr>
              <a:t>6. Consulting Services for Accessing Funding</a:t>
            </a:r>
            <a:br>
              <a:rPr lang="en-GB" sz="2160" b="1" dirty="0">
                <a:solidFill>
                  <a:prstClr val="white"/>
                </a:solidFill>
                <a:latin typeface="Arial" panose="020B0604020202020204" pitchFamily="34" charset="0"/>
                <a:ea typeface="Arial" panose="020B0604020202020204" pitchFamily="34" charset="0"/>
              </a:rPr>
            </a:br>
            <a:r>
              <a:rPr lang="en-GB" sz="2160" dirty="0">
                <a:solidFill>
                  <a:prstClr val="white"/>
                </a:solidFill>
                <a:latin typeface="Arial" panose="020B0604020202020204" pitchFamily="34" charset="0"/>
                <a:ea typeface="Arial" panose="020B0604020202020204" pitchFamily="34" charset="0"/>
              </a:rPr>
              <a:t>Providing consulting services to guide SMEs in </a:t>
            </a:r>
          </a:p>
          <a:p>
            <a:pPr defTabSz="1234440"/>
            <a:r>
              <a:rPr lang="en-GB" sz="2160" dirty="0">
                <a:solidFill>
                  <a:prstClr val="white"/>
                </a:solidFill>
                <a:latin typeface="Arial" panose="020B0604020202020204" pitchFamily="34" charset="0"/>
                <a:ea typeface="Arial" panose="020B0604020202020204" pitchFamily="34" charset="0"/>
              </a:rPr>
              <a:t>accessing financial support for energy efficiency projects, ensuring they have the resources needed to implement energy-saving measures.</a:t>
            </a:r>
            <a:endParaRPr lang="en-GB" sz="2160" b="1" dirty="0">
              <a:solidFill>
                <a:prstClr val="white"/>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17139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CA75122E-6AA9-7F0A-C88E-2BC27AA797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108B01D-E853-953A-6EB9-842191F14424}"/>
              </a:ext>
            </a:extLst>
          </p:cNvPr>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9FBA768-4F1E-897F-656C-5D829400FCC7}"/>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0E014796-ECD4-77D3-C022-61549B6D868E}"/>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a:extLst>
              <a:ext uri="{FF2B5EF4-FFF2-40B4-BE49-F238E27FC236}">
                <a16:creationId xmlns:a16="http://schemas.microsoft.com/office/drawing/2014/main" id="{4583651B-347E-65F9-338A-5696B0F747F2}"/>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B7064A50-42C5-0A89-D7BF-98EABD4E06B7}"/>
              </a:ext>
            </a:extLst>
          </p:cNvPr>
          <p:cNvGrpSpPr/>
          <p:nvPr/>
        </p:nvGrpSpPr>
        <p:grpSpPr>
          <a:xfrm>
            <a:off x="-812714" y="-209951"/>
            <a:ext cx="8612688" cy="2393535"/>
            <a:chOff x="0" y="0"/>
            <a:chExt cx="2565973" cy="713105"/>
          </a:xfrm>
        </p:grpSpPr>
        <p:sp>
          <p:nvSpPr>
            <p:cNvPr id="7" name="Freeform 7">
              <a:extLst>
                <a:ext uri="{FF2B5EF4-FFF2-40B4-BE49-F238E27FC236}">
                  <a16:creationId xmlns:a16="http://schemas.microsoft.com/office/drawing/2014/main" id="{445F0A02-796A-B549-61D9-44CC41EAE9E5}"/>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2AA2B132-1157-2E9D-3D6D-1D0734F4E937}"/>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1F8F75E1-7538-67BF-52CE-09F853217B93}"/>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98367ED3-B1AE-7AAA-23AC-B30A367680C6}"/>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346469F1-288F-27E2-70D5-4E55A41B1B29}"/>
              </a:ext>
            </a:extLst>
          </p:cNvPr>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a:extLst>
              <a:ext uri="{FF2B5EF4-FFF2-40B4-BE49-F238E27FC236}">
                <a16:creationId xmlns:a16="http://schemas.microsoft.com/office/drawing/2014/main" id="{5C88326F-917E-ADD0-9277-908A8944629D}"/>
              </a:ext>
            </a:extLst>
          </p:cNvPr>
          <p:cNvSpPr txBox="1"/>
          <p:nvPr/>
        </p:nvSpPr>
        <p:spPr>
          <a:xfrm>
            <a:off x="9840425" y="2196470"/>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50"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a:extLst>
              <a:ext uri="{FF2B5EF4-FFF2-40B4-BE49-F238E27FC236}">
                <a16:creationId xmlns:a16="http://schemas.microsoft.com/office/drawing/2014/main" id="{6639FCB6-3FAF-1D46-B6C7-F89BCE55706B}"/>
              </a:ext>
            </a:extLst>
          </p:cNvPr>
          <p:cNvSpPr txBox="1"/>
          <p:nvPr/>
        </p:nvSpPr>
        <p:spPr>
          <a:xfrm>
            <a:off x="9840425" y="3906653"/>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a:extLst>
              <a:ext uri="{FF2B5EF4-FFF2-40B4-BE49-F238E27FC236}">
                <a16:creationId xmlns:a16="http://schemas.microsoft.com/office/drawing/2014/main" id="{316F713C-935D-1D5E-E964-D2DBDC6E399D}"/>
              </a:ext>
            </a:extLst>
          </p:cNvPr>
          <p:cNvSpPr txBox="1"/>
          <p:nvPr/>
        </p:nvSpPr>
        <p:spPr>
          <a:xfrm>
            <a:off x="10798033" y="6867273"/>
            <a:ext cx="6514811" cy="559897"/>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4400" b="1">
                <a:solidFill>
                  <a:srgbClr val="FFFFFF"/>
                </a:solidFill>
                <a:latin typeface="Poppins Bold"/>
                <a:ea typeface="Poppins Bold"/>
                <a:cs typeface="Poppins Bold"/>
                <a:sym typeface="Poppins Bold"/>
              </a:rPr>
              <a:t>IMPAWATT Platform</a:t>
            </a:r>
            <a:endParaRPr lang="en-US" sz="4400">
              <a:ea typeface="Calibri"/>
              <a:cs typeface="Calibri"/>
            </a:endParaRPr>
          </a:p>
        </p:txBody>
      </p:sp>
    </p:spTree>
    <p:extLst>
      <p:ext uri="{BB962C8B-B14F-4D97-AF65-F5344CB8AC3E}">
        <p14:creationId xmlns:p14="http://schemas.microsoft.com/office/powerpoint/2010/main" val="17231041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2949" y="1813213"/>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943699" y="3389235"/>
            <a:ext cx="16400601" cy="582601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IMPAWATT is an e-learning and energy monitoring platform offering more than 200 different training materials and tools tailored to the needs of companies in 12 countries, enabling energy and cost monitoring.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Objective: To improve the level of knowledge and implementation of energy efficiency measures in SMEs, especially after energy audits.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endParaRPr>
          </a:p>
        </p:txBody>
      </p:sp>
      <p:grpSp>
        <p:nvGrpSpPr>
          <p:cNvPr id="9" name="Group 9"/>
          <p:cNvGrpSpPr/>
          <p:nvPr/>
        </p:nvGrpSpPr>
        <p:grpSpPr>
          <a:xfrm>
            <a:off x="714375" y="224958"/>
            <a:ext cx="6701433" cy="1228072"/>
            <a:chOff x="0" y="0"/>
            <a:chExt cx="8935245" cy="1637429"/>
          </a:xfrm>
        </p:grpSpPr>
        <p:sp>
          <p:nvSpPr>
            <p:cNvPr id="10" name="Freeform 10"/>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2" name="TextBox 12"/>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pic>
        <p:nvPicPr>
          <p:cNvPr id="15" name="Grafik 14">
            <a:extLst>
              <a:ext uri="{FF2B5EF4-FFF2-40B4-BE49-F238E27FC236}">
                <a16:creationId xmlns:a16="http://schemas.microsoft.com/office/drawing/2014/main" id="{04B9EAEA-D1FA-B628-3934-0018B08B7D59}"/>
              </a:ext>
            </a:extLst>
          </p:cNvPr>
          <p:cNvPicPr>
            <a:picLocks noChangeAspect="1"/>
          </p:cNvPicPr>
          <p:nvPr/>
        </p:nvPicPr>
        <p:blipFill>
          <a:blip r:embed="rId7"/>
          <a:stretch>
            <a:fillRect/>
          </a:stretch>
        </p:blipFill>
        <p:spPr>
          <a:xfrm>
            <a:off x="5687616" y="8295512"/>
            <a:ext cx="5994400" cy="1041400"/>
          </a:xfrm>
          <a:prstGeom prst="rect">
            <a:avLst/>
          </a:prstGeom>
        </p:spPr>
      </p:pic>
      <p:sp>
        <p:nvSpPr>
          <p:cNvPr id="18" name="TextBox 13">
            <a:extLst>
              <a:ext uri="{FF2B5EF4-FFF2-40B4-BE49-F238E27FC236}">
                <a16:creationId xmlns:a16="http://schemas.microsoft.com/office/drawing/2014/main" id="{D06CE95A-8BA0-2DD7-7080-6F52DAAB51A7}"/>
              </a:ext>
            </a:extLst>
          </p:cNvPr>
          <p:cNvSpPr txBox="1"/>
          <p:nvPr/>
        </p:nvSpPr>
        <p:spPr>
          <a:xfrm>
            <a:off x="4031432" y="2177916"/>
            <a:ext cx="8376272"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pic>
        <p:nvPicPr>
          <p:cNvPr id="19" name="Grafik 18">
            <a:extLst>
              <a:ext uri="{FF2B5EF4-FFF2-40B4-BE49-F238E27FC236}">
                <a16:creationId xmlns:a16="http://schemas.microsoft.com/office/drawing/2014/main" id="{EE1132BB-6509-9BF2-5D96-235F4C0BC7B2}"/>
              </a:ext>
            </a:extLst>
          </p:cNvPr>
          <p:cNvPicPr>
            <a:picLocks noChangeAspect="1"/>
          </p:cNvPicPr>
          <p:nvPr/>
        </p:nvPicPr>
        <p:blipFill>
          <a:blip r:embed="rId8"/>
          <a:stretch>
            <a:fillRect/>
          </a:stretch>
        </p:blipFill>
        <p:spPr>
          <a:xfrm>
            <a:off x="13968536" y="7159724"/>
            <a:ext cx="2104960" cy="295670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693906" cy="1228072"/>
            <a:chOff x="0" y="0"/>
            <a:chExt cx="8925209"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510982"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5470037" y="2095231"/>
            <a:ext cx="7347926" cy="660346"/>
          </a:xfrm>
          <a:prstGeom prst="rect">
            <a:avLst/>
          </a:prstGeom>
        </p:spPr>
        <p:txBody>
          <a:bodyPr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grpSp>
        <p:nvGrpSpPr>
          <p:cNvPr id="13" name="Group 13"/>
          <p:cNvGrpSpPr/>
          <p:nvPr/>
        </p:nvGrpSpPr>
        <p:grpSpPr>
          <a:xfrm>
            <a:off x="1631270" y="3262559"/>
            <a:ext cx="15025459" cy="2985144"/>
            <a:chOff x="0" y="0"/>
            <a:chExt cx="4330331" cy="860317"/>
          </a:xfrm>
        </p:grpSpPr>
        <p:sp>
          <p:nvSpPr>
            <p:cNvPr id="14" name="Freeform 14"/>
            <p:cNvSpPr/>
            <p:nvPr/>
          </p:nvSpPr>
          <p:spPr>
            <a:xfrm>
              <a:off x="2987" y="0"/>
              <a:ext cx="4324356" cy="860317"/>
            </a:xfrm>
            <a:custGeom>
              <a:avLst/>
              <a:gdLst/>
              <a:ahLst/>
              <a:cxnLst/>
              <a:rect l="l" t="t" r="r" b="b"/>
              <a:pathLst>
                <a:path w="4324356" h="860317">
                  <a:moveTo>
                    <a:pt x="4319201" y="447396"/>
                  </a:moveTo>
                  <a:lnTo>
                    <a:pt x="4132287" y="843079"/>
                  </a:lnTo>
                  <a:cubicBezTo>
                    <a:pt x="4127315" y="853604"/>
                    <a:pt x="4116719" y="860317"/>
                    <a:pt x="4105079" y="860317"/>
                  </a:cubicBezTo>
                  <a:lnTo>
                    <a:pt x="219277" y="860317"/>
                  </a:lnTo>
                  <a:cubicBezTo>
                    <a:pt x="207638" y="860317"/>
                    <a:pt x="197042" y="853604"/>
                    <a:pt x="192070" y="843079"/>
                  </a:cubicBezTo>
                  <a:lnTo>
                    <a:pt x="5156" y="447396"/>
                  </a:lnTo>
                  <a:cubicBezTo>
                    <a:pt x="0" y="436483"/>
                    <a:pt x="0" y="423834"/>
                    <a:pt x="5156" y="412921"/>
                  </a:cubicBezTo>
                  <a:lnTo>
                    <a:pt x="192070" y="17238"/>
                  </a:lnTo>
                  <a:cubicBezTo>
                    <a:pt x="197042" y="6713"/>
                    <a:pt x="207638" y="0"/>
                    <a:pt x="219277" y="0"/>
                  </a:cubicBezTo>
                  <a:lnTo>
                    <a:pt x="4105079" y="0"/>
                  </a:lnTo>
                  <a:cubicBezTo>
                    <a:pt x="4116719" y="0"/>
                    <a:pt x="4127315" y="6713"/>
                    <a:pt x="4132287" y="17238"/>
                  </a:cubicBezTo>
                  <a:lnTo>
                    <a:pt x="4319201" y="412921"/>
                  </a:lnTo>
                  <a:cubicBezTo>
                    <a:pt x="4324356" y="423834"/>
                    <a:pt x="4324356" y="436483"/>
                    <a:pt x="4319201" y="447396"/>
                  </a:cubicBezTo>
                  <a:close/>
                </a:path>
              </a:pathLst>
            </a:custGeom>
            <a:solidFill>
              <a:srgbClr val="00477A"/>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14300" y="-38100"/>
              <a:ext cx="4101731" cy="8984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631270" y="6766149"/>
            <a:ext cx="15025459" cy="2974440"/>
            <a:chOff x="0" y="0"/>
            <a:chExt cx="4330331" cy="857232"/>
          </a:xfrm>
        </p:grpSpPr>
        <p:sp>
          <p:nvSpPr>
            <p:cNvPr id="17" name="Freeform 17"/>
            <p:cNvSpPr/>
            <p:nvPr/>
          </p:nvSpPr>
          <p:spPr>
            <a:xfrm>
              <a:off x="2998" y="0"/>
              <a:ext cx="4324335" cy="857232"/>
            </a:xfrm>
            <a:custGeom>
              <a:avLst/>
              <a:gdLst/>
              <a:ahLst/>
              <a:cxnLst/>
              <a:rect l="l" t="t" r="r" b="b"/>
              <a:pathLst>
                <a:path w="4324335" h="857232">
                  <a:moveTo>
                    <a:pt x="4319166" y="445843"/>
                  </a:moveTo>
                  <a:lnTo>
                    <a:pt x="4132300" y="840006"/>
                  </a:lnTo>
                  <a:cubicBezTo>
                    <a:pt x="4127312" y="850526"/>
                    <a:pt x="4116711" y="857232"/>
                    <a:pt x="4105068" y="857232"/>
                  </a:cubicBezTo>
                  <a:lnTo>
                    <a:pt x="219266" y="857232"/>
                  </a:lnTo>
                  <a:cubicBezTo>
                    <a:pt x="207624" y="857232"/>
                    <a:pt x="197023" y="850526"/>
                    <a:pt x="192035" y="840006"/>
                  </a:cubicBezTo>
                  <a:lnTo>
                    <a:pt x="5169" y="445843"/>
                  </a:lnTo>
                  <a:cubicBezTo>
                    <a:pt x="0" y="434940"/>
                    <a:pt x="0" y="422292"/>
                    <a:pt x="5169" y="411390"/>
                  </a:cubicBezTo>
                  <a:lnTo>
                    <a:pt x="192035" y="17227"/>
                  </a:lnTo>
                  <a:cubicBezTo>
                    <a:pt x="197023" y="6706"/>
                    <a:pt x="207624" y="0"/>
                    <a:pt x="219266" y="0"/>
                  </a:cubicBezTo>
                  <a:lnTo>
                    <a:pt x="4105068" y="0"/>
                  </a:lnTo>
                  <a:cubicBezTo>
                    <a:pt x="4116711" y="0"/>
                    <a:pt x="4127312" y="6706"/>
                    <a:pt x="4132300" y="17227"/>
                  </a:cubicBezTo>
                  <a:lnTo>
                    <a:pt x="4319166" y="411390"/>
                  </a:lnTo>
                  <a:cubicBezTo>
                    <a:pt x="4324335" y="422292"/>
                    <a:pt x="4324335" y="434940"/>
                    <a:pt x="4319166" y="445843"/>
                  </a:cubicBezTo>
                  <a:close/>
                </a:path>
              </a:pathLst>
            </a:custGeom>
            <a:solidFill>
              <a:srgbClr val="00477A"/>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114300" y="-38100"/>
              <a:ext cx="4101731" cy="8953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6342069" y="3140338"/>
            <a:ext cx="5603862" cy="484580"/>
            <a:chOff x="0" y="0"/>
            <a:chExt cx="1209792" cy="104614"/>
          </a:xfrm>
        </p:grpSpPr>
        <p:sp>
          <p:nvSpPr>
            <p:cNvPr id="20" name="Freeform 20"/>
            <p:cNvSpPr/>
            <p:nvPr/>
          </p:nvSpPr>
          <p:spPr>
            <a:xfrm>
              <a:off x="0" y="0"/>
              <a:ext cx="1209792" cy="104614"/>
            </a:xfrm>
            <a:custGeom>
              <a:avLst/>
              <a:gdLst/>
              <a:ahLst/>
              <a:cxnLst/>
              <a:rect l="l" t="t" r="r" b="b"/>
              <a:pathLst>
                <a:path w="1209792" h="104614">
                  <a:moveTo>
                    <a:pt x="52307" y="0"/>
                  </a:moveTo>
                  <a:lnTo>
                    <a:pt x="1157485" y="0"/>
                  </a:lnTo>
                  <a:cubicBezTo>
                    <a:pt x="1186373" y="0"/>
                    <a:pt x="1209792" y="23419"/>
                    <a:pt x="1209792" y="52307"/>
                  </a:cubicBezTo>
                  <a:lnTo>
                    <a:pt x="1209792" y="52307"/>
                  </a:lnTo>
                  <a:cubicBezTo>
                    <a:pt x="1209792" y="66179"/>
                    <a:pt x="1204281" y="79484"/>
                    <a:pt x="1194471" y="89293"/>
                  </a:cubicBezTo>
                  <a:cubicBezTo>
                    <a:pt x="1184662" y="99103"/>
                    <a:pt x="1171357" y="104614"/>
                    <a:pt x="1157485" y="104614"/>
                  </a:cubicBezTo>
                  <a:lnTo>
                    <a:pt x="52307" y="104614"/>
                  </a:lnTo>
                  <a:cubicBezTo>
                    <a:pt x="23419" y="104614"/>
                    <a:pt x="0" y="81195"/>
                    <a:pt x="0" y="52307"/>
                  </a:cubicBezTo>
                  <a:lnTo>
                    <a:pt x="0" y="52307"/>
                  </a:lnTo>
                  <a:cubicBezTo>
                    <a:pt x="0" y="23419"/>
                    <a:pt x="23419" y="0"/>
                    <a:pt x="52307"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1209792" cy="1427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2"/>
          <p:cNvSpPr txBox="1"/>
          <p:nvPr/>
        </p:nvSpPr>
        <p:spPr>
          <a:xfrm>
            <a:off x="2498384" y="7236183"/>
            <a:ext cx="13329772" cy="1219821"/>
          </a:xfrm>
          <a:prstGeom prst="rect">
            <a:avLst/>
          </a:prstGeom>
        </p:spPr>
        <p:txBody>
          <a:bodyPr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Montserrat"/>
                <a:ea typeface="Montserrat"/>
                <a:cs typeface="Montserrat"/>
                <a:sym typeface="Montserrat"/>
              </a:rPr>
              <a:t>Impawatt</a:t>
            </a:r>
            <a:r>
              <a:rPr kumimoji="0" lang="en-US" sz="2800" b="1" i="0" u="none" strike="noStrike" kern="1200" cap="none" spc="0" normalizeH="0" baseline="0" noProof="0" dirty="0">
                <a:ln>
                  <a:noFill/>
                </a:ln>
                <a:solidFill>
                  <a:srgbClr val="FFFFFF"/>
                </a:solidFill>
                <a:effectLst/>
                <a:uLnTx/>
                <a:uFillTx/>
                <a:latin typeface="Montserrat"/>
                <a:ea typeface="Montserrat"/>
                <a:cs typeface="Montserrat"/>
                <a:sym typeface="Montserrat"/>
              </a:rPr>
              <a:t> is available in 12 countries and languages and has been used by 837 registered companies and over 1600 users. </a:t>
            </a:r>
          </a:p>
        </p:txBody>
      </p:sp>
      <p:grpSp>
        <p:nvGrpSpPr>
          <p:cNvPr id="23" name="Group 23"/>
          <p:cNvGrpSpPr/>
          <p:nvPr/>
        </p:nvGrpSpPr>
        <p:grpSpPr>
          <a:xfrm>
            <a:off x="6342069" y="6657279"/>
            <a:ext cx="5603862" cy="484580"/>
            <a:chOff x="0" y="0"/>
            <a:chExt cx="1209792" cy="104614"/>
          </a:xfrm>
        </p:grpSpPr>
        <p:sp>
          <p:nvSpPr>
            <p:cNvPr id="24" name="Freeform 24"/>
            <p:cNvSpPr/>
            <p:nvPr/>
          </p:nvSpPr>
          <p:spPr>
            <a:xfrm>
              <a:off x="0" y="0"/>
              <a:ext cx="1209792" cy="104614"/>
            </a:xfrm>
            <a:custGeom>
              <a:avLst/>
              <a:gdLst/>
              <a:ahLst/>
              <a:cxnLst/>
              <a:rect l="l" t="t" r="r" b="b"/>
              <a:pathLst>
                <a:path w="1209792" h="104614">
                  <a:moveTo>
                    <a:pt x="52307" y="0"/>
                  </a:moveTo>
                  <a:lnTo>
                    <a:pt x="1157485" y="0"/>
                  </a:lnTo>
                  <a:cubicBezTo>
                    <a:pt x="1186373" y="0"/>
                    <a:pt x="1209792" y="23419"/>
                    <a:pt x="1209792" y="52307"/>
                  </a:cubicBezTo>
                  <a:lnTo>
                    <a:pt x="1209792" y="52307"/>
                  </a:lnTo>
                  <a:cubicBezTo>
                    <a:pt x="1209792" y="66179"/>
                    <a:pt x="1204281" y="79484"/>
                    <a:pt x="1194471" y="89293"/>
                  </a:cubicBezTo>
                  <a:cubicBezTo>
                    <a:pt x="1184662" y="99103"/>
                    <a:pt x="1171357" y="104614"/>
                    <a:pt x="1157485" y="104614"/>
                  </a:cubicBezTo>
                  <a:lnTo>
                    <a:pt x="52307" y="104614"/>
                  </a:lnTo>
                  <a:cubicBezTo>
                    <a:pt x="23419" y="104614"/>
                    <a:pt x="0" y="81195"/>
                    <a:pt x="0" y="52307"/>
                  </a:cubicBezTo>
                  <a:lnTo>
                    <a:pt x="0" y="52307"/>
                  </a:lnTo>
                  <a:cubicBezTo>
                    <a:pt x="0" y="23419"/>
                    <a:pt x="23419" y="0"/>
                    <a:pt x="52307"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209792" cy="1427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6692173" y="3180683"/>
            <a:ext cx="4903653" cy="397545"/>
          </a:xfrm>
          <a:prstGeom prst="rect">
            <a:avLst/>
          </a:prstGeom>
        </p:spPr>
        <p:txBody>
          <a:bodyPr lIns="0" tIns="0" rIns="0" bIns="0" rtlCol="0" anchor="t">
            <a:spAutoFit/>
          </a:bodyPr>
          <a:lstStyle/>
          <a:p>
            <a:pPr marL="0" marR="0" lvl="0" indent="0" algn="ctr" defTabSz="914400" rtl="0" eaLnBrk="1" fontAlgn="auto" latinLnBrk="0" hangingPunct="1">
              <a:lnSpc>
                <a:spcPts val="3074"/>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History</a:t>
            </a:r>
          </a:p>
        </p:txBody>
      </p:sp>
      <p:sp>
        <p:nvSpPr>
          <p:cNvPr id="27" name="TextBox 27"/>
          <p:cNvSpPr txBox="1"/>
          <p:nvPr/>
        </p:nvSpPr>
        <p:spPr>
          <a:xfrm>
            <a:off x="7408281" y="6695974"/>
            <a:ext cx="3471439" cy="397545"/>
          </a:xfrm>
          <a:prstGeom prst="rect">
            <a:avLst/>
          </a:prstGeom>
        </p:spPr>
        <p:txBody>
          <a:bodyPr lIns="0" tIns="0" rIns="0" bIns="0" rtlCol="0" anchor="t">
            <a:spAutoFit/>
          </a:bodyPr>
          <a:lstStyle/>
          <a:p>
            <a:pPr marL="0" marR="0" lvl="0" indent="0" algn="ctr" defTabSz="914400" rtl="0" eaLnBrk="1" fontAlgn="auto" latinLnBrk="0" hangingPunct="1">
              <a:lnSpc>
                <a:spcPts val="3074"/>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Usage</a:t>
            </a:r>
          </a:p>
        </p:txBody>
      </p:sp>
      <p:sp>
        <p:nvSpPr>
          <p:cNvPr id="28" name="TextBox 28"/>
          <p:cNvSpPr txBox="1"/>
          <p:nvPr/>
        </p:nvSpPr>
        <p:spPr>
          <a:xfrm>
            <a:off x="2498384" y="3770647"/>
            <a:ext cx="13329772" cy="1866088"/>
          </a:xfrm>
          <a:prstGeom prst="rect">
            <a:avLst/>
          </a:prstGeom>
        </p:spPr>
        <p:txBody>
          <a:bodyPr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Montserrat"/>
                <a:ea typeface="Montserrat"/>
                <a:cs typeface="Montserrat"/>
                <a:sym typeface="Montserrat"/>
              </a:rPr>
              <a:t>Impawatt</a:t>
            </a:r>
            <a:r>
              <a:rPr kumimoji="0" lang="en-US" sz="2800" b="1" i="0" u="none" strike="noStrike" kern="1200" cap="none" spc="0" normalizeH="0" baseline="0" noProof="0">
                <a:ln>
                  <a:noFill/>
                </a:ln>
                <a:solidFill>
                  <a:srgbClr val="FFFFFF"/>
                </a:solidFill>
                <a:effectLst/>
                <a:uLnTx/>
                <a:uFillTx/>
                <a:latin typeface="Montserrat"/>
                <a:ea typeface="Montserrat"/>
                <a:cs typeface="Montserrat"/>
                <a:sym typeface="Montserrat"/>
              </a:rPr>
              <a:t> was developed under the Horizon 2020 project </a:t>
            </a:r>
            <a:r>
              <a:rPr kumimoji="0" lang="en-US" sz="2800" b="1" i="0" u="none" strike="noStrike" kern="1200" cap="none" spc="0" normalizeH="0" baseline="0" noProof="0" err="1">
                <a:ln>
                  <a:noFill/>
                </a:ln>
                <a:solidFill>
                  <a:srgbClr val="FFFFFF"/>
                </a:solidFill>
                <a:effectLst/>
                <a:uLnTx/>
                <a:uFillTx/>
                <a:latin typeface="Montserrat"/>
                <a:ea typeface="Montserrat"/>
                <a:cs typeface="Montserrat"/>
                <a:sym typeface="Montserrat"/>
              </a:rPr>
              <a:t>Impawatt</a:t>
            </a:r>
            <a:r>
              <a:rPr kumimoji="0" lang="en-US" sz="2800" b="1" i="0" u="none" strike="noStrike" kern="1200" cap="none" spc="0" normalizeH="0" baseline="0" noProof="0">
                <a:ln>
                  <a:noFill/>
                </a:ln>
                <a:solidFill>
                  <a:srgbClr val="FFFFFF"/>
                </a:solidFill>
                <a:effectLst/>
                <a:uLnTx/>
                <a:uFillTx/>
                <a:latin typeface="Montserrat"/>
                <a:ea typeface="Montserrat"/>
                <a:cs typeface="Montserrat"/>
                <a:sym typeface="Montserrat"/>
              </a:rPr>
              <a:t> and has been improved and updated since then in the three Life projects EE4SME, EE4HORECA and </a:t>
            </a:r>
            <a:r>
              <a:rPr kumimoji="0" lang="en-US" sz="2800" b="1" i="0" u="none" strike="noStrike" kern="1200" cap="none" spc="0" normalizeH="0" baseline="0" noProof="0" err="1">
                <a:ln>
                  <a:noFill/>
                </a:ln>
                <a:solidFill>
                  <a:srgbClr val="FFFFFF"/>
                </a:solidFill>
                <a:effectLst/>
                <a:uLnTx/>
                <a:uFillTx/>
                <a:latin typeface="Montserrat"/>
                <a:ea typeface="Montserrat"/>
                <a:cs typeface="Montserrat"/>
                <a:sym typeface="Montserrat"/>
              </a:rPr>
              <a:t>EcoSMEnergy</a:t>
            </a:r>
            <a:r>
              <a:rPr kumimoji="0" lang="en-US" sz="2800" b="1" i="0" u="none" strike="noStrike" kern="1200" cap="none" spc="0" normalizeH="0" baseline="0" noProof="0">
                <a:ln>
                  <a:noFill/>
                </a:ln>
                <a:solidFill>
                  <a:srgbClr val="FFFFFF"/>
                </a:solidFill>
                <a:effectLst/>
                <a:uLnTx/>
                <a:uFillTx/>
                <a:latin typeface="Montserrat"/>
                <a:ea typeface="Montserrat"/>
                <a:cs typeface="Montserrat"/>
                <a:sym typeface="Montserrat"/>
              </a:rPr>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5470037" y="2095231"/>
            <a:ext cx="7347926" cy="660346"/>
          </a:xfrm>
          <a:prstGeom prst="rect">
            <a:avLst/>
          </a:prstGeom>
        </p:spPr>
        <p:txBody>
          <a:bodyPr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grpSp>
        <p:nvGrpSpPr>
          <p:cNvPr id="13" name="Group 13"/>
          <p:cNvGrpSpPr/>
          <p:nvPr/>
        </p:nvGrpSpPr>
        <p:grpSpPr>
          <a:xfrm>
            <a:off x="887871" y="4750288"/>
            <a:ext cx="5244788" cy="4994984"/>
            <a:chOff x="0" y="0"/>
            <a:chExt cx="744688" cy="709219"/>
          </a:xfrm>
        </p:grpSpPr>
        <p:sp>
          <p:nvSpPr>
            <p:cNvPr id="14" name="Freeform 14"/>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6521162" y="4789390"/>
            <a:ext cx="5244788" cy="4994984"/>
            <a:chOff x="0" y="0"/>
            <a:chExt cx="744688" cy="709219"/>
          </a:xfrm>
        </p:grpSpPr>
        <p:sp>
          <p:nvSpPr>
            <p:cNvPr id="17" name="Freeform 17"/>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2132462" y="4789393"/>
            <a:ext cx="5244788" cy="4994984"/>
            <a:chOff x="0" y="0"/>
            <a:chExt cx="744688" cy="709219"/>
          </a:xfrm>
        </p:grpSpPr>
        <p:sp>
          <p:nvSpPr>
            <p:cNvPr id="20" name="Freeform 20"/>
            <p:cNvSpPr/>
            <p:nvPr/>
          </p:nvSpPr>
          <p:spPr>
            <a:xfrm>
              <a:off x="0" y="0"/>
              <a:ext cx="744688" cy="709220"/>
            </a:xfrm>
            <a:custGeom>
              <a:avLst/>
              <a:gdLst/>
              <a:ahLst/>
              <a:cxnLst/>
              <a:rect l="l" t="t" r="r" b="b"/>
              <a:pathLst>
                <a:path w="744688" h="709220">
                  <a:moveTo>
                    <a:pt x="38379" y="0"/>
                  </a:moveTo>
                  <a:lnTo>
                    <a:pt x="706309" y="0"/>
                  </a:lnTo>
                  <a:cubicBezTo>
                    <a:pt x="716488" y="0"/>
                    <a:pt x="726250" y="4043"/>
                    <a:pt x="733447" y="11241"/>
                  </a:cubicBezTo>
                  <a:cubicBezTo>
                    <a:pt x="740645" y="18438"/>
                    <a:pt x="744688" y="28200"/>
                    <a:pt x="744688" y="38379"/>
                  </a:cubicBezTo>
                  <a:lnTo>
                    <a:pt x="744688" y="670840"/>
                  </a:lnTo>
                  <a:cubicBezTo>
                    <a:pt x="744688" y="681019"/>
                    <a:pt x="740645" y="690781"/>
                    <a:pt x="733447" y="697979"/>
                  </a:cubicBezTo>
                  <a:cubicBezTo>
                    <a:pt x="726250" y="705176"/>
                    <a:pt x="716488" y="709220"/>
                    <a:pt x="706309" y="709220"/>
                  </a:cubicBezTo>
                  <a:lnTo>
                    <a:pt x="38379" y="709220"/>
                  </a:lnTo>
                  <a:cubicBezTo>
                    <a:pt x="28200" y="709220"/>
                    <a:pt x="18438" y="705176"/>
                    <a:pt x="11241" y="697979"/>
                  </a:cubicBezTo>
                  <a:cubicBezTo>
                    <a:pt x="4043" y="690781"/>
                    <a:pt x="0" y="681019"/>
                    <a:pt x="0" y="670840"/>
                  </a:cubicBezTo>
                  <a:lnTo>
                    <a:pt x="0" y="38379"/>
                  </a:lnTo>
                  <a:cubicBezTo>
                    <a:pt x="0" y="28200"/>
                    <a:pt x="4043" y="18438"/>
                    <a:pt x="11241" y="11241"/>
                  </a:cubicBezTo>
                  <a:cubicBezTo>
                    <a:pt x="18438" y="4043"/>
                    <a:pt x="28200" y="0"/>
                    <a:pt x="3837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1219348" y="6049869"/>
            <a:ext cx="4250689" cy="3564309"/>
          </a:xfrm>
          <a:prstGeom prst="rect">
            <a:avLst/>
          </a:prstGeom>
        </p:spPr>
        <p:txBody>
          <a:bodyPr lIns="0" tIns="0" rIns="0" bIns="0" rtlCol="0" anchor="t">
            <a:spAutoFit/>
          </a:bodyPr>
          <a:lstStyle/>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black"/>
                </a:solidFill>
                <a:effectLst/>
                <a:uLnTx/>
                <a:uFillTx/>
                <a:latin typeface="Montserrat" pitchFamily="2" charset="77"/>
                <a:ea typeface="+mn-ea"/>
                <a:cs typeface="+mn-cs"/>
              </a:rPr>
              <a:t>Energy management </a:t>
            </a:r>
            <a:endParaRPr kumimoji="0" lang="en-CA" sz="2000" b="0" i="0" u="none" strike="noStrike" kern="1200" cap="none" spc="0" normalizeH="0" baseline="0" noProof="0">
              <a:ln>
                <a:noFill/>
              </a:ln>
              <a:solidFill>
                <a:prstClr val="black"/>
              </a:solidFill>
              <a:effectLst/>
              <a:uLnTx/>
              <a:uFillTx/>
              <a:latin typeface="Montserrat" pitchFamily="2" charset="77"/>
              <a:ea typeface="+mn-ea"/>
              <a:cs typeface="+mn-cs"/>
            </a:endParaRP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Montserrat" pitchFamily="2" charset="77"/>
                <a:ea typeface="+mn-ea"/>
                <a:cs typeface="+mn-cs"/>
              </a:rPr>
              <a:t>Processes (pumps, motors, fans, compressed air, process heat) </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Montserrat" pitchFamily="2" charset="77"/>
                <a:ea typeface="+mn-ea"/>
                <a:cs typeface="+mn-cs"/>
              </a:rPr>
              <a:t>Buildings (heating and cooling, building envelope, ventilation, BMS)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Montserrat" pitchFamily="2" charset="77"/>
                <a:ea typeface="+mn-ea"/>
                <a:cs typeface="+mn-cs"/>
              </a:rPr>
              <a:t>Lighting systems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Montserrat" pitchFamily="2" charset="77"/>
                <a:ea typeface="+mn-ea"/>
                <a:cs typeface="+mn-cs"/>
              </a:rPr>
              <a:t>Mobility</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Montserrat" pitchFamily="2" charset="77"/>
                <a:ea typeface="+mn-ea"/>
                <a:cs typeface="+mn-cs"/>
              </a:rPr>
              <a:t>Renewable energies </a:t>
            </a:r>
          </a:p>
        </p:txBody>
      </p:sp>
      <p:sp>
        <p:nvSpPr>
          <p:cNvPr id="26" name="TextBox 26"/>
          <p:cNvSpPr txBox="1"/>
          <p:nvPr/>
        </p:nvSpPr>
        <p:spPr>
          <a:xfrm>
            <a:off x="7018656" y="6340492"/>
            <a:ext cx="4250689" cy="3233449"/>
          </a:xfrm>
          <a:prstGeom prst="rect">
            <a:avLst/>
          </a:prstGeom>
        </p:spPr>
        <p:txBody>
          <a:bodyPr lIns="0" tIns="0" rIns="0" bIns="0" rtlCol="0" anchor="t">
            <a:spAutoFit/>
          </a:bodyPr>
          <a:lstStyle/>
          <a:p>
            <a:pPr marL="285750" marR="0" lvl="0" indent="-285750" algn="l" defTabSz="4572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Motivation to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implement</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energy</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management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processes</a:t>
            </a:r>
            <a:endPar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endParaRPr>
          </a:p>
          <a:p>
            <a:pPr marL="285750" marR="0" lvl="0" indent="-285750" algn="l" defTabSz="4572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Motivating</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employees</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to change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their</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behavior</a:t>
            </a:r>
            <a:endPar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endParaRPr>
          </a:p>
          <a:p>
            <a:pPr marL="285750" marR="0" lvl="0" indent="-285750" algn="l" defTabSz="4572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Training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employees</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and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reviewing</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their</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level</a:t>
            </a:r>
            <a:r>
              <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rPr>
              <a:t> of </a:t>
            </a:r>
            <a:r>
              <a:rPr kumimoji="0" lang="fr-FR" sz="2000" b="0" i="0" u="none" strike="noStrike" kern="1200" cap="none" spc="0" normalizeH="0" baseline="0" noProof="0" err="1">
                <a:ln>
                  <a:noFill/>
                </a:ln>
                <a:solidFill>
                  <a:prstClr val="white"/>
                </a:solidFill>
                <a:effectLst/>
                <a:uLnTx/>
                <a:uFillTx/>
                <a:latin typeface="Montserrat" pitchFamily="2" charset="77"/>
                <a:ea typeface="+mn-ea"/>
                <a:cs typeface="Arial Unicode MS"/>
              </a:rPr>
              <a:t>knowledge</a:t>
            </a:r>
            <a:endParaRPr kumimoji="0" lang="fr-FR" sz="2000" b="0" i="0" u="none" strike="noStrike" kern="1200" cap="none" spc="0" normalizeH="0" baseline="0" noProof="0">
              <a:ln>
                <a:noFill/>
              </a:ln>
              <a:solidFill>
                <a:prstClr val="white"/>
              </a:solidFill>
              <a:effectLst/>
              <a:uLnTx/>
              <a:uFillTx/>
              <a:latin typeface="Montserrat" pitchFamily="2" charset="77"/>
              <a:ea typeface="+mn-ea"/>
              <a:cs typeface="Arial Unicode MS"/>
            </a:endParaRPr>
          </a:p>
        </p:txBody>
      </p:sp>
      <p:sp>
        <p:nvSpPr>
          <p:cNvPr id="27" name="TextBox 27"/>
          <p:cNvSpPr txBox="1"/>
          <p:nvPr/>
        </p:nvSpPr>
        <p:spPr>
          <a:xfrm>
            <a:off x="12629511" y="6640708"/>
            <a:ext cx="4250689" cy="2256259"/>
          </a:xfrm>
          <a:prstGeom prst="rect">
            <a:avLst/>
          </a:prstGeom>
        </p:spPr>
        <p:txBody>
          <a:bodyPr lIns="0" tIns="0" rIns="0" bIns="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err="1">
                <a:ln>
                  <a:noFill/>
                </a:ln>
                <a:solidFill>
                  <a:prstClr val="black"/>
                </a:solidFill>
                <a:effectLst/>
                <a:uLnTx/>
                <a:uFillTx/>
                <a:latin typeface="Montserrat" pitchFamily="2" charset="77"/>
                <a:ea typeface="+mn-ea"/>
                <a:cs typeface="+mn-cs"/>
              </a:rPr>
              <a:t>Analysis</a:t>
            </a:r>
            <a:r>
              <a:rPr kumimoji="0" lang="fr-FR" sz="2000" b="0" i="0" u="none" strike="noStrike" kern="1200" cap="none" spc="0" normalizeH="0" baseline="0" noProof="0">
                <a:ln>
                  <a:noFill/>
                </a:ln>
                <a:solidFill>
                  <a:prstClr val="black"/>
                </a:solidFill>
                <a:effectLst/>
                <a:uLnTx/>
                <a:uFillTx/>
                <a:latin typeface="Montserrat" pitchFamily="2" charset="77"/>
                <a:ea typeface="+mn-ea"/>
                <a:cs typeface="+mn-cs"/>
              </a:rPr>
              <a:t> of the life cycle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Guidelines for life cycle costs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black"/>
                </a:solidFill>
                <a:effectLst/>
                <a:uLnTx/>
                <a:uFillTx/>
                <a:latin typeface="Montserrat" pitchFamily="2" charset="77"/>
                <a:ea typeface="+mn-ea"/>
                <a:cs typeface="+mn-cs"/>
              </a:rPr>
              <a:t>Use of </a:t>
            </a:r>
            <a:r>
              <a:rPr kumimoji="0" lang="fr-FR" sz="2000" b="0" i="0" u="none" strike="noStrike" kern="1200" cap="none" spc="0" normalizeH="0" baseline="0" noProof="0" err="1">
                <a:ln>
                  <a:noFill/>
                </a:ln>
                <a:solidFill>
                  <a:prstClr val="black"/>
                </a:solidFill>
                <a:effectLst/>
                <a:uLnTx/>
                <a:uFillTx/>
                <a:latin typeface="Montserrat" pitchFamily="2" charset="77"/>
                <a:ea typeface="+mn-ea"/>
                <a:cs typeface="+mn-cs"/>
              </a:rPr>
              <a:t>sustainability</a:t>
            </a:r>
            <a:r>
              <a:rPr kumimoji="0" lang="fr-FR" sz="2000" b="0" i="0" u="none" strike="noStrike" kern="1200" cap="none" spc="0" normalizeH="0" baseline="0" noProof="0">
                <a:ln>
                  <a:noFill/>
                </a:ln>
                <a:solidFill>
                  <a:prstClr val="black"/>
                </a:solidFill>
                <a:effectLst/>
                <a:uLnTx/>
                <a:uFillTx/>
                <a:latin typeface="Montserrat" pitchFamily="2" charset="77"/>
                <a:ea typeface="+mn-ea"/>
                <a:cs typeface="+mn-cs"/>
              </a:rPr>
              <a:t> </a:t>
            </a:r>
            <a:r>
              <a:rPr kumimoji="0" lang="fr-FR" sz="2000" b="0" i="0" u="none" strike="noStrike" kern="1200" cap="none" spc="0" normalizeH="0" baseline="0" noProof="0" err="1">
                <a:ln>
                  <a:noFill/>
                </a:ln>
                <a:solidFill>
                  <a:prstClr val="black"/>
                </a:solidFill>
                <a:effectLst/>
                <a:uLnTx/>
                <a:uFillTx/>
                <a:latin typeface="Montserrat" pitchFamily="2" charset="77"/>
                <a:ea typeface="+mn-ea"/>
                <a:cs typeface="+mn-cs"/>
              </a:rPr>
              <a:t>indicators</a:t>
            </a:r>
            <a:endParaRPr kumimoji="0" lang="fr-FR" sz="2000" b="0" i="0" u="none" strike="noStrike" kern="1200" cap="none" spc="0" normalizeH="0" baseline="0" noProof="0">
              <a:ln>
                <a:noFill/>
              </a:ln>
              <a:solidFill>
                <a:prstClr val="black"/>
              </a:solidFill>
              <a:effectLst/>
              <a:uLnTx/>
              <a:uFillTx/>
              <a:latin typeface="Montserrat" pitchFamily="2" charset="77"/>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err="1">
                <a:ln>
                  <a:noFill/>
                </a:ln>
                <a:solidFill>
                  <a:prstClr val="black"/>
                </a:solidFill>
                <a:effectLst/>
                <a:uLnTx/>
                <a:uFillTx/>
                <a:latin typeface="Montserrat" pitchFamily="2" charset="77"/>
                <a:ea typeface="+mn-ea"/>
                <a:cs typeface="+mn-cs"/>
              </a:rPr>
              <a:t>Environmental</a:t>
            </a:r>
            <a:r>
              <a:rPr kumimoji="0" lang="fr-FR" sz="2000" b="0" i="0" u="none" strike="noStrike" kern="1200" cap="none" spc="0" normalizeH="0" baseline="0" noProof="0">
                <a:ln>
                  <a:noFill/>
                </a:ln>
                <a:solidFill>
                  <a:prstClr val="black"/>
                </a:solidFill>
                <a:effectLst/>
                <a:uLnTx/>
                <a:uFillTx/>
                <a:latin typeface="Montserrat" pitchFamily="2" charset="77"/>
                <a:ea typeface="+mn-ea"/>
                <a:cs typeface="+mn-cs"/>
              </a:rPr>
              <a:t> </a:t>
            </a:r>
            <a:r>
              <a:rPr kumimoji="0" lang="fr-FR" sz="2000" b="0" i="0" u="none" strike="noStrike" kern="1200" cap="none" spc="0" normalizeH="0" baseline="0" noProof="0" err="1">
                <a:ln>
                  <a:noFill/>
                </a:ln>
                <a:solidFill>
                  <a:prstClr val="black"/>
                </a:solidFill>
                <a:effectLst/>
                <a:uLnTx/>
                <a:uFillTx/>
                <a:latin typeface="Montserrat" pitchFamily="2" charset="77"/>
                <a:ea typeface="+mn-ea"/>
                <a:cs typeface="+mn-cs"/>
              </a:rPr>
              <a:t>labeling</a:t>
            </a:r>
            <a:endParaRPr kumimoji="0" lang="fr-FR" sz="2000" b="0" i="0" u="none" strike="noStrike" kern="1200" cap="none" spc="0" normalizeH="0" baseline="0" noProof="0">
              <a:ln>
                <a:noFill/>
              </a:ln>
              <a:solidFill>
                <a:prstClr val="black"/>
              </a:solidFill>
              <a:effectLst/>
              <a:uLnTx/>
              <a:uFillTx/>
              <a:latin typeface="Montserrat" pitchFamily="2" charset="77"/>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err="1">
                <a:ln>
                  <a:noFill/>
                </a:ln>
                <a:solidFill>
                  <a:prstClr val="black"/>
                </a:solidFill>
                <a:effectLst/>
                <a:uLnTx/>
                <a:uFillTx/>
                <a:latin typeface="Montserrat" pitchFamily="2" charset="77"/>
                <a:ea typeface="Arial Unicode MS"/>
                <a:cs typeface="+mn-cs"/>
              </a:rPr>
              <a:t>Sustainable</a:t>
            </a:r>
            <a:r>
              <a:rPr kumimoji="0" lang="fr-FR" sz="2000" b="0" i="0" u="none" strike="noStrike" kern="1200" cap="none" spc="0" normalizeH="0" baseline="0" noProof="0">
                <a:ln>
                  <a:noFill/>
                </a:ln>
                <a:solidFill>
                  <a:prstClr val="black"/>
                </a:solidFill>
                <a:effectLst/>
                <a:uLnTx/>
                <a:uFillTx/>
                <a:latin typeface="Montserrat" pitchFamily="2" charset="77"/>
                <a:ea typeface="Arial Unicode MS"/>
                <a:cs typeface="+mn-cs"/>
              </a:rPr>
              <a:t> business </a:t>
            </a:r>
            <a:r>
              <a:rPr kumimoji="0" lang="fr-FR" sz="2000" b="0" i="0" u="none" strike="noStrike" kern="1200" cap="none" spc="0" normalizeH="0" baseline="0" noProof="0" err="1">
                <a:ln>
                  <a:noFill/>
                </a:ln>
                <a:solidFill>
                  <a:prstClr val="black"/>
                </a:solidFill>
                <a:effectLst/>
                <a:uLnTx/>
                <a:uFillTx/>
                <a:latin typeface="Montserrat" pitchFamily="2" charset="77"/>
                <a:ea typeface="Arial Unicode MS"/>
                <a:cs typeface="+mn-cs"/>
              </a:rPr>
              <a:t>models</a:t>
            </a:r>
            <a:endParaRPr kumimoji="0" lang="fr-FR" sz="2000" b="0" i="0" u="none" strike="noStrike" kern="1200" cap="none" spc="0" normalizeH="0" baseline="0" noProof="0">
              <a:ln>
                <a:noFill/>
              </a:ln>
              <a:solidFill>
                <a:prstClr val="black"/>
              </a:solidFill>
              <a:effectLst/>
              <a:uLnTx/>
              <a:uFillTx/>
              <a:latin typeface="Montserrat" pitchFamily="2" charset="77"/>
              <a:ea typeface="Arial Unicode MS"/>
              <a:cs typeface="+mn-cs"/>
            </a:endParaRPr>
          </a:p>
        </p:txBody>
      </p:sp>
      <p:sp>
        <p:nvSpPr>
          <p:cNvPr id="28" name="TextBox 28"/>
          <p:cNvSpPr txBox="1"/>
          <p:nvPr/>
        </p:nvSpPr>
        <p:spPr>
          <a:xfrm>
            <a:off x="1913262" y="5586174"/>
            <a:ext cx="3194006" cy="40299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Energy Efficiency</a:t>
            </a:r>
          </a:p>
        </p:txBody>
      </p:sp>
      <p:sp>
        <p:nvSpPr>
          <p:cNvPr id="29" name="TextBox 29"/>
          <p:cNvSpPr txBox="1"/>
          <p:nvPr/>
        </p:nvSpPr>
        <p:spPr>
          <a:xfrm>
            <a:off x="7547441" y="5586174"/>
            <a:ext cx="3194006" cy="40299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Energy Culture</a:t>
            </a:r>
          </a:p>
        </p:txBody>
      </p:sp>
      <p:sp>
        <p:nvSpPr>
          <p:cNvPr id="30" name="TextBox 30"/>
          <p:cNvSpPr txBox="1"/>
          <p:nvPr/>
        </p:nvSpPr>
        <p:spPr>
          <a:xfrm>
            <a:off x="13250000" y="5586174"/>
            <a:ext cx="3194006" cy="839012"/>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Sustainable Supply Chain</a:t>
            </a:r>
          </a:p>
        </p:txBody>
      </p:sp>
      <p:pic>
        <p:nvPicPr>
          <p:cNvPr id="31" name="Image 40">
            <a:extLst>
              <a:ext uri="{FF2B5EF4-FFF2-40B4-BE49-F238E27FC236}">
                <a16:creationId xmlns:a16="http://schemas.microsoft.com/office/drawing/2014/main" id="{E7810E7E-4E54-6A07-CA72-30A62C8C1E60}"/>
              </a:ext>
            </a:extLst>
          </p:cNvPr>
          <p:cNvPicPr/>
          <p:nvPr/>
        </p:nvPicPr>
        <p:blipFill>
          <a:blip r:embed="rId7">
            <a:extLst>
              <a:ext uri="{28A0092B-C50C-407E-A947-70E740481C1C}">
                <a14:useLocalDpi xmlns:a14="http://schemas.microsoft.com/office/drawing/2010/main" val="0"/>
              </a:ext>
            </a:extLst>
          </a:blip>
          <a:stretch>
            <a:fillRect/>
          </a:stretch>
        </p:blipFill>
        <p:spPr>
          <a:xfrm>
            <a:off x="8182656" y="3403869"/>
            <a:ext cx="1879949" cy="1796035"/>
          </a:xfrm>
          <a:prstGeom prst="rect">
            <a:avLst/>
          </a:prstGeom>
        </p:spPr>
      </p:pic>
      <p:pic>
        <p:nvPicPr>
          <p:cNvPr id="32" name="Picture 4">
            <a:extLst>
              <a:ext uri="{FF2B5EF4-FFF2-40B4-BE49-F238E27FC236}">
                <a16:creationId xmlns:a16="http://schemas.microsoft.com/office/drawing/2014/main" id="{D2D73759-C03E-8921-4276-07C497E66EB5}"/>
              </a:ext>
            </a:extLst>
          </p:cNvPr>
          <p:cNvPicPr>
            <a:picLocks noChangeAspect="1"/>
          </p:cNvPicPr>
          <p:nvPr/>
        </p:nvPicPr>
        <p:blipFill>
          <a:blip r:embed="rId8"/>
          <a:stretch>
            <a:fillRect/>
          </a:stretch>
        </p:blipFill>
        <p:spPr>
          <a:xfrm>
            <a:off x="13815947" y="3294134"/>
            <a:ext cx="2384837" cy="1930071"/>
          </a:xfrm>
          <a:prstGeom prst="rect">
            <a:avLst/>
          </a:prstGeom>
        </p:spPr>
      </p:pic>
      <p:pic>
        <p:nvPicPr>
          <p:cNvPr id="40" name="Grafik 39">
            <a:extLst>
              <a:ext uri="{FF2B5EF4-FFF2-40B4-BE49-F238E27FC236}">
                <a16:creationId xmlns:a16="http://schemas.microsoft.com/office/drawing/2014/main" id="{7750C339-D12F-F6AF-E4D3-563574A16E8D}"/>
              </a:ext>
            </a:extLst>
          </p:cNvPr>
          <p:cNvPicPr>
            <a:picLocks noChangeAspect="1"/>
          </p:cNvPicPr>
          <p:nvPr/>
        </p:nvPicPr>
        <p:blipFill>
          <a:blip r:embed="rId9"/>
          <a:stretch>
            <a:fillRect/>
          </a:stretch>
        </p:blipFill>
        <p:spPr>
          <a:xfrm>
            <a:off x="1135638" y="3558408"/>
            <a:ext cx="4749253" cy="121369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D3377A52-162A-5A15-1E56-A7C6D122B7E5}"/>
            </a:ext>
          </a:extLst>
        </p:cNvPr>
        <p:cNvGrpSpPr/>
        <p:nvPr/>
      </p:nvGrpSpPr>
      <p:grpSpPr>
        <a:xfrm>
          <a:off x="0" y="0"/>
          <a:ext cx="0" cy="0"/>
          <a:chOff x="0" y="0"/>
          <a:chExt cx="0" cy="0"/>
        </a:xfrm>
      </p:grpSpPr>
      <p:sp>
        <p:nvSpPr>
          <p:cNvPr id="46" name="Freeform 19">
            <a:extLst>
              <a:ext uri="{FF2B5EF4-FFF2-40B4-BE49-F238E27FC236}">
                <a16:creationId xmlns:a16="http://schemas.microsoft.com/office/drawing/2014/main" id="{B3E99945-8311-86ED-4F8E-9EBDC11030CB}"/>
              </a:ext>
            </a:extLst>
          </p:cNvPr>
          <p:cNvSpPr/>
          <p:nvPr/>
        </p:nvSpPr>
        <p:spPr>
          <a:xfrm>
            <a:off x="7491835" y="9487165"/>
            <a:ext cx="3838050" cy="510071"/>
          </a:xfrm>
          <a:custGeom>
            <a:avLst/>
            <a:gdLst/>
            <a:ahLst/>
            <a:cxnLst/>
            <a:rect l="l" t="t" r="r" b="b"/>
            <a:pathLst>
              <a:path w="748000" h="124057">
                <a:moveTo>
                  <a:pt x="62029" y="0"/>
                </a:moveTo>
                <a:lnTo>
                  <a:pt x="685971" y="0"/>
                </a:lnTo>
                <a:cubicBezTo>
                  <a:pt x="720228" y="0"/>
                  <a:pt x="748000" y="27771"/>
                  <a:pt x="748000" y="62029"/>
                </a:cubicBezTo>
                <a:lnTo>
                  <a:pt x="748000" y="62029"/>
                </a:lnTo>
                <a:cubicBezTo>
                  <a:pt x="748000" y="96286"/>
                  <a:pt x="720228" y="124057"/>
                  <a:pt x="685971" y="124057"/>
                </a:cubicBezTo>
                <a:lnTo>
                  <a:pt x="62029" y="124057"/>
                </a:lnTo>
                <a:cubicBezTo>
                  <a:pt x="27771" y="124057"/>
                  <a:pt x="0" y="96286"/>
                  <a:pt x="0" y="62029"/>
                </a:cubicBezTo>
                <a:lnTo>
                  <a:pt x="0" y="62029"/>
                </a:lnTo>
                <a:cubicBezTo>
                  <a:pt x="0" y="27771"/>
                  <a:pt x="27771" y="0"/>
                  <a:pt x="62029"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DA87C4E-97E7-156C-1D16-E2AB4C86D8B3}"/>
              </a:ext>
            </a:extLst>
          </p:cNvPr>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17EECB71-B2C4-8D20-B514-0F36099ACAFE}"/>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A32D7649-369B-7628-AA4C-709AF8318C79}"/>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B6964EDF-93E6-CDD6-288B-BE0557116366}"/>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E9387F34-F16A-A822-2C8D-C6C728330BDF}"/>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BB0B20D4-C368-EAB5-97C1-FFE5C7556405}"/>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45B56807-3230-A411-EDD3-282889A97690}"/>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8EFC9D13-A7C7-2AE2-6253-FD6D06ADF75A}"/>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511B7639-E9B6-C07A-3BBA-FEA3D2B06671}"/>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7" name="TextBox 13">
            <a:extLst>
              <a:ext uri="{FF2B5EF4-FFF2-40B4-BE49-F238E27FC236}">
                <a16:creationId xmlns:a16="http://schemas.microsoft.com/office/drawing/2014/main" id="{FD7F71EE-0DD4-08D3-F4E7-02058667BE8E}"/>
              </a:ext>
            </a:extLst>
          </p:cNvPr>
          <p:cNvSpPr txBox="1"/>
          <p:nvPr/>
        </p:nvSpPr>
        <p:spPr>
          <a:xfrm>
            <a:off x="1201949" y="2097710"/>
            <a:ext cx="16417823"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grpSp>
        <p:nvGrpSpPr>
          <p:cNvPr id="12" name="Group 13">
            <a:extLst>
              <a:ext uri="{FF2B5EF4-FFF2-40B4-BE49-F238E27FC236}">
                <a16:creationId xmlns:a16="http://schemas.microsoft.com/office/drawing/2014/main" id="{4E09494C-4187-80D6-B20E-0AA924A8AB5B}"/>
              </a:ext>
            </a:extLst>
          </p:cNvPr>
          <p:cNvGrpSpPr/>
          <p:nvPr/>
        </p:nvGrpSpPr>
        <p:grpSpPr>
          <a:xfrm>
            <a:off x="2818345" y="2747483"/>
            <a:ext cx="13022398" cy="5060311"/>
            <a:chOff x="-589307" y="0"/>
            <a:chExt cx="17363198" cy="6747084"/>
          </a:xfrm>
        </p:grpSpPr>
        <p:sp>
          <p:nvSpPr>
            <p:cNvPr id="13" name="Freeform 14">
              <a:extLst>
                <a:ext uri="{FF2B5EF4-FFF2-40B4-BE49-F238E27FC236}">
                  <a16:creationId xmlns:a16="http://schemas.microsoft.com/office/drawing/2014/main" id="{DC7F7018-9A11-7467-19CA-1263FA102882}"/>
                </a:ext>
              </a:extLst>
            </p:cNvPr>
            <p:cNvSpPr/>
            <p:nvPr/>
          </p:nvSpPr>
          <p:spPr>
            <a:xfrm>
              <a:off x="5865310" y="0"/>
              <a:ext cx="4366275" cy="3967852"/>
            </a:xfrm>
            <a:custGeom>
              <a:avLst/>
              <a:gdLst/>
              <a:ahLst/>
              <a:cxnLst/>
              <a:rect l="l" t="t" r="r" b="b"/>
              <a:pathLst>
                <a:path w="4366275" h="3967852">
                  <a:moveTo>
                    <a:pt x="0" y="0"/>
                  </a:moveTo>
                  <a:lnTo>
                    <a:pt x="4366274" y="0"/>
                  </a:lnTo>
                  <a:lnTo>
                    <a:pt x="4366274" y="3967852"/>
                  </a:lnTo>
                  <a:lnTo>
                    <a:pt x="0" y="396785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a:extLst>
                <a:ext uri="{FF2B5EF4-FFF2-40B4-BE49-F238E27FC236}">
                  <a16:creationId xmlns:a16="http://schemas.microsoft.com/office/drawing/2014/main" id="{A39755F0-4B58-BD99-A2E4-C04AD5E0FA81}"/>
                </a:ext>
              </a:extLst>
            </p:cNvPr>
            <p:cNvGrpSpPr/>
            <p:nvPr/>
          </p:nvGrpSpPr>
          <p:grpSpPr>
            <a:xfrm>
              <a:off x="6313210" y="486904"/>
              <a:ext cx="3470473" cy="2994045"/>
              <a:chOff x="0" y="0"/>
              <a:chExt cx="809649" cy="698500"/>
            </a:xfrm>
          </p:grpSpPr>
          <p:sp>
            <p:nvSpPr>
              <p:cNvPr id="42" name="Freeform 16">
                <a:extLst>
                  <a:ext uri="{FF2B5EF4-FFF2-40B4-BE49-F238E27FC236}">
                    <a16:creationId xmlns:a16="http://schemas.microsoft.com/office/drawing/2014/main" id="{E4B6E0B7-525D-FF52-D836-12CAB4236CB8}"/>
                  </a:ext>
                </a:extLst>
              </p:cNvPr>
              <p:cNvSpPr/>
              <p:nvPr/>
            </p:nvSpPr>
            <p:spPr>
              <a:xfrm>
                <a:off x="11751" y="0"/>
                <a:ext cx="786146" cy="698500"/>
              </a:xfrm>
              <a:custGeom>
                <a:avLst/>
                <a:gdLst/>
                <a:ahLst/>
                <a:cxnLst/>
                <a:rect l="l" t="t" r="r" b="b"/>
                <a:pathLst>
                  <a:path w="786146" h="698500">
                    <a:moveTo>
                      <a:pt x="767122" y="402146"/>
                    </a:moveTo>
                    <a:lnTo>
                      <a:pt x="625474" y="645604"/>
                    </a:lnTo>
                    <a:cubicBezTo>
                      <a:pt x="606420" y="678353"/>
                      <a:pt x="571389" y="698500"/>
                      <a:pt x="533500" y="698500"/>
                    </a:cubicBezTo>
                    <a:lnTo>
                      <a:pt x="252647" y="698500"/>
                    </a:lnTo>
                    <a:cubicBezTo>
                      <a:pt x="214758" y="698500"/>
                      <a:pt x="179727" y="678353"/>
                      <a:pt x="160673" y="645604"/>
                    </a:cubicBezTo>
                    <a:lnTo>
                      <a:pt x="19025" y="402146"/>
                    </a:lnTo>
                    <a:cubicBezTo>
                      <a:pt x="0" y="369448"/>
                      <a:pt x="0" y="329052"/>
                      <a:pt x="19025" y="296354"/>
                    </a:cubicBezTo>
                    <a:lnTo>
                      <a:pt x="160673" y="52896"/>
                    </a:lnTo>
                    <a:cubicBezTo>
                      <a:pt x="179727" y="20147"/>
                      <a:pt x="214758" y="0"/>
                      <a:pt x="252647" y="0"/>
                    </a:cubicBezTo>
                    <a:lnTo>
                      <a:pt x="533500" y="0"/>
                    </a:lnTo>
                    <a:cubicBezTo>
                      <a:pt x="571389" y="0"/>
                      <a:pt x="606420" y="20147"/>
                      <a:pt x="625474" y="52896"/>
                    </a:cubicBezTo>
                    <a:lnTo>
                      <a:pt x="767122" y="296354"/>
                    </a:lnTo>
                    <a:cubicBezTo>
                      <a:pt x="786146" y="329052"/>
                      <a:pt x="786146" y="369448"/>
                      <a:pt x="767122" y="402146"/>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7">
                <a:extLst>
                  <a:ext uri="{FF2B5EF4-FFF2-40B4-BE49-F238E27FC236}">
                    <a16:creationId xmlns:a16="http://schemas.microsoft.com/office/drawing/2014/main" id="{D8E32D91-8317-21F8-4E31-3CCE39587CD0}"/>
                  </a:ext>
                </a:extLst>
              </p:cNvPr>
              <p:cNvSpPr txBox="1"/>
              <p:nvPr/>
            </p:nvSpPr>
            <p:spPr>
              <a:xfrm>
                <a:off x="114300" y="-38100"/>
                <a:ext cx="581049" cy="736600"/>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5EEE73B6-2DE3-E585-E8AF-124521F0D034}"/>
                </a:ext>
              </a:extLst>
            </p:cNvPr>
            <p:cNvGrpSpPr/>
            <p:nvPr/>
          </p:nvGrpSpPr>
          <p:grpSpPr>
            <a:xfrm>
              <a:off x="-589307" y="4498021"/>
              <a:ext cx="5117400" cy="2249063"/>
              <a:chOff x="-131854" y="-38100"/>
              <a:chExt cx="933476" cy="410255"/>
            </a:xfrm>
          </p:grpSpPr>
          <p:sp>
            <p:nvSpPr>
              <p:cNvPr id="40" name="Freeform 19">
                <a:extLst>
                  <a:ext uri="{FF2B5EF4-FFF2-40B4-BE49-F238E27FC236}">
                    <a16:creationId xmlns:a16="http://schemas.microsoft.com/office/drawing/2014/main" id="{85A8DBEF-E754-C0C9-A7EC-77242F534FA7}"/>
                  </a:ext>
                </a:extLst>
              </p:cNvPr>
              <p:cNvSpPr/>
              <p:nvPr/>
            </p:nvSpPr>
            <p:spPr>
              <a:xfrm>
                <a:off x="-131854" y="248098"/>
                <a:ext cx="933476" cy="124057"/>
              </a:xfrm>
              <a:custGeom>
                <a:avLst/>
                <a:gdLst/>
                <a:ahLst/>
                <a:cxnLst/>
                <a:rect l="l" t="t" r="r" b="b"/>
                <a:pathLst>
                  <a:path w="748000" h="124057">
                    <a:moveTo>
                      <a:pt x="62029" y="0"/>
                    </a:moveTo>
                    <a:lnTo>
                      <a:pt x="685971" y="0"/>
                    </a:lnTo>
                    <a:cubicBezTo>
                      <a:pt x="720228" y="0"/>
                      <a:pt x="748000" y="27771"/>
                      <a:pt x="748000" y="62029"/>
                    </a:cubicBezTo>
                    <a:lnTo>
                      <a:pt x="748000" y="62029"/>
                    </a:lnTo>
                    <a:cubicBezTo>
                      <a:pt x="748000" y="96286"/>
                      <a:pt x="720228" y="124057"/>
                      <a:pt x="685971" y="124057"/>
                    </a:cubicBezTo>
                    <a:lnTo>
                      <a:pt x="62029" y="124057"/>
                    </a:lnTo>
                    <a:cubicBezTo>
                      <a:pt x="27771" y="124057"/>
                      <a:pt x="0" y="96286"/>
                      <a:pt x="0" y="62029"/>
                    </a:cubicBezTo>
                    <a:lnTo>
                      <a:pt x="0" y="62029"/>
                    </a:lnTo>
                    <a:cubicBezTo>
                      <a:pt x="0" y="27771"/>
                      <a:pt x="27771" y="0"/>
                      <a:pt x="62029"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20">
                <a:extLst>
                  <a:ext uri="{FF2B5EF4-FFF2-40B4-BE49-F238E27FC236}">
                    <a16:creationId xmlns:a16="http://schemas.microsoft.com/office/drawing/2014/main" id="{5687AA52-4515-96A9-B51E-9147CAA1F893}"/>
                  </a:ext>
                </a:extLst>
              </p:cNvPr>
              <p:cNvSpPr txBox="1"/>
              <p:nvPr/>
            </p:nvSpPr>
            <p:spPr>
              <a:xfrm>
                <a:off x="0" y="-38100"/>
                <a:ext cx="748000" cy="16215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1">
              <a:extLst>
                <a:ext uri="{FF2B5EF4-FFF2-40B4-BE49-F238E27FC236}">
                  <a16:creationId xmlns:a16="http://schemas.microsoft.com/office/drawing/2014/main" id="{034D9A58-7C32-84C8-7C2D-4B5DCDFD7DA2}"/>
                </a:ext>
              </a:extLst>
            </p:cNvPr>
            <p:cNvGrpSpPr/>
            <p:nvPr/>
          </p:nvGrpSpPr>
          <p:grpSpPr>
            <a:xfrm>
              <a:off x="5425834" y="3564319"/>
              <a:ext cx="5518053" cy="1097831"/>
              <a:chOff x="-112566" y="-38100"/>
              <a:chExt cx="1006560" cy="200257"/>
            </a:xfrm>
          </p:grpSpPr>
          <p:sp>
            <p:nvSpPr>
              <p:cNvPr id="38" name="Freeform 22">
                <a:extLst>
                  <a:ext uri="{FF2B5EF4-FFF2-40B4-BE49-F238E27FC236}">
                    <a16:creationId xmlns:a16="http://schemas.microsoft.com/office/drawing/2014/main" id="{5029E48D-FFF8-9935-0E2C-229D011447DE}"/>
                  </a:ext>
                </a:extLst>
              </p:cNvPr>
              <p:cNvSpPr/>
              <p:nvPr/>
            </p:nvSpPr>
            <p:spPr>
              <a:xfrm>
                <a:off x="-112566" y="0"/>
                <a:ext cx="1006560" cy="162157"/>
              </a:xfrm>
              <a:custGeom>
                <a:avLst/>
                <a:gdLst/>
                <a:ahLst/>
                <a:cxnLst/>
                <a:rect l="l" t="t" r="r" b="b"/>
                <a:pathLst>
                  <a:path w="748000" h="124057">
                    <a:moveTo>
                      <a:pt x="62029" y="0"/>
                    </a:moveTo>
                    <a:lnTo>
                      <a:pt x="685971" y="0"/>
                    </a:lnTo>
                    <a:cubicBezTo>
                      <a:pt x="720228" y="0"/>
                      <a:pt x="748000" y="27771"/>
                      <a:pt x="748000" y="62029"/>
                    </a:cubicBezTo>
                    <a:lnTo>
                      <a:pt x="748000" y="62029"/>
                    </a:lnTo>
                    <a:cubicBezTo>
                      <a:pt x="748000" y="96286"/>
                      <a:pt x="720228" y="124057"/>
                      <a:pt x="685971" y="124057"/>
                    </a:cubicBezTo>
                    <a:lnTo>
                      <a:pt x="62029" y="124057"/>
                    </a:lnTo>
                    <a:cubicBezTo>
                      <a:pt x="27771" y="124057"/>
                      <a:pt x="0" y="96286"/>
                      <a:pt x="0" y="62029"/>
                    </a:cubicBezTo>
                    <a:lnTo>
                      <a:pt x="0" y="62029"/>
                    </a:lnTo>
                    <a:cubicBezTo>
                      <a:pt x="0" y="27771"/>
                      <a:pt x="27771" y="0"/>
                      <a:pt x="62029"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23">
                <a:extLst>
                  <a:ext uri="{FF2B5EF4-FFF2-40B4-BE49-F238E27FC236}">
                    <a16:creationId xmlns:a16="http://schemas.microsoft.com/office/drawing/2014/main" id="{541A1918-3C85-60BC-2756-732C9ECBA1EE}"/>
                  </a:ext>
                </a:extLst>
              </p:cNvPr>
              <p:cNvSpPr txBox="1"/>
              <p:nvPr/>
            </p:nvSpPr>
            <p:spPr>
              <a:xfrm>
                <a:off x="0" y="-38100"/>
                <a:ext cx="748000" cy="16215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4">
              <a:extLst>
                <a:ext uri="{FF2B5EF4-FFF2-40B4-BE49-F238E27FC236}">
                  <a16:creationId xmlns:a16="http://schemas.microsoft.com/office/drawing/2014/main" id="{0FAC068B-CB5B-3322-B975-A88F2E96BB70}"/>
                </a:ext>
              </a:extLst>
            </p:cNvPr>
            <p:cNvGrpSpPr/>
            <p:nvPr/>
          </p:nvGrpSpPr>
          <p:grpSpPr>
            <a:xfrm>
              <a:off x="11094675" y="4498021"/>
              <a:ext cx="5679216" cy="2171338"/>
              <a:chOff x="-140108" y="-38100"/>
              <a:chExt cx="1035958" cy="396077"/>
            </a:xfrm>
          </p:grpSpPr>
          <p:sp>
            <p:nvSpPr>
              <p:cNvPr id="36" name="Freeform 25">
                <a:extLst>
                  <a:ext uri="{FF2B5EF4-FFF2-40B4-BE49-F238E27FC236}">
                    <a16:creationId xmlns:a16="http://schemas.microsoft.com/office/drawing/2014/main" id="{88C9BEB5-5A55-482E-079A-8BC2DFDFFCF6}"/>
                  </a:ext>
                </a:extLst>
              </p:cNvPr>
              <p:cNvSpPr/>
              <p:nvPr/>
            </p:nvSpPr>
            <p:spPr>
              <a:xfrm>
                <a:off x="-140108" y="219815"/>
                <a:ext cx="1035958" cy="138162"/>
              </a:xfrm>
              <a:custGeom>
                <a:avLst/>
                <a:gdLst/>
                <a:ahLst/>
                <a:cxnLst/>
                <a:rect l="l" t="t" r="r" b="b"/>
                <a:pathLst>
                  <a:path w="748000" h="124057">
                    <a:moveTo>
                      <a:pt x="62029" y="0"/>
                    </a:moveTo>
                    <a:lnTo>
                      <a:pt x="685971" y="0"/>
                    </a:lnTo>
                    <a:cubicBezTo>
                      <a:pt x="720228" y="0"/>
                      <a:pt x="748000" y="27771"/>
                      <a:pt x="748000" y="62029"/>
                    </a:cubicBezTo>
                    <a:lnTo>
                      <a:pt x="748000" y="62029"/>
                    </a:lnTo>
                    <a:cubicBezTo>
                      <a:pt x="748000" y="96286"/>
                      <a:pt x="720228" y="124057"/>
                      <a:pt x="685971" y="124057"/>
                    </a:cubicBezTo>
                    <a:lnTo>
                      <a:pt x="62029" y="124057"/>
                    </a:lnTo>
                    <a:cubicBezTo>
                      <a:pt x="27771" y="124057"/>
                      <a:pt x="0" y="96286"/>
                      <a:pt x="0" y="62029"/>
                    </a:cubicBezTo>
                    <a:lnTo>
                      <a:pt x="0" y="62029"/>
                    </a:lnTo>
                    <a:cubicBezTo>
                      <a:pt x="0" y="27771"/>
                      <a:pt x="27771" y="0"/>
                      <a:pt x="62029" y="0"/>
                    </a:cubicBezTo>
                    <a:close/>
                  </a:path>
                </a:pathLst>
              </a:custGeom>
              <a:solidFill>
                <a:srgbClr val="0081C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26">
                <a:extLst>
                  <a:ext uri="{FF2B5EF4-FFF2-40B4-BE49-F238E27FC236}">
                    <a16:creationId xmlns:a16="http://schemas.microsoft.com/office/drawing/2014/main" id="{ABE66CB3-7EAF-2C3D-EB64-132E4799D374}"/>
                  </a:ext>
                </a:extLst>
              </p:cNvPr>
              <p:cNvSpPr txBox="1"/>
              <p:nvPr/>
            </p:nvSpPr>
            <p:spPr>
              <a:xfrm>
                <a:off x="0" y="-38100"/>
                <a:ext cx="748000" cy="16215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7">
              <a:extLst>
                <a:ext uri="{FF2B5EF4-FFF2-40B4-BE49-F238E27FC236}">
                  <a16:creationId xmlns:a16="http://schemas.microsoft.com/office/drawing/2014/main" id="{6E549A9F-9B37-EA80-01B2-471E7B4C844D}"/>
                </a:ext>
              </a:extLst>
            </p:cNvPr>
            <p:cNvSpPr/>
            <p:nvPr/>
          </p:nvSpPr>
          <p:spPr>
            <a:xfrm>
              <a:off x="11729925" y="2213252"/>
              <a:ext cx="4366275" cy="3967852"/>
            </a:xfrm>
            <a:custGeom>
              <a:avLst/>
              <a:gdLst/>
              <a:ahLst/>
              <a:cxnLst/>
              <a:rect l="l" t="t" r="r" b="b"/>
              <a:pathLst>
                <a:path w="4366275" h="3967852">
                  <a:moveTo>
                    <a:pt x="0" y="0"/>
                  </a:moveTo>
                  <a:lnTo>
                    <a:pt x="4366275" y="0"/>
                  </a:lnTo>
                  <a:lnTo>
                    <a:pt x="4366275" y="3967852"/>
                  </a:lnTo>
                  <a:lnTo>
                    <a:pt x="0" y="396785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8">
              <a:extLst>
                <a:ext uri="{FF2B5EF4-FFF2-40B4-BE49-F238E27FC236}">
                  <a16:creationId xmlns:a16="http://schemas.microsoft.com/office/drawing/2014/main" id="{8F3A398C-1077-6D44-43E3-1F362F880B0F}"/>
                </a:ext>
              </a:extLst>
            </p:cNvPr>
            <p:cNvGrpSpPr/>
            <p:nvPr/>
          </p:nvGrpSpPr>
          <p:grpSpPr>
            <a:xfrm>
              <a:off x="12207319" y="1301985"/>
              <a:ext cx="3369730" cy="4390545"/>
              <a:chOff x="11751" y="-38100"/>
              <a:chExt cx="786146" cy="1024298"/>
            </a:xfrm>
          </p:grpSpPr>
          <p:sp>
            <p:nvSpPr>
              <p:cNvPr id="34" name="Freeform 29">
                <a:extLst>
                  <a:ext uri="{FF2B5EF4-FFF2-40B4-BE49-F238E27FC236}">
                    <a16:creationId xmlns:a16="http://schemas.microsoft.com/office/drawing/2014/main" id="{9AAD9B05-06F6-FDC2-FB49-CE4D2258423C}"/>
                  </a:ext>
                </a:extLst>
              </p:cNvPr>
              <p:cNvSpPr/>
              <p:nvPr/>
            </p:nvSpPr>
            <p:spPr>
              <a:xfrm>
                <a:off x="11751" y="287698"/>
                <a:ext cx="786146" cy="698500"/>
              </a:xfrm>
              <a:custGeom>
                <a:avLst/>
                <a:gdLst/>
                <a:ahLst/>
                <a:cxnLst/>
                <a:rect l="l" t="t" r="r" b="b"/>
                <a:pathLst>
                  <a:path w="786146" h="698500">
                    <a:moveTo>
                      <a:pt x="767122" y="402146"/>
                    </a:moveTo>
                    <a:lnTo>
                      <a:pt x="625474" y="645604"/>
                    </a:lnTo>
                    <a:cubicBezTo>
                      <a:pt x="606420" y="678353"/>
                      <a:pt x="571389" y="698500"/>
                      <a:pt x="533500" y="698500"/>
                    </a:cubicBezTo>
                    <a:lnTo>
                      <a:pt x="252647" y="698500"/>
                    </a:lnTo>
                    <a:cubicBezTo>
                      <a:pt x="214758" y="698500"/>
                      <a:pt x="179727" y="678353"/>
                      <a:pt x="160673" y="645604"/>
                    </a:cubicBezTo>
                    <a:lnTo>
                      <a:pt x="19025" y="402146"/>
                    </a:lnTo>
                    <a:cubicBezTo>
                      <a:pt x="0" y="369448"/>
                      <a:pt x="0" y="329052"/>
                      <a:pt x="19025" y="296354"/>
                    </a:cubicBezTo>
                    <a:lnTo>
                      <a:pt x="160673" y="52896"/>
                    </a:lnTo>
                    <a:cubicBezTo>
                      <a:pt x="179727" y="20147"/>
                      <a:pt x="214758" y="0"/>
                      <a:pt x="252647" y="0"/>
                    </a:cubicBezTo>
                    <a:lnTo>
                      <a:pt x="533500" y="0"/>
                    </a:lnTo>
                    <a:cubicBezTo>
                      <a:pt x="571389" y="0"/>
                      <a:pt x="606420" y="20147"/>
                      <a:pt x="625474" y="52896"/>
                    </a:cubicBezTo>
                    <a:lnTo>
                      <a:pt x="767122" y="296354"/>
                    </a:lnTo>
                    <a:cubicBezTo>
                      <a:pt x="786146" y="329052"/>
                      <a:pt x="786146" y="369448"/>
                      <a:pt x="767122" y="402146"/>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0">
                <a:extLst>
                  <a:ext uri="{FF2B5EF4-FFF2-40B4-BE49-F238E27FC236}">
                    <a16:creationId xmlns:a16="http://schemas.microsoft.com/office/drawing/2014/main" id="{15D1ED1F-B084-4AE7-5298-FA83CEE4F3CA}"/>
                  </a:ext>
                </a:extLst>
              </p:cNvPr>
              <p:cNvSpPr txBox="1"/>
              <p:nvPr/>
            </p:nvSpPr>
            <p:spPr>
              <a:xfrm>
                <a:off x="114300" y="-38100"/>
                <a:ext cx="581049" cy="736600"/>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31">
              <a:extLst>
                <a:ext uri="{FF2B5EF4-FFF2-40B4-BE49-F238E27FC236}">
                  <a16:creationId xmlns:a16="http://schemas.microsoft.com/office/drawing/2014/main" id="{999EC19C-8D9A-1434-CA32-7113001AE90B}"/>
                </a:ext>
              </a:extLst>
            </p:cNvPr>
            <p:cNvSpPr/>
            <p:nvPr/>
          </p:nvSpPr>
          <p:spPr>
            <a:xfrm>
              <a:off x="42929" y="2326110"/>
              <a:ext cx="4366275" cy="3967852"/>
            </a:xfrm>
            <a:custGeom>
              <a:avLst/>
              <a:gdLst/>
              <a:ahLst/>
              <a:cxnLst/>
              <a:rect l="l" t="t" r="r" b="b"/>
              <a:pathLst>
                <a:path w="4366275" h="3967852">
                  <a:moveTo>
                    <a:pt x="0" y="0"/>
                  </a:moveTo>
                  <a:lnTo>
                    <a:pt x="4366275" y="0"/>
                  </a:lnTo>
                  <a:lnTo>
                    <a:pt x="4366275" y="3967852"/>
                  </a:lnTo>
                  <a:lnTo>
                    <a:pt x="0" y="396785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32">
              <a:extLst>
                <a:ext uri="{FF2B5EF4-FFF2-40B4-BE49-F238E27FC236}">
                  <a16:creationId xmlns:a16="http://schemas.microsoft.com/office/drawing/2014/main" id="{560F3CCB-8EA1-FBBF-8A53-335AA1DF6E5A}"/>
                </a:ext>
              </a:extLst>
            </p:cNvPr>
            <p:cNvGrpSpPr/>
            <p:nvPr/>
          </p:nvGrpSpPr>
          <p:grpSpPr>
            <a:xfrm>
              <a:off x="517924" y="1485069"/>
              <a:ext cx="3369730" cy="4447412"/>
              <a:chOff x="11751" y="-38100"/>
              <a:chExt cx="786146" cy="1037565"/>
            </a:xfrm>
          </p:grpSpPr>
          <p:sp>
            <p:nvSpPr>
              <p:cNvPr id="32" name="Freeform 33">
                <a:extLst>
                  <a:ext uri="{FF2B5EF4-FFF2-40B4-BE49-F238E27FC236}">
                    <a16:creationId xmlns:a16="http://schemas.microsoft.com/office/drawing/2014/main" id="{FC8A9394-BACF-6A1D-D411-3CA5D060F513}"/>
                  </a:ext>
                </a:extLst>
              </p:cNvPr>
              <p:cNvSpPr/>
              <p:nvPr/>
            </p:nvSpPr>
            <p:spPr>
              <a:xfrm>
                <a:off x="11751" y="300965"/>
                <a:ext cx="786146" cy="698500"/>
              </a:xfrm>
              <a:custGeom>
                <a:avLst/>
                <a:gdLst/>
                <a:ahLst/>
                <a:cxnLst/>
                <a:rect l="l" t="t" r="r" b="b"/>
                <a:pathLst>
                  <a:path w="786146" h="698500">
                    <a:moveTo>
                      <a:pt x="767122" y="402146"/>
                    </a:moveTo>
                    <a:lnTo>
                      <a:pt x="625474" y="645604"/>
                    </a:lnTo>
                    <a:cubicBezTo>
                      <a:pt x="606420" y="678353"/>
                      <a:pt x="571389" y="698500"/>
                      <a:pt x="533500" y="698500"/>
                    </a:cubicBezTo>
                    <a:lnTo>
                      <a:pt x="252647" y="698500"/>
                    </a:lnTo>
                    <a:cubicBezTo>
                      <a:pt x="214758" y="698500"/>
                      <a:pt x="179727" y="678353"/>
                      <a:pt x="160673" y="645604"/>
                    </a:cubicBezTo>
                    <a:lnTo>
                      <a:pt x="19025" y="402146"/>
                    </a:lnTo>
                    <a:cubicBezTo>
                      <a:pt x="0" y="369448"/>
                      <a:pt x="0" y="329052"/>
                      <a:pt x="19025" y="296354"/>
                    </a:cubicBezTo>
                    <a:lnTo>
                      <a:pt x="160673" y="52896"/>
                    </a:lnTo>
                    <a:cubicBezTo>
                      <a:pt x="179727" y="20147"/>
                      <a:pt x="214758" y="0"/>
                      <a:pt x="252647" y="0"/>
                    </a:cubicBezTo>
                    <a:lnTo>
                      <a:pt x="533500" y="0"/>
                    </a:lnTo>
                    <a:cubicBezTo>
                      <a:pt x="571389" y="0"/>
                      <a:pt x="606420" y="20147"/>
                      <a:pt x="625474" y="52896"/>
                    </a:cubicBezTo>
                    <a:lnTo>
                      <a:pt x="767122" y="296354"/>
                    </a:lnTo>
                    <a:cubicBezTo>
                      <a:pt x="786146" y="329052"/>
                      <a:pt x="786146" y="369448"/>
                      <a:pt x="767122" y="402146"/>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4">
                <a:extLst>
                  <a:ext uri="{FF2B5EF4-FFF2-40B4-BE49-F238E27FC236}">
                    <a16:creationId xmlns:a16="http://schemas.microsoft.com/office/drawing/2014/main" id="{5C676109-6E25-A243-ABF8-7B3E229A1E88}"/>
                  </a:ext>
                </a:extLst>
              </p:cNvPr>
              <p:cNvSpPr txBox="1"/>
              <p:nvPr/>
            </p:nvSpPr>
            <p:spPr>
              <a:xfrm>
                <a:off x="114300" y="-38100"/>
                <a:ext cx="581049" cy="736600"/>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TextBox 38">
              <a:extLst>
                <a:ext uri="{FF2B5EF4-FFF2-40B4-BE49-F238E27FC236}">
                  <a16:creationId xmlns:a16="http://schemas.microsoft.com/office/drawing/2014/main" id="{26AD66BD-3307-2BE3-348D-D9A11F17E0C2}"/>
                </a:ext>
              </a:extLst>
            </p:cNvPr>
            <p:cNvSpPr txBox="1"/>
            <p:nvPr/>
          </p:nvSpPr>
          <p:spPr>
            <a:xfrm>
              <a:off x="-14523" y="6095792"/>
              <a:ext cx="4121584" cy="601703"/>
            </a:xfrm>
            <a:prstGeom prst="rect">
              <a:avLst/>
            </a:prstGeom>
          </p:spPr>
          <p:txBody>
            <a:bodyPr wrap="square" lIns="0" tIns="0" rIns="0" bIns="0" rtlCol="0" anchor="t">
              <a:spAutoFit/>
            </a:bodyPr>
            <a:lstStyle/>
            <a:p>
              <a:pPr marL="0" marR="0" lvl="0" indent="0" algn="ctr" defTabSz="914400" rtl="0" eaLnBrk="1" fontAlgn="auto" latinLnBrk="0" hangingPunct="1">
                <a:lnSpc>
                  <a:spcPts val="3790"/>
                </a:lnSpc>
                <a:spcBef>
                  <a:spcPct val="0"/>
                </a:spcBef>
                <a:spcAft>
                  <a:spcPts val="0"/>
                </a:spcAft>
                <a:buClrTx/>
                <a:buSzTx/>
                <a:buFontTx/>
                <a:buNone/>
                <a:tabLst/>
                <a:defRPr/>
              </a:pPr>
              <a:r>
                <a:rPr kumimoji="0" lang="en-US" sz="2707"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Self-Assessment</a:t>
              </a:r>
            </a:p>
          </p:txBody>
        </p:sp>
        <p:sp>
          <p:nvSpPr>
            <p:cNvPr id="30" name="TextBox 39">
              <a:extLst>
                <a:ext uri="{FF2B5EF4-FFF2-40B4-BE49-F238E27FC236}">
                  <a16:creationId xmlns:a16="http://schemas.microsoft.com/office/drawing/2014/main" id="{21831781-4687-D598-7D83-D3D0E7155FD7}"/>
                </a:ext>
              </a:extLst>
            </p:cNvPr>
            <p:cNvSpPr txBox="1"/>
            <p:nvPr/>
          </p:nvSpPr>
          <p:spPr>
            <a:xfrm>
              <a:off x="5385995" y="3795141"/>
              <a:ext cx="5518054" cy="601703"/>
            </a:xfrm>
            <a:prstGeom prst="rect">
              <a:avLst/>
            </a:prstGeom>
          </p:spPr>
          <p:txBody>
            <a:bodyPr wrap="square" lIns="0" tIns="0" rIns="0" bIns="0" rtlCol="0" anchor="t">
              <a:spAutoFit/>
            </a:bodyPr>
            <a:lstStyle/>
            <a:p>
              <a:pPr marL="0" marR="0" lvl="0" indent="0" algn="ctr" defTabSz="914400" rtl="0" eaLnBrk="1" fontAlgn="auto" latinLnBrk="0" hangingPunct="1">
                <a:lnSpc>
                  <a:spcPts val="3790"/>
                </a:lnSpc>
                <a:spcBef>
                  <a:spcPct val="0"/>
                </a:spcBef>
                <a:spcAft>
                  <a:spcPts val="0"/>
                </a:spcAft>
                <a:buClrTx/>
                <a:buSzTx/>
                <a:buFontTx/>
                <a:buNone/>
                <a:tabLst/>
                <a:defRPr/>
              </a:pPr>
              <a:r>
                <a:rPr kumimoji="0" lang="en-US" sz="2707"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Library of Measures</a:t>
              </a:r>
            </a:p>
          </p:txBody>
        </p:sp>
        <p:sp>
          <p:nvSpPr>
            <p:cNvPr id="31" name="TextBox 40">
              <a:extLst>
                <a:ext uri="{FF2B5EF4-FFF2-40B4-BE49-F238E27FC236}">
                  <a16:creationId xmlns:a16="http://schemas.microsoft.com/office/drawing/2014/main" id="{9A001FF4-E18F-E01F-2E20-D78C588DAB68}"/>
                </a:ext>
              </a:extLst>
            </p:cNvPr>
            <p:cNvSpPr txBox="1"/>
            <p:nvPr/>
          </p:nvSpPr>
          <p:spPr>
            <a:xfrm>
              <a:off x="11645413" y="5977053"/>
              <a:ext cx="4493539" cy="601703"/>
            </a:xfrm>
            <a:prstGeom prst="rect">
              <a:avLst/>
            </a:prstGeom>
          </p:spPr>
          <p:txBody>
            <a:bodyPr wrap="square" lIns="0" tIns="0" rIns="0" bIns="0" rtlCol="0" anchor="t">
              <a:spAutoFit/>
            </a:bodyPr>
            <a:lstStyle/>
            <a:p>
              <a:pPr marL="0" marR="0" lvl="0" indent="0" algn="ctr" defTabSz="914400" rtl="0" eaLnBrk="1" fontAlgn="auto" latinLnBrk="0" hangingPunct="1">
                <a:lnSpc>
                  <a:spcPts val="3790"/>
                </a:lnSpc>
                <a:spcBef>
                  <a:spcPct val="0"/>
                </a:spcBef>
                <a:spcAft>
                  <a:spcPts val="0"/>
                </a:spcAft>
                <a:buClrTx/>
                <a:buSzTx/>
                <a:buFontTx/>
                <a:buNone/>
                <a:tabLst/>
                <a:defRPr/>
              </a:pPr>
              <a:r>
                <a:rPr kumimoji="0" lang="en-US" sz="2707"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Financial Tool</a:t>
              </a:r>
            </a:p>
          </p:txBody>
        </p:sp>
      </p:grpSp>
      <p:sp>
        <p:nvSpPr>
          <p:cNvPr id="44" name="Freeform 29">
            <a:extLst>
              <a:ext uri="{FF2B5EF4-FFF2-40B4-BE49-F238E27FC236}">
                <a16:creationId xmlns:a16="http://schemas.microsoft.com/office/drawing/2014/main" id="{412F013D-0517-9A33-36CC-D55726BCD83F}"/>
              </a:ext>
            </a:extLst>
          </p:cNvPr>
          <p:cNvSpPr/>
          <p:nvPr/>
        </p:nvSpPr>
        <p:spPr>
          <a:xfrm>
            <a:off x="8080090" y="7066523"/>
            <a:ext cx="2527298" cy="2245534"/>
          </a:xfrm>
          <a:custGeom>
            <a:avLst/>
            <a:gdLst/>
            <a:ahLst/>
            <a:cxnLst/>
            <a:rect l="l" t="t" r="r" b="b"/>
            <a:pathLst>
              <a:path w="786146" h="698500">
                <a:moveTo>
                  <a:pt x="767122" y="402146"/>
                </a:moveTo>
                <a:lnTo>
                  <a:pt x="625474" y="645604"/>
                </a:lnTo>
                <a:cubicBezTo>
                  <a:pt x="606420" y="678353"/>
                  <a:pt x="571389" y="698500"/>
                  <a:pt x="533500" y="698500"/>
                </a:cubicBezTo>
                <a:lnTo>
                  <a:pt x="252647" y="698500"/>
                </a:lnTo>
                <a:cubicBezTo>
                  <a:pt x="214758" y="698500"/>
                  <a:pt x="179727" y="678353"/>
                  <a:pt x="160673" y="645604"/>
                </a:cubicBezTo>
                <a:lnTo>
                  <a:pt x="19025" y="402146"/>
                </a:lnTo>
                <a:cubicBezTo>
                  <a:pt x="0" y="369448"/>
                  <a:pt x="0" y="329052"/>
                  <a:pt x="19025" y="296354"/>
                </a:cubicBezTo>
                <a:lnTo>
                  <a:pt x="160673" y="52896"/>
                </a:lnTo>
                <a:cubicBezTo>
                  <a:pt x="179727" y="20147"/>
                  <a:pt x="214758" y="0"/>
                  <a:pt x="252647" y="0"/>
                </a:cubicBezTo>
                <a:lnTo>
                  <a:pt x="533500" y="0"/>
                </a:lnTo>
                <a:cubicBezTo>
                  <a:pt x="571389" y="0"/>
                  <a:pt x="606420" y="20147"/>
                  <a:pt x="625474" y="52896"/>
                </a:cubicBezTo>
                <a:lnTo>
                  <a:pt x="767122" y="296354"/>
                </a:lnTo>
                <a:cubicBezTo>
                  <a:pt x="786146" y="329052"/>
                  <a:pt x="786146" y="369448"/>
                  <a:pt x="767122" y="402146"/>
                </a:cubicBezTo>
                <a:close/>
              </a:path>
            </a:pathLst>
          </a:custGeom>
          <a:solidFill>
            <a:srgbClr val="0081C6"/>
          </a:solidFill>
          <a:ln w="142875" cap="sq">
            <a:solidFill>
              <a:srgbClr val="FFFF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0">
            <a:extLst>
              <a:ext uri="{FF2B5EF4-FFF2-40B4-BE49-F238E27FC236}">
                <a16:creationId xmlns:a16="http://schemas.microsoft.com/office/drawing/2014/main" id="{F85A1868-198B-DD26-133E-5A45B1606E1F}"/>
              </a:ext>
            </a:extLst>
          </p:cNvPr>
          <p:cNvSpPr txBox="1"/>
          <p:nvPr/>
        </p:nvSpPr>
        <p:spPr>
          <a:xfrm>
            <a:off x="8208229" y="9545959"/>
            <a:ext cx="2449065" cy="451277"/>
          </a:xfrm>
          <a:prstGeom prst="rect">
            <a:avLst/>
          </a:prstGeom>
        </p:spPr>
        <p:txBody>
          <a:bodyPr lIns="0" tIns="0" rIns="0" bIns="0" rtlCol="0" anchor="t">
            <a:spAutoFit/>
          </a:bodyPr>
          <a:lstStyle/>
          <a:p>
            <a:pPr marL="0" marR="0" lvl="0" indent="0" algn="ctr" defTabSz="914400" rtl="0" eaLnBrk="1" fontAlgn="auto" latinLnBrk="0" hangingPunct="1">
              <a:lnSpc>
                <a:spcPts val="3790"/>
              </a:lnSpc>
              <a:spcBef>
                <a:spcPct val="0"/>
              </a:spcBef>
              <a:spcAft>
                <a:spcPts val="0"/>
              </a:spcAft>
              <a:buClrTx/>
              <a:buSzTx/>
              <a:buFontTx/>
              <a:buNone/>
              <a:tabLst/>
              <a:defRPr/>
            </a:pPr>
            <a:r>
              <a:rPr kumimoji="0" lang="en-US" sz="2707"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Monitoring</a:t>
            </a:r>
          </a:p>
        </p:txBody>
      </p:sp>
      <p:sp>
        <p:nvSpPr>
          <p:cNvPr id="47" name="TextBox 35">
            <a:extLst>
              <a:ext uri="{FF2B5EF4-FFF2-40B4-BE49-F238E27FC236}">
                <a16:creationId xmlns:a16="http://schemas.microsoft.com/office/drawing/2014/main" id="{F30CFD08-F08D-5994-125C-CA30162A77FA}"/>
              </a:ext>
            </a:extLst>
          </p:cNvPr>
          <p:cNvSpPr txBox="1"/>
          <p:nvPr/>
        </p:nvSpPr>
        <p:spPr>
          <a:xfrm>
            <a:off x="3809105" y="5894111"/>
            <a:ext cx="2240778" cy="618118"/>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1.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Identification of EE Measures</a:t>
            </a:r>
          </a:p>
        </p:txBody>
      </p:sp>
      <p:sp>
        <p:nvSpPr>
          <p:cNvPr id="48" name="TextBox 35">
            <a:extLst>
              <a:ext uri="{FF2B5EF4-FFF2-40B4-BE49-F238E27FC236}">
                <a16:creationId xmlns:a16="http://schemas.microsoft.com/office/drawing/2014/main" id="{83A8E948-03E7-1FF7-6C53-AD61370A6C7B}"/>
              </a:ext>
            </a:extLst>
          </p:cNvPr>
          <p:cNvSpPr txBox="1"/>
          <p:nvPr/>
        </p:nvSpPr>
        <p:spPr>
          <a:xfrm>
            <a:off x="8194930" y="4014102"/>
            <a:ext cx="2240778" cy="618118"/>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2.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Information on EE Measures</a:t>
            </a:r>
          </a:p>
        </p:txBody>
      </p:sp>
      <p:sp>
        <p:nvSpPr>
          <p:cNvPr id="49" name="TextBox 35">
            <a:extLst>
              <a:ext uri="{FF2B5EF4-FFF2-40B4-BE49-F238E27FC236}">
                <a16:creationId xmlns:a16="http://schemas.microsoft.com/office/drawing/2014/main" id="{C0DC2F1D-573A-C11A-E6E4-0E6D9204CF82}"/>
              </a:ext>
            </a:extLst>
          </p:cNvPr>
          <p:cNvSpPr txBox="1"/>
          <p:nvPr/>
        </p:nvSpPr>
        <p:spPr>
          <a:xfrm>
            <a:off x="12564927" y="5637133"/>
            <a:ext cx="2240778" cy="938719"/>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3.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Information on Funding / Financing</a:t>
            </a:r>
          </a:p>
        </p:txBody>
      </p:sp>
      <p:sp>
        <p:nvSpPr>
          <p:cNvPr id="50" name="TextBox 35">
            <a:extLst>
              <a:ext uri="{FF2B5EF4-FFF2-40B4-BE49-F238E27FC236}">
                <a16:creationId xmlns:a16="http://schemas.microsoft.com/office/drawing/2014/main" id="{8AC341C2-9950-0D7B-68E1-FEBA78260FA2}"/>
              </a:ext>
            </a:extLst>
          </p:cNvPr>
          <p:cNvSpPr txBox="1"/>
          <p:nvPr/>
        </p:nvSpPr>
        <p:spPr>
          <a:xfrm>
            <a:off x="8248702" y="7800939"/>
            <a:ext cx="2240778" cy="1259319"/>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ct val="0"/>
              </a:spcBef>
              <a:spcAft>
                <a:spcPts val="0"/>
              </a:spcAft>
              <a:buClrTx/>
              <a:buSzTx/>
              <a:buFontTx/>
              <a:buNone/>
              <a:tabLst/>
              <a:defRPr/>
            </a:pPr>
            <a:r>
              <a:rPr kumimoji="0" lang="en-US" sz="1800" b="1" i="0" u="none" strike="noStrike" kern="1200" cap="none" spc="0" normalizeH="0" baseline="0" noProof="0">
                <a:ln>
                  <a:noFill/>
                </a:ln>
                <a:solidFill>
                  <a:srgbClr val="FFD900"/>
                </a:solidFill>
                <a:effectLst/>
                <a:uLnTx/>
                <a:uFillTx/>
                <a:latin typeface="Montserrat Bold"/>
                <a:ea typeface="Montserrat Bold"/>
                <a:cs typeface="Montserrat Bold"/>
                <a:sym typeface="Montserrat Bold"/>
              </a:rPr>
              <a:t>4.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Correlation of EE Measures and Energy cons. / cost / CO2</a:t>
            </a:r>
          </a:p>
        </p:txBody>
      </p:sp>
      <p:sp>
        <p:nvSpPr>
          <p:cNvPr id="54" name="Pfeil nach rechts 53">
            <a:extLst>
              <a:ext uri="{FF2B5EF4-FFF2-40B4-BE49-F238E27FC236}">
                <a16:creationId xmlns:a16="http://schemas.microsoft.com/office/drawing/2014/main" id="{145C4E7D-4920-1C0D-8AAC-632DE6992351}"/>
              </a:ext>
            </a:extLst>
          </p:cNvPr>
          <p:cNvSpPr/>
          <p:nvPr/>
        </p:nvSpPr>
        <p:spPr>
          <a:xfrm rot="19871339">
            <a:off x="6134949" y="4586288"/>
            <a:ext cx="1352128" cy="337310"/>
          </a:xfrm>
          <a:prstGeom prst="rightArrow">
            <a:avLst/>
          </a:prstGeom>
          <a:solidFill>
            <a:srgbClr val="FFD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feil nach rechts 54">
            <a:extLst>
              <a:ext uri="{FF2B5EF4-FFF2-40B4-BE49-F238E27FC236}">
                <a16:creationId xmlns:a16="http://schemas.microsoft.com/office/drawing/2014/main" id="{0DF26E7F-B3B0-7B94-6AD9-D0683FEEABE0}"/>
              </a:ext>
            </a:extLst>
          </p:cNvPr>
          <p:cNvSpPr/>
          <p:nvPr/>
        </p:nvSpPr>
        <p:spPr>
          <a:xfrm rot="1711548">
            <a:off x="10888451" y="4434425"/>
            <a:ext cx="1352128" cy="337310"/>
          </a:xfrm>
          <a:prstGeom prst="rightArrow">
            <a:avLst/>
          </a:prstGeom>
          <a:solidFill>
            <a:srgbClr val="FFD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Pfeil nach rechts 55">
            <a:extLst>
              <a:ext uri="{FF2B5EF4-FFF2-40B4-BE49-F238E27FC236}">
                <a16:creationId xmlns:a16="http://schemas.microsoft.com/office/drawing/2014/main" id="{17415FE6-D37A-549E-7FF6-6E9ECE53CCD4}"/>
              </a:ext>
            </a:extLst>
          </p:cNvPr>
          <p:cNvSpPr/>
          <p:nvPr/>
        </p:nvSpPr>
        <p:spPr>
          <a:xfrm rot="12027218">
            <a:off x="6437167" y="6854045"/>
            <a:ext cx="1352128" cy="337310"/>
          </a:xfrm>
          <a:prstGeom prst="rightArrow">
            <a:avLst/>
          </a:prstGeom>
          <a:solidFill>
            <a:srgbClr val="FFD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Pfeil nach rechts 56">
            <a:extLst>
              <a:ext uri="{FF2B5EF4-FFF2-40B4-BE49-F238E27FC236}">
                <a16:creationId xmlns:a16="http://schemas.microsoft.com/office/drawing/2014/main" id="{AC4B8D30-F7DD-44BF-952D-07C977A9F091}"/>
              </a:ext>
            </a:extLst>
          </p:cNvPr>
          <p:cNvSpPr/>
          <p:nvPr/>
        </p:nvSpPr>
        <p:spPr>
          <a:xfrm rot="9159181">
            <a:off x="10725119" y="6861312"/>
            <a:ext cx="1352128" cy="337310"/>
          </a:xfrm>
          <a:prstGeom prst="rightArrow">
            <a:avLst/>
          </a:prstGeom>
          <a:solidFill>
            <a:srgbClr val="FFD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9119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Freeform 3"/>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701433" cy="1228072"/>
            <a:chOff x="0" y="0"/>
            <a:chExt cx="8935245"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4" name="Textfeld 13">
            <a:extLst>
              <a:ext uri="{FF2B5EF4-FFF2-40B4-BE49-F238E27FC236}">
                <a16:creationId xmlns:a16="http://schemas.microsoft.com/office/drawing/2014/main" id="{36912633-7376-8437-140C-41D1DDED34CC}"/>
              </a:ext>
            </a:extLst>
          </p:cNvPr>
          <p:cNvSpPr txBox="1"/>
          <p:nvPr/>
        </p:nvSpPr>
        <p:spPr>
          <a:xfrm>
            <a:off x="488087" y="3667627"/>
            <a:ext cx="490275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a:ln>
                  <a:noFill/>
                </a:ln>
                <a:solidFill>
                  <a:srgbClr val="FFD900"/>
                </a:solidFill>
                <a:effectLst/>
                <a:uLnTx/>
                <a:uFillTx/>
                <a:latin typeface="Calibri"/>
                <a:ea typeface="+mn-ea"/>
                <a:cs typeface="+mn-cs"/>
              </a:rPr>
              <a:t>https://</a:t>
            </a:r>
            <a:r>
              <a:rPr kumimoji="0" lang="de-DE" sz="3600" b="0" i="0" u="none" strike="noStrike" kern="1200" cap="none" spc="0" normalizeH="0" baseline="0" noProof="0" err="1">
                <a:ln>
                  <a:noFill/>
                </a:ln>
                <a:solidFill>
                  <a:srgbClr val="FFD900"/>
                </a:solidFill>
                <a:effectLst/>
                <a:uLnTx/>
                <a:uFillTx/>
                <a:latin typeface="Calibri"/>
                <a:ea typeface="+mn-ea"/>
                <a:cs typeface="+mn-cs"/>
              </a:rPr>
              <a:t>eu.impawatt.com</a:t>
            </a:r>
            <a:endParaRPr kumimoji="0" lang="de-DE" sz="3600" b="0" i="0" u="none" strike="noStrike" kern="1200" cap="none" spc="0" normalizeH="0" baseline="0" noProof="0">
              <a:ln>
                <a:noFill/>
              </a:ln>
              <a:solidFill>
                <a:srgbClr val="FFD9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D900"/>
              </a:solidFill>
              <a:effectLst/>
              <a:uLnTx/>
              <a:uFillTx/>
              <a:latin typeface="Calibri"/>
              <a:ea typeface="+mn-ea"/>
              <a:cs typeface="+mn-cs"/>
            </a:endParaRPr>
          </a:p>
        </p:txBody>
      </p:sp>
      <p:sp>
        <p:nvSpPr>
          <p:cNvPr id="16" name="Textfeld 15">
            <a:extLst>
              <a:ext uri="{FF2B5EF4-FFF2-40B4-BE49-F238E27FC236}">
                <a16:creationId xmlns:a16="http://schemas.microsoft.com/office/drawing/2014/main" id="{25664E86-1FAA-0B26-359E-668B08E4D7C9}"/>
              </a:ext>
            </a:extLst>
          </p:cNvPr>
          <p:cNvSpPr txBox="1"/>
          <p:nvPr/>
        </p:nvSpPr>
        <p:spPr>
          <a:xfrm>
            <a:off x="258184" y="4786139"/>
            <a:ext cx="11161642" cy="35898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Montserrat" pitchFamily="2" charset="77"/>
                <a:ea typeface="+mn-ea"/>
                <a:cs typeface="+mn-cs"/>
              </a:rPr>
              <a:t>Four main platform features: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Self-assessment tool</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Library with descriptions of EE measures,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      presentations, best practices and tools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3"/>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Financing tool</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3"/>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Monitoring section (energy consumption,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     costs and EE measures)</a:t>
            </a:r>
          </a:p>
        </p:txBody>
      </p:sp>
      <p:sp>
        <p:nvSpPr>
          <p:cNvPr id="17" name="TextBox 13">
            <a:extLst>
              <a:ext uri="{FF2B5EF4-FFF2-40B4-BE49-F238E27FC236}">
                <a16:creationId xmlns:a16="http://schemas.microsoft.com/office/drawing/2014/main" id="{FF3375CF-9D15-17C1-6059-5AF04A44BD48}"/>
              </a:ext>
            </a:extLst>
          </p:cNvPr>
          <p:cNvSpPr txBox="1"/>
          <p:nvPr/>
        </p:nvSpPr>
        <p:spPr>
          <a:xfrm>
            <a:off x="1201949" y="2097710"/>
            <a:ext cx="16417823"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 Landing Page</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pic>
        <p:nvPicPr>
          <p:cNvPr id="18" name="Grafik 17">
            <a:extLst>
              <a:ext uri="{FF2B5EF4-FFF2-40B4-BE49-F238E27FC236}">
                <a16:creationId xmlns:a16="http://schemas.microsoft.com/office/drawing/2014/main" id="{DACBD878-A07B-A244-981C-83ACEACF753A}"/>
              </a:ext>
            </a:extLst>
          </p:cNvPr>
          <p:cNvPicPr>
            <a:picLocks noChangeAspect="1"/>
          </p:cNvPicPr>
          <p:nvPr/>
        </p:nvPicPr>
        <p:blipFill>
          <a:blip r:embed="rId7"/>
          <a:stretch>
            <a:fillRect/>
          </a:stretch>
        </p:blipFill>
        <p:spPr>
          <a:xfrm>
            <a:off x="7632337" y="3336890"/>
            <a:ext cx="9453714" cy="6038017"/>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0296EEA5-359B-B5FE-8096-860A202ABB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A34FE4-1D7E-6FF4-3B1B-3AEA38667783}"/>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Freeform 3">
            <a:extLst>
              <a:ext uri="{FF2B5EF4-FFF2-40B4-BE49-F238E27FC236}">
                <a16:creationId xmlns:a16="http://schemas.microsoft.com/office/drawing/2014/main" id="{C51066D2-649E-DB5E-EF8B-A77A509B5720}"/>
              </a:ext>
            </a:extLst>
          </p:cNvPr>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0C27264F-CAE6-ED6C-2043-2A74B690EFD7}"/>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9DBBD6B9-ED2D-CD5A-261E-0F32BD631065}"/>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30A1E59-66C3-03E2-A3CB-6545C30B3F31}"/>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14A59F95-3008-BB41-A855-16BE80FC83D1}"/>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5748D63F-147C-5393-A65A-CF7451700848}"/>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5EFB8C09-B08C-2280-69A4-99C5F2B33469}"/>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4875780F-06FA-7055-C304-3285ED0179DC}"/>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DC1CC1B0-A77A-D3EF-046B-2455A658A38A}"/>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FA323714-491F-18F6-651A-EE7603B7DDC7}"/>
              </a:ext>
            </a:extLst>
          </p:cNvPr>
          <p:cNvSpPr txBox="1"/>
          <p:nvPr/>
        </p:nvSpPr>
        <p:spPr>
          <a:xfrm>
            <a:off x="1201949" y="2097710"/>
            <a:ext cx="16417823"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 Self-Assessment Tool</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16" name="Textfeld 15">
            <a:extLst>
              <a:ext uri="{FF2B5EF4-FFF2-40B4-BE49-F238E27FC236}">
                <a16:creationId xmlns:a16="http://schemas.microsoft.com/office/drawing/2014/main" id="{6470284A-A848-F88F-ECFF-25F5DAD75CEF}"/>
              </a:ext>
            </a:extLst>
          </p:cNvPr>
          <p:cNvSpPr txBox="1"/>
          <p:nvPr/>
        </p:nvSpPr>
        <p:spPr>
          <a:xfrm>
            <a:off x="401634" y="2963060"/>
            <a:ext cx="8742365" cy="456920"/>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ontserrat" pitchFamily="2" charset="77"/>
                <a:ea typeface="+mn-ea"/>
                <a:cs typeface="+mn-cs"/>
              </a:rPr>
              <a:t>Evaluation based on implemented EE measures</a:t>
            </a:r>
          </a:p>
        </p:txBody>
      </p:sp>
      <p:pic>
        <p:nvPicPr>
          <p:cNvPr id="15" name="Grafik 14">
            <a:extLst>
              <a:ext uri="{FF2B5EF4-FFF2-40B4-BE49-F238E27FC236}">
                <a16:creationId xmlns:a16="http://schemas.microsoft.com/office/drawing/2014/main" id="{347E78E2-5D21-6FE0-2AFA-970BEEC622AD}"/>
              </a:ext>
            </a:extLst>
          </p:cNvPr>
          <p:cNvPicPr>
            <a:picLocks noChangeAspect="1"/>
          </p:cNvPicPr>
          <p:nvPr/>
        </p:nvPicPr>
        <p:blipFill>
          <a:blip r:embed="rId7"/>
          <a:stretch>
            <a:fillRect/>
          </a:stretch>
        </p:blipFill>
        <p:spPr>
          <a:xfrm>
            <a:off x="355239" y="4165166"/>
            <a:ext cx="3028121" cy="5473910"/>
          </a:xfrm>
          <a:prstGeom prst="rect">
            <a:avLst/>
          </a:prstGeom>
        </p:spPr>
      </p:pic>
      <p:pic>
        <p:nvPicPr>
          <p:cNvPr id="17" name="Grafik 16">
            <a:extLst>
              <a:ext uri="{FF2B5EF4-FFF2-40B4-BE49-F238E27FC236}">
                <a16:creationId xmlns:a16="http://schemas.microsoft.com/office/drawing/2014/main" id="{8CF36398-4673-F6F7-92CD-5AE19F2CC743}"/>
              </a:ext>
            </a:extLst>
          </p:cNvPr>
          <p:cNvPicPr>
            <a:picLocks noChangeAspect="1"/>
          </p:cNvPicPr>
          <p:nvPr/>
        </p:nvPicPr>
        <p:blipFill>
          <a:blip r:embed="rId8"/>
          <a:stretch>
            <a:fillRect/>
          </a:stretch>
        </p:blipFill>
        <p:spPr>
          <a:xfrm>
            <a:off x="10216724" y="3665608"/>
            <a:ext cx="7424220" cy="6372455"/>
          </a:xfrm>
          <a:prstGeom prst="rect">
            <a:avLst/>
          </a:prstGeom>
        </p:spPr>
      </p:pic>
      <p:pic>
        <p:nvPicPr>
          <p:cNvPr id="18" name="Grafik 17">
            <a:extLst>
              <a:ext uri="{FF2B5EF4-FFF2-40B4-BE49-F238E27FC236}">
                <a16:creationId xmlns:a16="http://schemas.microsoft.com/office/drawing/2014/main" id="{3D759509-C956-A681-17C5-3DE1EC031918}"/>
              </a:ext>
            </a:extLst>
          </p:cNvPr>
          <p:cNvPicPr>
            <a:picLocks noChangeAspect="1"/>
          </p:cNvPicPr>
          <p:nvPr/>
        </p:nvPicPr>
        <p:blipFill>
          <a:blip r:embed="rId9"/>
          <a:stretch>
            <a:fillRect/>
          </a:stretch>
        </p:blipFill>
        <p:spPr>
          <a:xfrm>
            <a:off x="3922900" y="3665608"/>
            <a:ext cx="5797164" cy="6372455"/>
          </a:xfrm>
          <a:prstGeom prst="rect">
            <a:avLst/>
          </a:prstGeom>
        </p:spPr>
      </p:pic>
    </p:spTree>
    <p:extLst>
      <p:ext uri="{BB962C8B-B14F-4D97-AF65-F5344CB8AC3E}">
        <p14:creationId xmlns:p14="http://schemas.microsoft.com/office/powerpoint/2010/main" val="340531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814FD936-C12E-31BD-EA30-89B786175E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4A7254-3C9B-770E-A0A3-4A5FCC2C1DC1}"/>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Freeform 3">
            <a:extLst>
              <a:ext uri="{FF2B5EF4-FFF2-40B4-BE49-F238E27FC236}">
                <a16:creationId xmlns:a16="http://schemas.microsoft.com/office/drawing/2014/main" id="{E7112776-754F-4B6D-913A-25F844E26EF5}"/>
              </a:ext>
            </a:extLst>
          </p:cNvPr>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E35E89E5-F776-6EA2-6A0E-3B546E4EF204}"/>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E4E1FA89-512B-C389-67F3-5BFE506713EC}"/>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69AD84D6-E022-BB43-3096-677C47A522F5}"/>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0396D896-B892-8F5A-36C4-701B0F1437BB}"/>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285ADC02-475C-6C0B-54A5-73D32DDBC07D}"/>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D5214D2E-7356-F85D-CE55-D9C8F8DA9233}"/>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91879BE3-9ED8-6F68-EF56-9484ABD42679}"/>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F14BBA04-D51B-B220-9861-70ADCF7A2DF2}"/>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530FE75A-0691-F790-2A23-D76334BE332A}"/>
              </a:ext>
            </a:extLst>
          </p:cNvPr>
          <p:cNvSpPr txBox="1"/>
          <p:nvPr/>
        </p:nvSpPr>
        <p:spPr>
          <a:xfrm>
            <a:off x="1201949" y="2097710"/>
            <a:ext cx="16417823"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 Library of Measures</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16" name="Textfeld 15">
            <a:extLst>
              <a:ext uri="{FF2B5EF4-FFF2-40B4-BE49-F238E27FC236}">
                <a16:creationId xmlns:a16="http://schemas.microsoft.com/office/drawing/2014/main" id="{8901F59D-717C-B33C-BD7D-9428CC4414E7}"/>
              </a:ext>
            </a:extLst>
          </p:cNvPr>
          <p:cNvSpPr txBox="1"/>
          <p:nvPr/>
        </p:nvSpPr>
        <p:spPr>
          <a:xfrm>
            <a:off x="13694903" y="3422657"/>
            <a:ext cx="11161642" cy="544283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ontserrat" pitchFamily="2" charset="77"/>
                <a:ea typeface="+mn-ea"/>
                <a:cs typeface="+mn-cs"/>
              </a:rPr>
              <a:t>Search engine applying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ontserrat" pitchFamily="2" charset="77"/>
                <a:ea typeface="+mn-ea"/>
                <a:cs typeface="+mn-cs"/>
              </a:rPr>
              <a:t>filtering criteria:</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Energy source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Technology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Position / Role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Sector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Topic</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Type of information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Montserrat" pitchFamily="2" charset="77"/>
              <a:ea typeface="+mn-ea"/>
              <a:cs typeface="+mn-cs"/>
            </a:endParaRP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15" name="Grafik 14">
            <a:extLst>
              <a:ext uri="{FF2B5EF4-FFF2-40B4-BE49-F238E27FC236}">
                <a16:creationId xmlns:a16="http://schemas.microsoft.com/office/drawing/2014/main" id="{8C2ECF00-CAB5-63A7-14BE-FD736E2C131F}"/>
              </a:ext>
            </a:extLst>
          </p:cNvPr>
          <p:cNvPicPr>
            <a:picLocks noChangeAspect="1"/>
          </p:cNvPicPr>
          <p:nvPr/>
        </p:nvPicPr>
        <p:blipFill>
          <a:blip r:embed="rId7"/>
          <a:stretch>
            <a:fillRect/>
          </a:stretch>
        </p:blipFill>
        <p:spPr>
          <a:xfrm>
            <a:off x="714375" y="3579899"/>
            <a:ext cx="3184017" cy="5873220"/>
          </a:xfrm>
          <a:prstGeom prst="rect">
            <a:avLst/>
          </a:prstGeom>
        </p:spPr>
      </p:pic>
      <p:pic>
        <p:nvPicPr>
          <p:cNvPr id="17" name="Grafik 16">
            <a:extLst>
              <a:ext uri="{FF2B5EF4-FFF2-40B4-BE49-F238E27FC236}">
                <a16:creationId xmlns:a16="http://schemas.microsoft.com/office/drawing/2014/main" id="{6BD3B8D9-7FB9-3535-88E9-CEAFE8ECE441}"/>
              </a:ext>
            </a:extLst>
          </p:cNvPr>
          <p:cNvPicPr>
            <a:picLocks noChangeAspect="1"/>
          </p:cNvPicPr>
          <p:nvPr/>
        </p:nvPicPr>
        <p:blipFill>
          <a:blip r:embed="rId8"/>
          <a:stretch>
            <a:fillRect/>
          </a:stretch>
        </p:blipFill>
        <p:spPr>
          <a:xfrm>
            <a:off x="4614269" y="3595634"/>
            <a:ext cx="8408175" cy="5810093"/>
          </a:xfrm>
          <a:prstGeom prst="rect">
            <a:avLst/>
          </a:prstGeom>
        </p:spPr>
      </p:pic>
    </p:spTree>
    <p:extLst>
      <p:ext uri="{BB962C8B-B14F-4D97-AF65-F5344CB8AC3E}">
        <p14:creationId xmlns:p14="http://schemas.microsoft.com/office/powerpoint/2010/main" val="285668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773441" cy="1228072"/>
            <a:chOff x="0" y="0"/>
            <a:chExt cx="9031255"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617028"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714375" y="1885091"/>
            <a:ext cx="1707058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151 Energy Audits Delivered vs. 141 Planned (+7.1%)</a:t>
            </a:r>
          </a:p>
        </p:txBody>
      </p:sp>
      <p:pic>
        <p:nvPicPr>
          <p:cNvPr id="41" name="Picture 40">
            <a:extLst>
              <a:ext uri="{FF2B5EF4-FFF2-40B4-BE49-F238E27FC236}">
                <a16:creationId xmlns:a16="http://schemas.microsoft.com/office/drawing/2014/main" id="{B3AB863C-100F-884F-CABC-09E7B4C468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375" y="2859116"/>
            <a:ext cx="7078082" cy="4164987"/>
          </a:xfrm>
          <a:prstGeom prst="rect">
            <a:avLst/>
          </a:prstGeom>
        </p:spPr>
      </p:pic>
      <p:pic>
        <p:nvPicPr>
          <p:cNvPr id="42" name="Picture 41">
            <a:extLst>
              <a:ext uri="{FF2B5EF4-FFF2-40B4-BE49-F238E27FC236}">
                <a16:creationId xmlns:a16="http://schemas.microsoft.com/office/drawing/2014/main" id="{C9D41DFF-64E0-5B9E-9687-8DBB54C66C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7521" y="2859115"/>
            <a:ext cx="8756103" cy="7282595"/>
          </a:xfrm>
          <a:prstGeom prst="rect">
            <a:avLst/>
          </a:prstGeom>
        </p:spPr>
      </p:pic>
      <p:sp>
        <p:nvSpPr>
          <p:cNvPr id="43" name="TextBox 35">
            <a:extLst>
              <a:ext uri="{FF2B5EF4-FFF2-40B4-BE49-F238E27FC236}">
                <a16:creationId xmlns:a16="http://schemas.microsoft.com/office/drawing/2014/main" id="{486BD380-456F-BDB9-51D7-F5707C85D7E8}"/>
              </a:ext>
            </a:extLst>
          </p:cNvPr>
          <p:cNvSpPr txBox="1"/>
          <p:nvPr/>
        </p:nvSpPr>
        <p:spPr>
          <a:xfrm>
            <a:off x="701392" y="7337353"/>
            <a:ext cx="7660948" cy="2682786"/>
          </a:xfrm>
          <a:prstGeom prst="rect">
            <a:avLst/>
          </a:prstGeom>
        </p:spPr>
        <p:txBody>
          <a:bodyPr wrap="square" lIns="0" tIns="0" rIns="0" bIns="0" rtlCol="0" anchor="t">
            <a:spAutoFit/>
          </a:bodyPr>
          <a:lstStyle/>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Austria, Cyprus, Bulgaria, Estonia &amp; Germany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achieved 100% of planned audits</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Malta</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 contributed 25 additional audits (no assigned target). </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Main sectors audited: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Accommodation &amp; food services, followed by agri-food manufacturing. </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Company size focus: </a:t>
            </a:r>
            <a:r>
              <a:rPr kumimoji="0" lang="en-US" sz="18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Micro (0-9 employees) and Small (10-49 employees) enterprises. </a:t>
            </a:r>
          </a:p>
        </p:txBody>
      </p:sp>
      <p:sp>
        <p:nvSpPr>
          <p:cNvPr id="44" name="Rectangle 43">
            <a:extLst>
              <a:ext uri="{FF2B5EF4-FFF2-40B4-BE49-F238E27FC236}">
                <a16:creationId xmlns:a16="http://schemas.microsoft.com/office/drawing/2014/main" id="{7D8B9E89-3122-CF01-776A-A85E942F1B83}"/>
              </a:ext>
            </a:extLst>
          </p:cNvPr>
          <p:cNvSpPr/>
          <p:nvPr/>
        </p:nvSpPr>
        <p:spPr>
          <a:xfrm>
            <a:off x="3887416" y="3398891"/>
            <a:ext cx="585590" cy="3472801"/>
          </a:xfrm>
          <a:prstGeom prst="rect">
            <a:avLst/>
          </a:prstGeom>
          <a:noFill/>
          <a:ln w="57150">
            <a:solidFill>
              <a:srgbClr val="0081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0FB29FEF-0A00-2832-A62E-906F25834F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FEA7D9D-CFC3-C1B8-6692-3C873CE86E35}"/>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Freeform 3">
            <a:extLst>
              <a:ext uri="{FF2B5EF4-FFF2-40B4-BE49-F238E27FC236}">
                <a16:creationId xmlns:a16="http://schemas.microsoft.com/office/drawing/2014/main" id="{2C737C1C-DA55-6DCC-0287-8F16948ED108}"/>
              </a:ext>
            </a:extLst>
          </p:cNvPr>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7431860E-BA31-2CAA-C345-A5892ABBC7E8}"/>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0AA7C11C-58C1-24D5-AC54-D6137ABE44CE}"/>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F784E64-2603-361D-DD45-E906D172CA2C}"/>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A68C4618-71DC-C693-2D81-451578C4378D}"/>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2C98451F-66EF-191C-9F11-E318979FB2C0}"/>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383CDDEE-877E-D65F-986C-94766CEE2A14}"/>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8369E07A-CCBD-9FB9-9869-301A3E159957}"/>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52E4439F-F137-A470-EE8F-780DF62A2AE6}"/>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BA2F0BD0-0857-6B34-8348-4962F8FE1DD4}"/>
              </a:ext>
            </a:extLst>
          </p:cNvPr>
          <p:cNvSpPr txBox="1"/>
          <p:nvPr/>
        </p:nvSpPr>
        <p:spPr>
          <a:xfrm>
            <a:off x="1201949" y="2097710"/>
            <a:ext cx="16417823"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 Financial Tool</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16" name="Textfeld 15">
            <a:extLst>
              <a:ext uri="{FF2B5EF4-FFF2-40B4-BE49-F238E27FC236}">
                <a16:creationId xmlns:a16="http://schemas.microsoft.com/office/drawing/2014/main" id="{305B93DB-DEFE-3ACB-52C3-B67DA87103BB}"/>
              </a:ext>
            </a:extLst>
          </p:cNvPr>
          <p:cNvSpPr txBox="1"/>
          <p:nvPr/>
        </p:nvSpPr>
        <p:spPr>
          <a:xfrm>
            <a:off x="12707179" y="3425286"/>
            <a:ext cx="11161642" cy="390780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ontserrat" pitchFamily="2" charset="77"/>
                <a:ea typeface="+mn-ea"/>
                <a:cs typeface="+mn-cs"/>
              </a:rPr>
              <a:t>Differentiated according to: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Country / Region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Sector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Topic</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Montserrat" pitchFamily="2" charset="77"/>
                <a:ea typeface="+mn-ea"/>
                <a:cs typeface="+mn-cs"/>
              </a:rPr>
              <a:t>Type of financing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Montserrat" pitchFamily="2" charset="77"/>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15" name="Grafik 14">
            <a:extLst>
              <a:ext uri="{FF2B5EF4-FFF2-40B4-BE49-F238E27FC236}">
                <a16:creationId xmlns:a16="http://schemas.microsoft.com/office/drawing/2014/main" id="{DAB363C2-1683-EF91-6C94-D4D23EEFF012}"/>
              </a:ext>
            </a:extLst>
          </p:cNvPr>
          <p:cNvPicPr>
            <a:picLocks noChangeAspect="1"/>
          </p:cNvPicPr>
          <p:nvPr/>
        </p:nvPicPr>
        <p:blipFill>
          <a:blip r:embed="rId7"/>
          <a:stretch>
            <a:fillRect/>
          </a:stretch>
        </p:blipFill>
        <p:spPr>
          <a:xfrm>
            <a:off x="559258" y="3664551"/>
            <a:ext cx="3199373" cy="5894735"/>
          </a:xfrm>
          <a:prstGeom prst="rect">
            <a:avLst/>
          </a:prstGeom>
        </p:spPr>
      </p:pic>
      <p:pic>
        <p:nvPicPr>
          <p:cNvPr id="17" name="Grafik 16">
            <a:extLst>
              <a:ext uri="{FF2B5EF4-FFF2-40B4-BE49-F238E27FC236}">
                <a16:creationId xmlns:a16="http://schemas.microsoft.com/office/drawing/2014/main" id="{2C5E1296-0028-47EF-DCDA-E8191F2B1B57}"/>
              </a:ext>
            </a:extLst>
          </p:cNvPr>
          <p:cNvPicPr>
            <a:picLocks noChangeAspect="1"/>
          </p:cNvPicPr>
          <p:nvPr/>
        </p:nvPicPr>
        <p:blipFill>
          <a:blip r:embed="rId8"/>
          <a:stretch>
            <a:fillRect/>
          </a:stretch>
        </p:blipFill>
        <p:spPr>
          <a:xfrm>
            <a:off x="4646152" y="3691939"/>
            <a:ext cx="7517262" cy="6216418"/>
          </a:xfrm>
          <a:prstGeom prst="rect">
            <a:avLst/>
          </a:prstGeom>
        </p:spPr>
      </p:pic>
    </p:spTree>
    <p:extLst>
      <p:ext uri="{BB962C8B-B14F-4D97-AF65-F5344CB8AC3E}">
        <p14:creationId xmlns:p14="http://schemas.microsoft.com/office/powerpoint/2010/main" val="2250431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82920E3F-0F72-0282-EF9D-E3BB2C40348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2A2102-9AF1-1864-E037-0B5B076437CA}"/>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Freeform 3">
            <a:extLst>
              <a:ext uri="{FF2B5EF4-FFF2-40B4-BE49-F238E27FC236}">
                <a16:creationId xmlns:a16="http://schemas.microsoft.com/office/drawing/2014/main" id="{0B05EBE1-4122-69D2-76EA-83807A0D38D6}"/>
              </a:ext>
            </a:extLst>
          </p:cNvPr>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5B856114-E69C-B08A-9BEA-CD3940F33352}"/>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63D02CA5-FE24-0BCB-11BA-D8D6B7C61AED}"/>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BFCEA9D-2132-E7C4-3868-9F151C71389B}"/>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62B11720-C8F7-6A9A-F1C0-12C9210AA0FD}"/>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D3D11069-F063-1D14-8AC2-7ECFA7B2A537}"/>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0F70EB04-9B89-0E59-3E12-623467327D39}"/>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36E9FA09-07B4-4489-F747-54808206810C}"/>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D31C22E0-FFC3-99FA-C042-2B5AEBD4BE56}"/>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2EC2749F-7FFC-7CB2-5A2E-3B8B74FEB57C}"/>
              </a:ext>
            </a:extLst>
          </p:cNvPr>
          <p:cNvSpPr txBox="1"/>
          <p:nvPr/>
        </p:nvSpPr>
        <p:spPr>
          <a:xfrm>
            <a:off x="1201949" y="2097710"/>
            <a:ext cx="16417823"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 Monitoring Section</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16" name="Textfeld 15">
            <a:extLst>
              <a:ext uri="{FF2B5EF4-FFF2-40B4-BE49-F238E27FC236}">
                <a16:creationId xmlns:a16="http://schemas.microsoft.com/office/drawing/2014/main" id="{03CDF7EE-07EF-F58E-0965-556334D7272B}"/>
              </a:ext>
            </a:extLst>
          </p:cNvPr>
          <p:cNvSpPr txBox="1"/>
          <p:nvPr/>
        </p:nvSpPr>
        <p:spPr>
          <a:xfrm>
            <a:off x="252672" y="3635072"/>
            <a:ext cx="11161642" cy="650357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Monitoring of:</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Total and specific energy consumption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Total and specific energy costs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Scope 1, 2 and 3</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Energy efficiency improvements including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     time stamps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Correlation to m2, produced goods,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     overnight stays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Display of parameters in different charts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Additional Excel tools for calculating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     the energy consumption of the value chain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white"/>
              </a:solidFill>
              <a:effectLst/>
              <a:uLnTx/>
              <a:uFillTx/>
              <a:latin typeface="Montserrat" pitchFamily="2" charset="77"/>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pitchFamily="2" charset="77"/>
                <a:ea typeface="+mn-ea"/>
                <a:cs typeface="+mn-cs"/>
              </a:rPr>
              <a: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14" name="Grafik 13">
            <a:extLst>
              <a:ext uri="{FF2B5EF4-FFF2-40B4-BE49-F238E27FC236}">
                <a16:creationId xmlns:a16="http://schemas.microsoft.com/office/drawing/2014/main" id="{3C621BDE-02F2-53E7-5FF8-1416E2D00426}"/>
              </a:ext>
            </a:extLst>
          </p:cNvPr>
          <p:cNvPicPr>
            <a:picLocks noChangeAspect="1"/>
          </p:cNvPicPr>
          <p:nvPr/>
        </p:nvPicPr>
        <p:blipFill>
          <a:blip r:embed="rId8"/>
          <a:stretch>
            <a:fillRect/>
          </a:stretch>
        </p:blipFill>
        <p:spPr>
          <a:xfrm>
            <a:off x="6250337" y="3117003"/>
            <a:ext cx="5778147" cy="6970846"/>
          </a:xfrm>
          <a:prstGeom prst="rect">
            <a:avLst/>
          </a:prstGeom>
        </p:spPr>
      </p:pic>
      <p:pic>
        <p:nvPicPr>
          <p:cNvPr id="18" name="Grafik 17">
            <a:extLst>
              <a:ext uri="{FF2B5EF4-FFF2-40B4-BE49-F238E27FC236}">
                <a16:creationId xmlns:a16="http://schemas.microsoft.com/office/drawing/2014/main" id="{59BC129F-2B49-F704-0DE7-30023DD4668E}"/>
              </a:ext>
            </a:extLst>
          </p:cNvPr>
          <p:cNvPicPr>
            <a:picLocks noChangeAspect="1"/>
          </p:cNvPicPr>
          <p:nvPr/>
        </p:nvPicPr>
        <p:blipFill>
          <a:blip r:embed="rId9"/>
          <a:stretch>
            <a:fillRect/>
          </a:stretch>
        </p:blipFill>
        <p:spPr>
          <a:xfrm>
            <a:off x="12552715" y="6835628"/>
            <a:ext cx="4440157" cy="3252220"/>
          </a:xfrm>
          <a:prstGeom prst="rect">
            <a:avLst/>
          </a:prstGeom>
        </p:spPr>
      </p:pic>
      <p:pic>
        <p:nvPicPr>
          <p:cNvPr id="19" name="Grafik 18">
            <a:extLst>
              <a:ext uri="{FF2B5EF4-FFF2-40B4-BE49-F238E27FC236}">
                <a16:creationId xmlns:a16="http://schemas.microsoft.com/office/drawing/2014/main" id="{811C8285-E7BA-8C8D-C4E2-586EE02A42E2}"/>
              </a:ext>
            </a:extLst>
          </p:cNvPr>
          <p:cNvPicPr>
            <a:picLocks noChangeAspect="1"/>
          </p:cNvPicPr>
          <p:nvPr/>
        </p:nvPicPr>
        <p:blipFill>
          <a:blip r:embed="rId10"/>
          <a:stretch>
            <a:fillRect/>
          </a:stretch>
        </p:blipFill>
        <p:spPr>
          <a:xfrm>
            <a:off x="12552715" y="3142692"/>
            <a:ext cx="4173852" cy="3408166"/>
          </a:xfrm>
          <a:prstGeom prst="rect">
            <a:avLst/>
          </a:prstGeom>
        </p:spPr>
      </p:pic>
    </p:spTree>
    <p:extLst>
      <p:ext uri="{BB962C8B-B14F-4D97-AF65-F5344CB8AC3E}">
        <p14:creationId xmlns:p14="http://schemas.microsoft.com/office/powerpoint/2010/main" val="2965962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6AE086FE-0B08-48EA-0AB5-0B0460E5D6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CC05B7-D207-9D03-5789-F5487DDE0A8B}"/>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Freeform 3">
            <a:extLst>
              <a:ext uri="{FF2B5EF4-FFF2-40B4-BE49-F238E27FC236}">
                <a16:creationId xmlns:a16="http://schemas.microsoft.com/office/drawing/2014/main" id="{1590B30D-0F6E-AB6E-8F32-AAF69A72C0E6}"/>
              </a:ext>
            </a:extLst>
          </p:cNvPr>
          <p:cNvSpPr/>
          <p:nvPr/>
        </p:nvSpPr>
        <p:spPr>
          <a:xfrm>
            <a:off x="-3758631" y="259726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79B965C-B1DE-565A-10B0-2B4A667820E8}"/>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42E93498-E745-1B41-FDEB-C0A3EF9F448F}"/>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C8FAC59B-012D-B623-10A2-E5F6305F4577}"/>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9D92F0D0-ADAF-C2D8-A650-01367A644E6F}"/>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47BF712D-C429-3314-DE6B-C3B827E16090}"/>
              </a:ext>
            </a:extLst>
          </p:cNvPr>
          <p:cNvGrpSpPr/>
          <p:nvPr/>
        </p:nvGrpSpPr>
        <p:grpSpPr>
          <a:xfrm>
            <a:off x="714375" y="224958"/>
            <a:ext cx="6701433" cy="1228072"/>
            <a:chOff x="0" y="0"/>
            <a:chExt cx="8935245" cy="1637429"/>
          </a:xfrm>
        </p:grpSpPr>
        <p:sp>
          <p:nvSpPr>
            <p:cNvPr id="9" name="Freeform 9">
              <a:extLst>
                <a:ext uri="{FF2B5EF4-FFF2-40B4-BE49-F238E27FC236}">
                  <a16:creationId xmlns:a16="http://schemas.microsoft.com/office/drawing/2014/main" id="{4C3DF80E-DA3C-126E-9614-3C2156D28B10}"/>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373C69FB-9FF7-9A84-73C3-E7CA25D74724}"/>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1B82D867-AF23-3AFC-622C-96AB4DBD927D}"/>
                </a:ext>
              </a:extLst>
            </p:cNvPr>
            <p:cNvSpPr txBox="1"/>
            <p:nvPr/>
          </p:nvSpPr>
          <p:spPr>
            <a:xfrm>
              <a:off x="2414227" y="204913"/>
              <a:ext cx="6521018" cy="64441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3" name="TextBox 13">
            <a:extLst>
              <a:ext uri="{FF2B5EF4-FFF2-40B4-BE49-F238E27FC236}">
                <a16:creationId xmlns:a16="http://schemas.microsoft.com/office/drawing/2014/main" id="{F0DA74F6-4ED0-3767-04E5-BA0522B86CBB}"/>
              </a:ext>
            </a:extLst>
          </p:cNvPr>
          <p:cNvSpPr txBox="1"/>
          <p:nvPr/>
        </p:nvSpPr>
        <p:spPr>
          <a:xfrm>
            <a:off x="1201949" y="2097710"/>
            <a:ext cx="16417823" cy="230832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How does </a:t>
            </a: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work – Quiz Section and collaboration possibilities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16" name="Textfeld 15">
            <a:extLst>
              <a:ext uri="{FF2B5EF4-FFF2-40B4-BE49-F238E27FC236}">
                <a16:creationId xmlns:a16="http://schemas.microsoft.com/office/drawing/2014/main" id="{7C76D9E4-33EC-23E2-24F4-7A9187CE4BD7}"/>
              </a:ext>
            </a:extLst>
          </p:cNvPr>
          <p:cNvSpPr txBox="1"/>
          <p:nvPr/>
        </p:nvSpPr>
        <p:spPr>
          <a:xfrm>
            <a:off x="127147" y="3981842"/>
            <a:ext cx="4833119" cy="3906711"/>
          </a:xfrm>
          <a:prstGeom prst="rect">
            <a:avLst/>
          </a:prstGeom>
          <a:noFill/>
        </p:spPr>
        <p:txBody>
          <a:bodyPr wrap="square">
            <a:spAutoFit/>
          </a:bodyPr>
          <a:lstStyle/>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Invitation of additional users (e.g. energy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     advisers, technicians, CEO) to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    account</a:t>
            </a: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Invitation of employees to quizzes and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     surveys</a:t>
            </a: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white"/>
              </a:solidFill>
              <a:effectLst/>
              <a:uLnTx/>
              <a:uFillTx/>
              <a:latin typeface="Montserrat" pitchFamily="2" charset="77"/>
              <a:ea typeface="+mn-ea"/>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Montserrat" pitchFamily="2" charset="77"/>
              <a:ea typeface="+mn-ea"/>
              <a:cs typeface="+mn-cs"/>
            </a:endParaRP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15" name="Grafik 14">
            <a:extLst>
              <a:ext uri="{FF2B5EF4-FFF2-40B4-BE49-F238E27FC236}">
                <a16:creationId xmlns:a16="http://schemas.microsoft.com/office/drawing/2014/main" id="{811C9D85-7651-6581-1423-F38BC97A64C0}"/>
              </a:ext>
            </a:extLst>
          </p:cNvPr>
          <p:cNvPicPr>
            <a:picLocks noChangeAspect="1"/>
          </p:cNvPicPr>
          <p:nvPr/>
        </p:nvPicPr>
        <p:blipFill>
          <a:blip r:embed="rId7"/>
          <a:stretch>
            <a:fillRect/>
          </a:stretch>
        </p:blipFill>
        <p:spPr>
          <a:xfrm>
            <a:off x="13385217" y="4621556"/>
            <a:ext cx="4651217" cy="5188513"/>
          </a:xfrm>
          <a:prstGeom prst="rect">
            <a:avLst/>
          </a:prstGeom>
        </p:spPr>
      </p:pic>
      <p:pic>
        <p:nvPicPr>
          <p:cNvPr id="17" name="Grafik 16">
            <a:extLst>
              <a:ext uri="{FF2B5EF4-FFF2-40B4-BE49-F238E27FC236}">
                <a16:creationId xmlns:a16="http://schemas.microsoft.com/office/drawing/2014/main" id="{464FC077-377E-1B48-80D8-6BFD89CF2F89}"/>
              </a:ext>
            </a:extLst>
          </p:cNvPr>
          <p:cNvPicPr>
            <a:picLocks noChangeAspect="1"/>
          </p:cNvPicPr>
          <p:nvPr/>
        </p:nvPicPr>
        <p:blipFill>
          <a:blip r:embed="rId8"/>
          <a:stretch>
            <a:fillRect/>
          </a:stretch>
        </p:blipFill>
        <p:spPr>
          <a:xfrm>
            <a:off x="6161901" y="4135388"/>
            <a:ext cx="6798523" cy="2331688"/>
          </a:xfrm>
          <a:prstGeom prst="rect">
            <a:avLst/>
          </a:prstGeom>
        </p:spPr>
      </p:pic>
      <p:pic>
        <p:nvPicPr>
          <p:cNvPr id="18" name="Grafik 17">
            <a:extLst>
              <a:ext uri="{FF2B5EF4-FFF2-40B4-BE49-F238E27FC236}">
                <a16:creationId xmlns:a16="http://schemas.microsoft.com/office/drawing/2014/main" id="{14E323CF-A6BD-D6FA-E094-8F8C6601A502}"/>
              </a:ext>
            </a:extLst>
          </p:cNvPr>
          <p:cNvPicPr>
            <a:picLocks noChangeAspect="1"/>
          </p:cNvPicPr>
          <p:nvPr/>
        </p:nvPicPr>
        <p:blipFill>
          <a:blip r:embed="rId9"/>
          <a:srcRect b="7784"/>
          <a:stretch>
            <a:fillRect/>
          </a:stretch>
        </p:blipFill>
        <p:spPr>
          <a:xfrm>
            <a:off x="193644" y="6825417"/>
            <a:ext cx="6023817" cy="3124640"/>
          </a:xfrm>
          <a:prstGeom prst="rect">
            <a:avLst/>
          </a:prstGeom>
        </p:spPr>
      </p:pic>
      <p:pic>
        <p:nvPicPr>
          <p:cNvPr id="14" name="Grafik 13">
            <a:extLst>
              <a:ext uri="{FF2B5EF4-FFF2-40B4-BE49-F238E27FC236}">
                <a16:creationId xmlns:a16="http://schemas.microsoft.com/office/drawing/2014/main" id="{906D41B7-E356-7FB8-CD25-B673E687013F}"/>
              </a:ext>
            </a:extLst>
          </p:cNvPr>
          <p:cNvPicPr>
            <a:picLocks noChangeAspect="1"/>
          </p:cNvPicPr>
          <p:nvPr/>
        </p:nvPicPr>
        <p:blipFill>
          <a:blip r:embed="rId10"/>
          <a:srcRect r="17986"/>
          <a:stretch>
            <a:fillRect/>
          </a:stretch>
        </p:blipFill>
        <p:spPr>
          <a:xfrm>
            <a:off x="6585952" y="6843397"/>
            <a:ext cx="6374472" cy="3124639"/>
          </a:xfrm>
          <a:prstGeom prst="rect">
            <a:avLst/>
          </a:prstGeom>
        </p:spPr>
      </p:pic>
      <p:sp>
        <p:nvSpPr>
          <p:cNvPr id="20" name="Textfeld 19">
            <a:extLst>
              <a:ext uri="{FF2B5EF4-FFF2-40B4-BE49-F238E27FC236}">
                <a16:creationId xmlns:a16="http://schemas.microsoft.com/office/drawing/2014/main" id="{617F8D51-81E4-D2E3-11E7-2DF17D3E3C29}"/>
              </a:ext>
            </a:extLst>
          </p:cNvPr>
          <p:cNvSpPr txBox="1"/>
          <p:nvPr/>
        </p:nvSpPr>
        <p:spPr>
          <a:xfrm>
            <a:off x="13327736" y="3927350"/>
            <a:ext cx="11167532" cy="450573"/>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ontserrat" pitchFamily="2" charset="77"/>
                <a:ea typeface="+mn-ea"/>
                <a:cs typeface="+mn-cs"/>
              </a:rPr>
              <a:t>Evaluation</a:t>
            </a:r>
          </a:p>
        </p:txBody>
      </p:sp>
      <p:pic>
        <p:nvPicPr>
          <p:cNvPr id="21" name="Grafik 20">
            <a:extLst>
              <a:ext uri="{FF2B5EF4-FFF2-40B4-BE49-F238E27FC236}">
                <a16:creationId xmlns:a16="http://schemas.microsoft.com/office/drawing/2014/main" id="{AC78904C-2599-73E6-41EE-6FBEFF22D6A3}"/>
              </a:ext>
            </a:extLst>
          </p:cNvPr>
          <p:cNvPicPr>
            <a:picLocks noChangeAspect="1"/>
          </p:cNvPicPr>
          <p:nvPr/>
        </p:nvPicPr>
        <p:blipFill>
          <a:blip r:embed="rId11"/>
          <a:stretch>
            <a:fillRect/>
          </a:stretch>
        </p:blipFill>
        <p:spPr>
          <a:xfrm>
            <a:off x="13381769" y="6996892"/>
            <a:ext cx="4651217" cy="3028699"/>
          </a:xfrm>
          <a:prstGeom prst="rect">
            <a:avLst/>
          </a:prstGeom>
        </p:spPr>
      </p:pic>
    </p:spTree>
    <p:extLst>
      <p:ext uri="{BB962C8B-B14F-4D97-AF65-F5344CB8AC3E}">
        <p14:creationId xmlns:p14="http://schemas.microsoft.com/office/powerpoint/2010/main" val="4055191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731641" cy="1228072"/>
            <a:chOff x="0" y="0"/>
            <a:chExt cx="8975522"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561295"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p:cNvSpPr txBox="1"/>
          <p:nvPr/>
        </p:nvSpPr>
        <p:spPr>
          <a:xfrm>
            <a:off x="1512515" y="1996086"/>
            <a:ext cx="15587526"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is being further developed</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24" name="TextBox 24"/>
          <p:cNvSpPr txBox="1"/>
          <p:nvPr/>
        </p:nvSpPr>
        <p:spPr>
          <a:xfrm>
            <a:off x="884017" y="4389258"/>
            <a:ext cx="4639125" cy="1974067"/>
          </a:xfrm>
          <a:prstGeom prst="rect">
            <a:avLst/>
          </a:prstGeom>
        </p:spPr>
        <p:txBody>
          <a:bodyPr lIns="0" tIns="0" rIns="0" bIns="0" rtlCol="0" anchor="t">
            <a:spAutoFit/>
          </a:bodyPr>
          <a:lstStyle/>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EE4HORECA: Value Chain Approach</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err="1">
                <a:ln>
                  <a:noFill/>
                </a:ln>
                <a:solidFill>
                  <a:prstClr val="white"/>
                </a:solidFill>
                <a:effectLst/>
                <a:uLnTx/>
                <a:uFillTx/>
                <a:latin typeface="Montserrat" pitchFamily="2" charset="77"/>
                <a:ea typeface="Telegraf Bold"/>
                <a:cs typeface="Telegraf Bold"/>
                <a:sym typeface="Telegraf Bold"/>
              </a:rPr>
              <a:t>EcoSMEnergy</a:t>
            </a: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 Energy Intensive Industries</a:t>
            </a:r>
          </a:p>
        </p:txBody>
      </p:sp>
      <p:sp>
        <p:nvSpPr>
          <p:cNvPr id="27" name="TextBox 27"/>
          <p:cNvSpPr txBox="1"/>
          <p:nvPr/>
        </p:nvSpPr>
        <p:spPr>
          <a:xfrm>
            <a:off x="489493" y="3339801"/>
            <a:ext cx="5794833"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65" normalizeH="0" baseline="0" noProof="0">
                <a:ln>
                  <a:noFill/>
                </a:ln>
                <a:solidFill>
                  <a:srgbClr val="FFFFFF"/>
                </a:solidFill>
                <a:effectLst/>
                <a:uLnTx/>
                <a:uFillTx/>
                <a:latin typeface="Telegraf Bold"/>
                <a:ea typeface="Telegraf Bold"/>
                <a:cs typeface="Telegraf Bold"/>
                <a:sym typeface="Telegraf Bold"/>
              </a:rPr>
              <a:t>Further development within Life projects</a:t>
            </a:r>
          </a:p>
        </p:txBody>
      </p:sp>
      <p:sp>
        <p:nvSpPr>
          <p:cNvPr id="28" name="TextBox 28"/>
          <p:cNvSpPr txBox="1"/>
          <p:nvPr/>
        </p:nvSpPr>
        <p:spPr>
          <a:xfrm>
            <a:off x="7446016" y="3355028"/>
            <a:ext cx="4017547" cy="390107"/>
          </a:xfrm>
          <a:prstGeom prst="rect">
            <a:avLst/>
          </a:prstGeom>
        </p:spPr>
        <p:txBody>
          <a:bodyPr wrap="square" lIns="0" tIns="0" rIns="0" bIns="0" rtlCol="0" anchor="t">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3000" b="1" i="0" u="none" strike="noStrike" kern="1200" cap="none" spc="-65" normalizeH="0" baseline="0" noProof="0">
                <a:ln>
                  <a:noFill/>
                </a:ln>
                <a:solidFill>
                  <a:srgbClr val="FFFFFF"/>
                </a:solidFill>
                <a:effectLst/>
                <a:uLnTx/>
                <a:uFillTx/>
                <a:latin typeface="Telegraf Bold"/>
                <a:ea typeface="Telegraf Bold"/>
                <a:cs typeface="Telegraf Bold"/>
                <a:sym typeface="Telegraf Bold"/>
              </a:rPr>
              <a:t>Continuous update</a:t>
            </a:r>
          </a:p>
        </p:txBody>
      </p:sp>
      <p:sp>
        <p:nvSpPr>
          <p:cNvPr id="29" name="TextBox 29"/>
          <p:cNvSpPr txBox="1"/>
          <p:nvPr/>
        </p:nvSpPr>
        <p:spPr>
          <a:xfrm>
            <a:off x="13025528" y="3334713"/>
            <a:ext cx="5119472"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65" normalizeH="0" baseline="0" noProof="0">
                <a:ln>
                  <a:noFill/>
                </a:ln>
                <a:solidFill>
                  <a:srgbClr val="FFFFFF"/>
                </a:solidFill>
                <a:effectLst/>
                <a:uLnTx/>
                <a:uFillTx/>
                <a:latin typeface="Telegraf Bold"/>
                <a:ea typeface="Telegraf Bold"/>
                <a:cs typeface="Telegraf Bold"/>
                <a:sym typeface="Telegraf Bold"/>
              </a:rPr>
              <a:t>Extension to other countries</a:t>
            </a:r>
          </a:p>
        </p:txBody>
      </p:sp>
      <p:sp>
        <p:nvSpPr>
          <p:cNvPr id="32" name="TextBox 24">
            <a:extLst>
              <a:ext uri="{FF2B5EF4-FFF2-40B4-BE49-F238E27FC236}">
                <a16:creationId xmlns:a16="http://schemas.microsoft.com/office/drawing/2014/main" id="{EBA393EE-0AB5-93A4-927A-452BAD85909F}"/>
              </a:ext>
            </a:extLst>
          </p:cNvPr>
          <p:cNvSpPr txBox="1"/>
          <p:nvPr/>
        </p:nvSpPr>
        <p:spPr>
          <a:xfrm>
            <a:off x="7198523" y="4219533"/>
            <a:ext cx="4639125" cy="4513223"/>
          </a:xfrm>
          <a:prstGeom prst="rect">
            <a:avLst/>
          </a:prstGeom>
        </p:spPr>
        <p:txBody>
          <a:bodyPr lIns="0" tIns="0" rIns="0" bIns="0" rtlCol="0" anchor="t">
            <a:spAutoFit/>
          </a:bodyPr>
          <a:lstStyle/>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Upload of new training material, like presentations, best practices and evaluation tools developed within Life projects EE4HORECA and </a:t>
            </a:r>
            <a:r>
              <a:rPr kumimoji="0" lang="en-US" sz="2200" b="0" i="0" u="none" strike="noStrike" kern="1200" cap="none" spc="0" normalizeH="0" baseline="0" noProof="0" err="1">
                <a:ln>
                  <a:noFill/>
                </a:ln>
                <a:solidFill>
                  <a:prstClr val="white"/>
                </a:solidFill>
                <a:effectLst/>
                <a:uLnTx/>
                <a:uFillTx/>
                <a:latin typeface="Montserrat" pitchFamily="2" charset="77"/>
                <a:ea typeface="Telegraf Bold"/>
                <a:cs typeface="Telegraf Bold"/>
                <a:sym typeface="Telegraf Bold"/>
              </a:rPr>
              <a:t>EcoSMEnergy</a:t>
            </a: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Regular update of national funding opportunities</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endParaRPr>
          </a:p>
        </p:txBody>
      </p:sp>
      <p:sp>
        <p:nvSpPr>
          <p:cNvPr id="33" name="TextBox 24">
            <a:extLst>
              <a:ext uri="{FF2B5EF4-FFF2-40B4-BE49-F238E27FC236}">
                <a16:creationId xmlns:a16="http://schemas.microsoft.com/office/drawing/2014/main" id="{6DAE5884-2D91-3AFB-E1F0-0120B2114D6E}"/>
              </a:ext>
            </a:extLst>
          </p:cNvPr>
          <p:cNvSpPr txBox="1"/>
          <p:nvPr/>
        </p:nvSpPr>
        <p:spPr>
          <a:xfrm>
            <a:off x="12838741" y="4398560"/>
            <a:ext cx="4639125" cy="4513223"/>
          </a:xfrm>
          <a:prstGeom prst="rect">
            <a:avLst/>
          </a:prstGeom>
        </p:spPr>
        <p:txBody>
          <a:bodyPr lIns="0" tIns="0" rIns="0" bIns="0" rtlCol="0" anchor="t">
            <a:spAutoFit/>
          </a:bodyPr>
          <a:lstStyle/>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Presented to the national and regional Chambers of Industry and Commerce in Turkey to be used in energy efficiency trainings targeting SMEs.</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rPr>
              <a:t>Presented to a delegation of the ministry of industry of Peru</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white"/>
              </a:solidFill>
              <a:effectLst/>
              <a:uLnTx/>
              <a:uFillTx/>
              <a:latin typeface="Montserrat" pitchFamily="2" charset="77"/>
              <a:ea typeface="Telegraf Bold"/>
              <a:cs typeface="Telegraf Bold"/>
              <a:sym typeface="Telegraf Bold"/>
            </a:endParaRPr>
          </a:p>
        </p:txBody>
      </p:sp>
      <p:pic>
        <p:nvPicPr>
          <p:cNvPr id="34" name="Grafik 33">
            <a:extLst>
              <a:ext uri="{FF2B5EF4-FFF2-40B4-BE49-F238E27FC236}">
                <a16:creationId xmlns:a16="http://schemas.microsoft.com/office/drawing/2014/main" id="{C089CD2B-FBD7-8F0E-E7F7-F8B1EFDD636E}"/>
              </a:ext>
            </a:extLst>
          </p:cNvPr>
          <p:cNvPicPr>
            <a:picLocks noChangeAspect="1"/>
          </p:cNvPicPr>
          <p:nvPr/>
        </p:nvPicPr>
        <p:blipFill>
          <a:blip r:embed="rId7"/>
          <a:stretch>
            <a:fillRect/>
          </a:stretch>
        </p:blipFill>
        <p:spPr>
          <a:xfrm>
            <a:off x="15331536" y="8853418"/>
            <a:ext cx="1445312" cy="962036"/>
          </a:xfrm>
          <a:prstGeom prst="rect">
            <a:avLst/>
          </a:prstGeom>
        </p:spPr>
      </p:pic>
      <p:pic>
        <p:nvPicPr>
          <p:cNvPr id="36" name="Grafik 35">
            <a:extLst>
              <a:ext uri="{FF2B5EF4-FFF2-40B4-BE49-F238E27FC236}">
                <a16:creationId xmlns:a16="http://schemas.microsoft.com/office/drawing/2014/main" id="{362161AE-19F8-6354-5B1F-FDBF52CAE633}"/>
              </a:ext>
            </a:extLst>
          </p:cNvPr>
          <p:cNvPicPr>
            <a:picLocks noChangeAspect="1"/>
          </p:cNvPicPr>
          <p:nvPr/>
        </p:nvPicPr>
        <p:blipFill>
          <a:blip r:embed="rId8"/>
          <a:stretch>
            <a:fillRect/>
          </a:stretch>
        </p:blipFill>
        <p:spPr>
          <a:xfrm>
            <a:off x="13306284" y="8827834"/>
            <a:ext cx="1557709" cy="987620"/>
          </a:xfrm>
          <a:prstGeom prst="rect">
            <a:avLst/>
          </a:prstGeom>
        </p:spPr>
      </p:pic>
      <p:pic>
        <p:nvPicPr>
          <p:cNvPr id="37" name="Picture 1" descr="A logo of a company&#10;&#10;Description automatically generated">
            <a:extLst>
              <a:ext uri="{FF2B5EF4-FFF2-40B4-BE49-F238E27FC236}">
                <a16:creationId xmlns:a16="http://schemas.microsoft.com/office/drawing/2014/main" id="{CB4C44DF-7FF3-8847-C2C7-0E6721B0B4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084" b="21429"/>
          <a:stretch/>
        </p:blipFill>
        <p:spPr bwMode="auto">
          <a:xfrm>
            <a:off x="884017" y="7176646"/>
            <a:ext cx="1851271" cy="1063205"/>
          </a:xfrm>
          <a:prstGeom prst="rect">
            <a:avLst/>
          </a:prstGeom>
          <a:ln>
            <a:noFill/>
          </a:ln>
          <a:extLst>
            <a:ext uri="{53640926-AAD7-44D8-BBD7-CCE9431645EC}">
              <a14:shadowObscured xmlns:a14="http://schemas.microsoft.com/office/drawing/2010/main"/>
            </a:ext>
          </a:extLst>
        </p:spPr>
      </p:pic>
      <p:pic>
        <p:nvPicPr>
          <p:cNvPr id="38" name="Grafik 37" descr="Ein Bild, das Schrift, Symbol, Logo, Grafiken enthält.&#10;&#10;KI-generierte Inhalte können fehlerhaft sein.">
            <a:extLst>
              <a:ext uri="{FF2B5EF4-FFF2-40B4-BE49-F238E27FC236}">
                <a16:creationId xmlns:a16="http://schemas.microsoft.com/office/drawing/2014/main" id="{55B75DF1-36DF-505B-3BA2-0898F54C2E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8242" y="7176646"/>
            <a:ext cx="1317610" cy="131761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BC500234-EA1C-7E8E-89DE-555C226832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76E1EC-D83B-09C7-74D3-CD95BB49570E}"/>
              </a:ext>
            </a:extLst>
          </p:cNvPr>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2">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B05904A-7E76-89A6-86C3-326AD8948BA5}"/>
              </a:ext>
            </a:extLst>
          </p:cNvPr>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AD4466C-DF13-1C85-0F3F-AE194DFABCFC}"/>
              </a:ext>
            </a:extLst>
          </p:cNvPr>
          <p:cNvGrpSpPr/>
          <p:nvPr/>
        </p:nvGrpSpPr>
        <p:grpSpPr>
          <a:xfrm>
            <a:off x="-281024" y="-330523"/>
            <a:ext cx="18850048" cy="1999075"/>
            <a:chOff x="0" y="0"/>
            <a:chExt cx="4964622" cy="526505"/>
          </a:xfrm>
        </p:grpSpPr>
        <p:sp>
          <p:nvSpPr>
            <p:cNvPr id="5" name="Freeform 5">
              <a:extLst>
                <a:ext uri="{FF2B5EF4-FFF2-40B4-BE49-F238E27FC236}">
                  <a16:creationId xmlns:a16="http://schemas.microsoft.com/office/drawing/2014/main" id="{5DF8750A-12CB-B9E4-9D30-5AE678387487}"/>
                </a:ext>
              </a:extLst>
            </p:cNvPr>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2E706A2-F6E4-C2A6-A313-2A4A7E66A994}"/>
                </a:ext>
              </a:extLst>
            </p:cNvPr>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D9F32E22-DBFA-A27C-5515-9C315D42B514}"/>
              </a:ext>
            </a:extLst>
          </p:cNvPr>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B5701C56-A787-D2D9-8B01-730B6519D598}"/>
              </a:ext>
            </a:extLst>
          </p:cNvPr>
          <p:cNvGrpSpPr/>
          <p:nvPr/>
        </p:nvGrpSpPr>
        <p:grpSpPr>
          <a:xfrm>
            <a:off x="714375" y="224958"/>
            <a:ext cx="6731641" cy="1228072"/>
            <a:chOff x="0" y="0"/>
            <a:chExt cx="8975522" cy="1637429"/>
          </a:xfrm>
        </p:grpSpPr>
        <p:sp>
          <p:nvSpPr>
            <p:cNvPr id="9" name="Freeform 9">
              <a:extLst>
                <a:ext uri="{FF2B5EF4-FFF2-40B4-BE49-F238E27FC236}">
                  <a16:creationId xmlns:a16="http://schemas.microsoft.com/office/drawing/2014/main" id="{436DC0D5-44E7-669B-6A08-77D25F4FE1A8}"/>
                </a:ext>
              </a:extLst>
            </p:cNvPr>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C207E053-5E27-7EFF-B2A8-EEC9E4AD4FA7}"/>
                </a:ext>
              </a:extLst>
            </p:cNvPr>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88DCC3E9-BD47-40E8-B40F-806ACB159C78}"/>
                </a:ext>
              </a:extLst>
            </p:cNvPr>
            <p:cNvSpPr txBox="1"/>
            <p:nvPr/>
          </p:nvSpPr>
          <p:spPr>
            <a:xfrm>
              <a:off x="2414227" y="204912"/>
              <a:ext cx="6561295" cy="65052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sp>
        <p:nvSpPr>
          <p:cNvPr id="12" name="TextBox 12">
            <a:extLst>
              <a:ext uri="{FF2B5EF4-FFF2-40B4-BE49-F238E27FC236}">
                <a16:creationId xmlns:a16="http://schemas.microsoft.com/office/drawing/2014/main" id="{42A2DAAE-BB63-EC08-F96F-FE8289EE7653}"/>
              </a:ext>
            </a:extLst>
          </p:cNvPr>
          <p:cNvSpPr txBox="1"/>
          <p:nvPr/>
        </p:nvSpPr>
        <p:spPr>
          <a:xfrm>
            <a:off x="1512515" y="1996086"/>
            <a:ext cx="15587526" cy="1282402"/>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110" normalizeH="0" baseline="0" noProof="0" err="1">
                <a:ln>
                  <a:noFill/>
                </a:ln>
                <a:solidFill>
                  <a:srgbClr val="FFD800"/>
                </a:solidFill>
                <a:effectLst/>
                <a:uLnTx/>
                <a:uFillTx/>
                <a:latin typeface="Montserrat Bold"/>
                <a:ea typeface="Montserrat Bold"/>
                <a:cs typeface="Montserrat Bold"/>
                <a:sym typeface="Montserrat Bold"/>
              </a:rPr>
              <a:t>Impawatt</a:t>
            </a:r>
            <a:r>
              <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 is being further developed</a:t>
            </a:r>
          </a:p>
          <a:p>
            <a:pPr marL="0" marR="0" lvl="0" indent="0" algn="ctr" defTabSz="914400" rtl="0" eaLnBrk="1" fontAlgn="auto" latinLnBrk="0" hangingPunct="1">
              <a:lnSpc>
                <a:spcPts val="5000"/>
              </a:lnSpc>
              <a:spcBef>
                <a:spcPts val="0"/>
              </a:spcBef>
              <a:spcAft>
                <a:spcPts val="0"/>
              </a:spcAft>
              <a:buClrTx/>
              <a:buSzTx/>
              <a:buFontTx/>
              <a:buNone/>
              <a:tabLst/>
              <a:defRPr/>
            </a:pPr>
            <a:endParaRPr kumimoji="0" lang="en-US" sz="50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endParaRPr>
          </a:p>
        </p:txBody>
      </p:sp>
      <p:sp>
        <p:nvSpPr>
          <p:cNvPr id="24" name="TextBox 24">
            <a:extLst>
              <a:ext uri="{FF2B5EF4-FFF2-40B4-BE49-F238E27FC236}">
                <a16:creationId xmlns:a16="http://schemas.microsoft.com/office/drawing/2014/main" id="{735AB581-601F-74AD-28B6-CED1E62EEB9B}"/>
              </a:ext>
            </a:extLst>
          </p:cNvPr>
          <p:cNvSpPr txBox="1"/>
          <p:nvPr/>
        </p:nvSpPr>
        <p:spPr>
          <a:xfrm>
            <a:off x="12713787" y="4711452"/>
            <a:ext cx="4639125" cy="1775294"/>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Montserrat" pitchFamily="2" charset="77"/>
                <a:ea typeface="Telegraf Bold"/>
                <a:cs typeface="Telegraf Bold"/>
                <a:sym typeface="Telegraf Bold"/>
              </a:rPr>
              <a:t>Extended by special energy efficiency best practice measures applied in energy intensive industries as soon as list of best practice is available</a:t>
            </a:r>
          </a:p>
        </p:txBody>
      </p:sp>
      <p:sp>
        <p:nvSpPr>
          <p:cNvPr id="25" name="TextBox 25">
            <a:extLst>
              <a:ext uri="{FF2B5EF4-FFF2-40B4-BE49-F238E27FC236}">
                <a16:creationId xmlns:a16="http://schemas.microsoft.com/office/drawing/2014/main" id="{C49204B3-893D-8305-E612-48F5412475EB}"/>
              </a:ext>
            </a:extLst>
          </p:cNvPr>
          <p:cNvSpPr txBox="1"/>
          <p:nvPr/>
        </p:nvSpPr>
        <p:spPr>
          <a:xfrm>
            <a:off x="6824438" y="4699990"/>
            <a:ext cx="4639125" cy="1775294"/>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Montserrat" pitchFamily="2" charset="77"/>
                <a:ea typeface="Telegraf Bold"/>
                <a:cs typeface="Telegraf Bold"/>
                <a:sym typeface="Telegraf Bold"/>
              </a:rPr>
              <a:t>Besides the energy consumption and cost monitoring, CO</a:t>
            </a:r>
            <a:r>
              <a:rPr kumimoji="0" lang="en-US" sz="2200" b="0" i="0" u="none" strike="noStrike" kern="1200" cap="none" spc="0" normalizeH="0" baseline="-25000" noProof="0">
                <a:ln>
                  <a:noFill/>
                </a:ln>
                <a:solidFill>
                  <a:srgbClr val="FFFFFF"/>
                </a:solidFill>
                <a:effectLst/>
                <a:uLnTx/>
                <a:uFillTx/>
                <a:latin typeface="Montserrat" pitchFamily="2" charset="77"/>
                <a:ea typeface="Telegraf Bold"/>
                <a:cs typeface="Telegraf Bold"/>
                <a:sym typeface="Telegraf Bold"/>
              </a:rPr>
              <a:t>2</a:t>
            </a:r>
            <a:r>
              <a:rPr kumimoji="0" lang="en-US" sz="2200" b="0" i="0" u="none" strike="noStrike" kern="1200" cap="none" spc="0" normalizeH="0" baseline="0" noProof="0">
                <a:ln>
                  <a:noFill/>
                </a:ln>
                <a:solidFill>
                  <a:srgbClr val="FFFFFF"/>
                </a:solidFill>
                <a:effectLst/>
                <a:uLnTx/>
                <a:uFillTx/>
                <a:latin typeface="Montserrat" pitchFamily="2" charset="77"/>
                <a:ea typeface="Telegraf Bold"/>
                <a:cs typeface="Telegraf Bold"/>
                <a:sym typeface="Telegraf Bold"/>
              </a:rPr>
              <a:t> emissions are also in the focus and displayed as total as well as specific emissions.</a:t>
            </a:r>
          </a:p>
        </p:txBody>
      </p:sp>
      <p:sp>
        <p:nvSpPr>
          <p:cNvPr id="26" name="TextBox 26">
            <a:extLst>
              <a:ext uri="{FF2B5EF4-FFF2-40B4-BE49-F238E27FC236}">
                <a16:creationId xmlns:a16="http://schemas.microsoft.com/office/drawing/2014/main" id="{E054583A-E8BC-44B2-8EC7-5578136D5ACF}"/>
              </a:ext>
            </a:extLst>
          </p:cNvPr>
          <p:cNvSpPr txBox="1"/>
          <p:nvPr/>
        </p:nvSpPr>
        <p:spPr>
          <a:xfrm>
            <a:off x="558719" y="4783460"/>
            <a:ext cx="4639125" cy="1416222"/>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Montserrat" pitchFamily="2" charset="77"/>
                <a:ea typeface="Telegraf Bold"/>
                <a:cs typeface="Telegraf Bold"/>
                <a:sym typeface="Telegraf Bold"/>
              </a:rPr>
              <a:t>Data input and display in two divided sections and furthermore dynamic display of performance indicators</a:t>
            </a:r>
          </a:p>
        </p:txBody>
      </p:sp>
      <p:sp>
        <p:nvSpPr>
          <p:cNvPr id="27" name="TextBox 27">
            <a:extLst>
              <a:ext uri="{FF2B5EF4-FFF2-40B4-BE49-F238E27FC236}">
                <a16:creationId xmlns:a16="http://schemas.microsoft.com/office/drawing/2014/main" id="{F8107CF9-8E26-EB8D-0655-83C164F5CFA0}"/>
              </a:ext>
            </a:extLst>
          </p:cNvPr>
          <p:cNvSpPr txBox="1"/>
          <p:nvPr/>
        </p:nvSpPr>
        <p:spPr>
          <a:xfrm>
            <a:off x="13398311" y="3355028"/>
            <a:ext cx="3425859" cy="923330"/>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65" normalizeH="0" baseline="0" noProof="0">
                <a:ln>
                  <a:noFill/>
                </a:ln>
                <a:solidFill>
                  <a:srgbClr val="FFFFFF"/>
                </a:solidFill>
                <a:effectLst/>
                <a:uLnTx/>
                <a:uFillTx/>
                <a:latin typeface="Telegraf Bold"/>
                <a:ea typeface="Telegraf Bold"/>
                <a:cs typeface="Telegraf Bold"/>
                <a:sym typeface="Telegraf Bold"/>
              </a:rPr>
              <a:t>Extended Self-Assessment Tool</a:t>
            </a:r>
          </a:p>
        </p:txBody>
      </p:sp>
      <p:sp>
        <p:nvSpPr>
          <p:cNvPr id="28" name="TextBox 28">
            <a:extLst>
              <a:ext uri="{FF2B5EF4-FFF2-40B4-BE49-F238E27FC236}">
                <a16:creationId xmlns:a16="http://schemas.microsoft.com/office/drawing/2014/main" id="{BC8A9CEE-843E-EC25-A043-60A1916FF131}"/>
              </a:ext>
            </a:extLst>
          </p:cNvPr>
          <p:cNvSpPr txBox="1"/>
          <p:nvPr/>
        </p:nvSpPr>
        <p:spPr>
          <a:xfrm>
            <a:off x="7446016" y="3355028"/>
            <a:ext cx="4017547"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65" normalizeH="0" baseline="0" noProof="0">
                <a:ln>
                  <a:noFill/>
                </a:ln>
                <a:solidFill>
                  <a:srgbClr val="FFFFFF"/>
                </a:solidFill>
                <a:effectLst/>
                <a:uLnTx/>
                <a:uFillTx/>
                <a:latin typeface="Telegraf Bold"/>
                <a:ea typeface="Telegraf Bold"/>
                <a:cs typeface="Telegraf Bold"/>
                <a:sym typeface="Telegraf Bold"/>
              </a:rPr>
              <a:t>Scope 1, 2, 3 emissions</a:t>
            </a:r>
          </a:p>
        </p:txBody>
      </p:sp>
      <p:sp>
        <p:nvSpPr>
          <p:cNvPr id="29" name="TextBox 29">
            <a:extLst>
              <a:ext uri="{FF2B5EF4-FFF2-40B4-BE49-F238E27FC236}">
                <a16:creationId xmlns:a16="http://schemas.microsoft.com/office/drawing/2014/main" id="{036173D3-E69B-74BD-9685-B5AF0B61DA90}"/>
              </a:ext>
            </a:extLst>
          </p:cNvPr>
          <p:cNvSpPr txBox="1"/>
          <p:nvPr/>
        </p:nvSpPr>
        <p:spPr>
          <a:xfrm>
            <a:off x="1171822" y="3487431"/>
            <a:ext cx="3412920"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65" normalizeH="0" baseline="0" noProof="0">
                <a:ln>
                  <a:noFill/>
                </a:ln>
                <a:solidFill>
                  <a:srgbClr val="FFFFFF"/>
                </a:solidFill>
                <a:effectLst/>
                <a:uLnTx/>
                <a:uFillTx/>
                <a:latin typeface="Telegraf Bold"/>
                <a:ea typeface="Telegraf Bold"/>
                <a:cs typeface="Telegraf Bold"/>
                <a:sym typeface="Telegraf Bold"/>
              </a:rPr>
              <a:t>Improved User Experience</a:t>
            </a:r>
          </a:p>
        </p:txBody>
      </p:sp>
      <p:pic>
        <p:nvPicPr>
          <p:cNvPr id="32" name="Grafik 31">
            <a:extLst>
              <a:ext uri="{FF2B5EF4-FFF2-40B4-BE49-F238E27FC236}">
                <a16:creationId xmlns:a16="http://schemas.microsoft.com/office/drawing/2014/main" id="{24EB9F80-6476-0A98-59B0-3C287B0944B6}"/>
              </a:ext>
            </a:extLst>
          </p:cNvPr>
          <p:cNvPicPr>
            <a:picLocks noChangeAspect="1"/>
          </p:cNvPicPr>
          <p:nvPr/>
        </p:nvPicPr>
        <p:blipFill>
          <a:blip r:embed="rId7"/>
          <a:stretch>
            <a:fillRect/>
          </a:stretch>
        </p:blipFill>
        <p:spPr>
          <a:xfrm>
            <a:off x="935872" y="6764373"/>
            <a:ext cx="3884818" cy="3049167"/>
          </a:xfrm>
          <a:prstGeom prst="rect">
            <a:avLst/>
          </a:prstGeom>
        </p:spPr>
      </p:pic>
      <p:pic>
        <p:nvPicPr>
          <p:cNvPr id="33" name="Grafik 32">
            <a:extLst>
              <a:ext uri="{FF2B5EF4-FFF2-40B4-BE49-F238E27FC236}">
                <a16:creationId xmlns:a16="http://schemas.microsoft.com/office/drawing/2014/main" id="{1E84FBB2-BF16-51AF-45A4-BF00592ECD4B}"/>
              </a:ext>
            </a:extLst>
          </p:cNvPr>
          <p:cNvPicPr>
            <a:picLocks noChangeAspect="1"/>
          </p:cNvPicPr>
          <p:nvPr/>
        </p:nvPicPr>
        <p:blipFill>
          <a:blip r:embed="rId8"/>
          <a:stretch>
            <a:fillRect/>
          </a:stretch>
        </p:blipFill>
        <p:spPr>
          <a:xfrm>
            <a:off x="7198523" y="6799684"/>
            <a:ext cx="4061312" cy="3049167"/>
          </a:xfrm>
          <a:prstGeom prst="rect">
            <a:avLst/>
          </a:prstGeom>
        </p:spPr>
      </p:pic>
    </p:spTree>
    <p:extLst>
      <p:ext uri="{BB962C8B-B14F-4D97-AF65-F5344CB8AC3E}">
        <p14:creationId xmlns:p14="http://schemas.microsoft.com/office/powerpoint/2010/main" val="2439854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a:extLst>
            <a:ext uri="{FF2B5EF4-FFF2-40B4-BE49-F238E27FC236}">
              <a16:creationId xmlns:a16="http://schemas.microsoft.com/office/drawing/2014/main" id="{BDED48BB-E096-BABF-348C-FDB7CB51A5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FCBFBF-11A6-1EED-7836-88D20FEB19D6}"/>
              </a:ext>
            </a:extLst>
          </p:cNvPr>
          <p:cNvSpPr/>
          <p:nvPr/>
        </p:nvSpPr>
        <p:spPr>
          <a:xfrm>
            <a:off x="8157836" y="803315"/>
            <a:ext cx="11097293" cy="10170151"/>
          </a:xfrm>
          <a:custGeom>
            <a:avLst/>
            <a:gdLst/>
            <a:ahLst/>
            <a:cxnLst/>
            <a:rect l="l" t="t" r="r" b="b"/>
            <a:pathLst>
              <a:path w="11097293" h="10170151">
                <a:moveTo>
                  <a:pt x="0" y="0"/>
                </a:moveTo>
                <a:lnTo>
                  <a:pt x="11097292" y="0"/>
                </a:lnTo>
                <a:lnTo>
                  <a:pt x="11097292" y="10170151"/>
                </a:lnTo>
                <a:lnTo>
                  <a:pt x="0" y="10170151"/>
                </a:lnTo>
                <a:lnTo>
                  <a:pt x="0" y="0"/>
                </a:lnTo>
                <a:close/>
              </a:path>
            </a:pathLst>
          </a:custGeom>
          <a:blipFill>
            <a:blip r:embed="rId2">
              <a:alphaModFix amt="18000"/>
            </a:blip>
            <a:stretch>
              <a:fillRect l="-13652" r="-22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C8EDFCC-E12E-26AD-9804-DE104935B4BD}"/>
              </a:ext>
            </a:extLst>
          </p:cNvPr>
          <p:cNvGrpSpPr/>
          <p:nvPr/>
        </p:nvGrpSpPr>
        <p:grpSpPr>
          <a:xfrm>
            <a:off x="0" y="2056323"/>
            <a:ext cx="8473331" cy="10702525"/>
            <a:chOff x="0" y="0"/>
            <a:chExt cx="11297775" cy="14270033"/>
          </a:xfrm>
        </p:grpSpPr>
        <p:pic>
          <p:nvPicPr>
            <p:cNvPr id="4" name="Picture 4">
              <a:extLst>
                <a:ext uri="{FF2B5EF4-FFF2-40B4-BE49-F238E27FC236}">
                  <a16:creationId xmlns:a16="http://schemas.microsoft.com/office/drawing/2014/main" id="{FEDDC7DD-5DA8-C51E-DB56-015A64CAEEEF}"/>
                </a:ext>
              </a:extLst>
            </p:cNvPr>
            <p:cNvPicPr>
              <a:picLocks noChangeAspect="1"/>
            </p:cNvPicPr>
            <p:nvPr/>
          </p:nvPicPr>
          <p:blipFill>
            <a:blip r:embed="rId3"/>
            <a:srcRect t="2067" b="13779"/>
            <a:stretch>
              <a:fillRect/>
            </a:stretch>
          </p:blipFill>
          <p:spPr>
            <a:xfrm>
              <a:off x="0" y="0"/>
              <a:ext cx="11297775" cy="14270033"/>
            </a:xfrm>
            <a:prstGeom prst="rect">
              <a:avLst/>
            </a:prstGeom>
          </p:spPr>
        </p:pic>
      </p:grpSp>
      <p:sp>
        <p:nvSpPr>
          <p:cNvPr id="5" name="Freeform 5">
            <a:extLst>
              <a:ext uri="{FF2B5EF4-FFF2-40B4-BE49-F238E27FC236}">
                <a16:creationId xmlns:a16="http://schemas.microsoft.com/office/drawing/2014/main" id="{4ACC92E7-FF42-FF03-F92A-9B847A94C9E9}"/>
              </a:ext>
            </a:extLst>
          </p:cNvPr>
          <p:cNvSpPr/>
          <p:nvPr/>
        </p:nvSpPr>
        <p:spPr>
          <a:xfrm rot="5400000">
            <a:off x="4311760" y="2301835"/>
            <a:ext cx="10334772" cy="5731101"/>
          </a:xfrm>
          <a:custGeom>
            <a:avLst/>
            <a:gdLst/>
            <a:ahLst/>
            <a:cxnLst/>
            <a:rect l="l" t="t" r="r" b="b"/>
            <a:pathLst>
              <a:path w="10334772" h="5731101">
                <a:moveTo>
                  <a:pt x="0" y="0"/>
                </a:moveTo>
                <a:lnTo>
                  <a:pt x="10334771" y="0"/>
                </a:lnTo>
                <a:lnTo>
                  <a:pt x="10334771" y="5731101"/>
                </a:lnTo>
                <a:lnTo>
                  <a:pt x="0" y="5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9BBE0312-493F-567B-03DB-FC1B6F05C354}"/>
              </a:ext>
            </a:extLst>
          </p:cNvPr>
          <p:cNvGrpSpPr/>
          <p:nvPr/>
        </p:nvGrpSpPr>
        <p:grpSpPr>
          <a:xfrm>
            <a:off x="-812714" y="-209951"/>
            <a:ext cx="8612688" cy="2393535"/>
            <a:chOff x="0" y="0"/>
            <a:chExt cx="2565973" cy="713105"/>
          </a:xfrm>
        </p:grpSpPr>
        <p:sp>
          <p:nvSpPr>
            <p:cNvPr id="7" name="Freeform 7">
              <a:extLst>
                <a:ext uri="{FF2B5EF4-FFF2-40B4-BE49-F238E27FC236}">
                  <a16:creationId xmlns:a16="http://schemas.microsoft.com/office/drawing/2014/main" id="{DE17568F-3322-0D1A-E70C-E8587823DDDC}"/>
                </a:ext>
              </a:extLst>
            </p:cNvPr>
            <p:cNvSpPr/>
            <p:nvPr/>
          </p:nvSpPr>
          <p:spPr>
            <a:xfrm>
              <a:off x="0" y="0"/>
              <a:ext cx="2565973" cy="713105"/>
            </a:xfrm>
            <a:custGeom>
              <a:avLst/>
              <a:gdLst/>
              <a:ahLst/>
              <a:cxnLst/>
              <a:rect l="l" t="t" r="r" b="b"/>
              <a:pathLst>
                <a:path w="2565973" h="713105">
                  <a:moveTo>
                    <a:pt x="0" y="0"/>
                  </a:moveTo>
                  <a:lnTo>
                    <a:pt x="2565973" y="0"/>
                  </a:lnTo>
                  <a:lnTo>
                    <a:pt x="2565973" y="713105"/>
                  </a:lnTo>
                  <a:lnTo>
                    <a:pt x="0" y="7131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1A80A8E5-B593-67A0-88D6-F0254EDAB323}"/>
                </a:ext>
              </a:extLst>
            </p:cNvPr>
            <p:cNvSpPr txBox="1"/>
            <p:nvPr/>
          </p:nvSpPr>
          <p:spPr>
            <a:xfrm>
              <a:off x="0" y="-19050"/>
              <a:ext cx="2565973" cy="73215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4BFE5B1F-EA9D-9E6A-229D-8FD0C5A1087D}"/>
              </a:ext>
            </a:extLst>
          </p:cNvPr>
          <p:cNvSpPr/>
          <p:nvPr/>
        </p:nvSpPr>
        <p:spPr>
          <a:xfrm>
            <a:off x="714375" y="533935"/>
            <a:ext cx="1699083" cy="1228072"/>
          </a:xfrm>
          <a:custGeom>
            <a:avLst/>
            <a:gdLst/>
            <a:ahLst/>
            <a:cxnLst/>
            <a:rect l="l" t="t" r="r" b="b"/>
            <a:pathLst>
              <a:path w="1699083" h="1228072">
                <a:moveTo>
                  <a:pt x="0" y="0"/>
                </a:moveTo>
                <a:lnTo>
                  <a:pt x="1699083" y="0"/>
                </a:lnTo>
                <a:lnTo>
                  <a:pt x="1699083" y="1228072"/>
                </a:lnTo>
                <a:lnTo>
                  <a:pt x="0" y="12280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4CEA063F-A625-E7D3-F85E-2F2D9D53E949}"/>
              </a:ext>
            </a:extLst>
          </p:cNvPr>
          <p:cNvSpPr txBox="1"/>
          <p:nvPr/>
        </p:nvSpPr>
        <p:spPr>
          <a:xfrm>
            <a:off x="2591501" y="1139971"/>
            <a:ext cx="4645341" cy="352847"/>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a:extLst>
              <a:ext uri="{FF2B5EF4-FFF2-40B4-BE49-F238E27FC236}">
                <a16:creationId xmlns:a16="http://schemas.microsoft.com/office/drawing/2014/main" id="{F0DA3C36-959C-F77D-0853-68718149EFD8}"/>
              </a:ext>
            </a:extLst>
          </p:cNvPr>
          <p:cNvSpPr txBox="1"/>
          <p:nvPr/>
        </p:nvSpPr>
        <p:spPr>
          <a:xfrm>
            <a:off x="2525046" y="623326"/>
            <a:ext cx="5274928" cy="487890"/>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sp>
        <p:nvSpPr>
          <p:cNvPr id="12" name="TextBox 12">
            <a:extLst>
              <a:ext uri="{FF2B5EF4-FFF2-40B4-BE49-F238E27FC236}">
                <a16:creationId xmlns:a16="http://schemas.microsoft.com/office/drawing/2014/main" id="{A46823BA-261E-5FDF-14B0-9DE5439C6EEA}"/>
              </a:ext>
            </a:extLst>
          </p:cNvPr>
          <p:cNvSpPr txBox="1"/>
          <p:nvPr/>
        </p:nvSpPr>
        <p:spPr>
          <a:xfrm>
            <a:off x="9840425" y="2196470"/>
            <a:ext cx="7721688" cy="1704975"/>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50" b="1" i="0" u="none" strike="noStrike" kern="1200" cap="none" spc="0" normalizeH="0" baseline="0" noProof="0">
                <a:ln>
                  <a:noFill/>
                </a:ln>
                <a:solidFill>
                  <a:srgbClr val="FFFFFF"/>
                </a:solidFill>
                <a:effectLst/>
                <a:uLnTx/>
                <a:uFillTx/>
                <a:latin typeface="Poppins Bold"/>
                <a:ea typeface="Poppins Bold"/>
                <a:cs typeface="Poppins Bold"/>
                <a:sym typeface="Poppins Bold"/>
              </a:rPr>
              <a:t>ENERGY EFFICIENCY IN ACTION:</a:t>
            </a:r>
          </a:p>
        </p:txBody>
      </p:sp>
      <p:sp>
        <p:nvSpPr>
          <p:cNvPr id="13" name="TextBox 13">
            <a:extLst>
              <a:ext uri="{FF2B5EF4-FFF2-40B4-BE49-F238E27FC236}">
                <a16:creationId xmlns:a16="http://schemas.microsoft.com/office/drawing/2014/main" id="{EDCD0796-F4ED-57AC-9083-B935EF8DBB6B}"/>
              </a:ext>
            </a:extLst>
          </p:cNvPr>
          <p:cNvSpPr txBox="1"/>
          <p:nvPr/>
        </p:nvSpPr>
        <p:spPr>
          <a:xfrm>
            <a:off x="9840425" y="3906653"/>
            <a:ext cx="8023119" cy="1422400"/>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Poppins"/>
                <a:ea typeface="Poppins"/>
                <a:cs typeface="Poppins"/>
                <a:sym typeface="Poppins"/>
              </a:rPr>
              <a:t>Equipping SMEs for a Green Transition</a:t>
            </a:r>
          </a:p>
        </p:txBody>
      </p:sp>
      <p:sp>
        <p:nvSpPr>
          <p:cNvPr id="14" name="TextBox 14">
            <a:extLst>
              <a:ext uri="{FF2B5EF4-FFF2-40B4-BE49-F238E27FC236}">
                <a16:creationId xmlns:a16="http://schemas.microsoft.com/office/drawing/2014/main" id="{78951215-9215-D6C1-0A57-32375AB908B8}"/>
              </a:ext>
            </a:extLst>
          </p:cNvPr>
          <p:cNvSpPr txBox="1"/>
          <p:nvPr/>
        </p:nvSpPr>
        <p:spPr>
          <a:xfrm>
            <a:off x="10604850" y="6722385"/>
            <a:ext cx="6514811" cy="559897"/>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4400" b="1" err="1">
                <a:solidFill>
                  <a:srgbClr val="FFFFFF"/>
                </a:solidFill>
                <a:latin typeface="Poppins Bold"/>
                <a:ea typeface="Poppins Bold"/>
                <a:cs typeface="Poppins Bold"/>
                <a:sym typeface="Poppins Bold"/>
              </a:rPr>
              <a:t>KNOWnNEBS</a:t>
            </a:r>
            <a:r>
              <a:rPr lang="en-US" sz="4400" b="1">
                <a:solidFill>
                  <a:srgbClr val="FFFFFF"/>
                </a:solidFill>
                <a:latin typeface="Poppins Bold"/>
                <a:ea typeface="Poppins Bold"/>
                <a:cs typeface="Poppins Bold"/>
                <a:sym typeface="Poppins Bold"/>
              </a:rPr>
              <a:t> project</a:t>
            </a:r>
            <a:endParaRPr lang="en-US" sz="4400">
              <a:ea typeface="Calibri"/>
              <a:cs typeface="Calibri"/>
            </a:endParaRPr>
          </a:p>
        </p:txBody>
      </p:sp>
    </p:spTree>
    <p:extLst>
      <p:ext uri="{BB962C8B-B14F-4D97-AF65-F5344CB8AC3E}">
        <p14:creationId xmlns:p14="http://schemas.microsoft.com/office/powerpoint/2010/main" val="3990790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3A2E4-08A7-9F81-2663-F4F32EFE6980}"/>
              </a:ext>
            </a:extLst>
          </p:cNvPr>
          <p:cNvSpPr>
            <a:spLocks noGrp="1"/>
          </p:cNvSpPr>
          <p:nvPr>
            <p:ph type="ctrTitle"/>
          </p:nvPr>
        </p:nvSpPr>
        <p:spPr/>
        <p:txBody>
          <a:bodyPr>
            <a:normAutofit/>
          </a:bodyPr>
          <a:lstStyle/>
          <a:p>
            <a:r>
              <a:rPr lang="en-GB" err="1"/>
              <a:t>KNOWnNEBs</a:t>
            </a:r>
            <a:r>
              <a:rPr lang="en-GB"/>
              <a:t> project</a:t>
            </a:r>
            <a:br>
              <a:rPr lang="lv-LV"/>
            </a:br>
            <a:br>
              <a:rPr lang="lv-LV"/>
            </a:br>
            <a:r>
              <a:rPr lang="lv-LV" sz="4800"/>
              <a:t>The idea and methodology of NON ENERGY BENEFITs</a:t>
            </a:r>
            <a:br>
              <a:rPr lang="lv-LV"/>
            </a:br>
            <a:r>
              <a:rPr lang="de-DE" sz="3000"/>
              <a:t>16</a:t>
            </a:r>
            <a:r>
              <a:rPr lang="lv-LV" sz="3000"/>
              <a:t>.10.2025</a:t>
            </a:r>
            <a:endParaRPr lang="de-AT"/>
          </a:p>
        </p:txBody>
      </p:sp>
      <p:sp>
        <p:nvSpPr>
          <p:cNvPr id="3" name="Untertitel 2">
            <a:extLst>
              <a:ext uri="{FF2B5EF4-FFF2-40B4-BE49-F238E27FC236}">
                <a16:creationId xmlns:a16="http://schemas.microsoft.com/office/drawing/2014/main" id="{6F3F7F1E-D2FF-0E61-4F16-533C9C25C238}"/>
              </a:ext>
            </a:extLst>
          </p:cNvPr>
          <p:cNvSpPr>
            <a:spLocks noGrp="1"/>
          </p:cNvSpPr>
          <p:nvPr>
            <p:ph type="subTitle" idx="1"/>
          </p:nvPr>
        </p:nvSpPr>
        <p:spPr/>
        <p:txBody>
          <a:bodyPr/>
          <a:lstStyle/>
          <a:p>
            <a:pPr>
              <a:lnSpc>
                <a:spcPct val="100000"/>
              </a:lnSpc>
            </a:pPr>
            <a:r>
              <a:rPr lang="en-US"/>
              <a:t>Integration of non-energy benefits into energy audit practices to accelerate the uptake of recommended measures</a:t>
            </a:r>
          </a:p>
        </p:txBody>
      </p:sp>
      <p:sp>
        <p:nvSpPr>
          <p:cNvPr id="4" name="Fußzeilenplatzhalter 4">
            <a:extLst>
              <a:ext uri="{FF2B5EF4-FFF2-40B4-BE49-F238E27FC236}">
                <a16:creationId xmlns:a16="http://schemas.microsoft.com/office/drawing/2014/main" id="{6D2AC9C7-46A6-AC77-A05B-E0F5130ED90A}"/>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3405596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3C0D-7327-681E-5208-21A3B53B4BB6}"/>
              </a:ext>
            </a:extLst>
          </p:cNvPr>
          <p:cNvSpPr>
            <a:spLocks noGrp="1"/>
          </p:cNvSpPr>
          <p:nvPr>
            <p:ph type="title"/>
          </p:nvPr>
        </p:nvSpPr>
        <p:spPr/>
        <p:txBody>
          <a:bodyPr/>
          <a:lstStyle/>
          <a:p>
            <a:r>
              <a:rPr lang="lv-LV"/>
              <a:t>Project </a:t>
            </a:r>
            <a:r>
              <a:rPr lang="lv-LV" err="1"/>
              <a:t>partners</a:t>
            </a:r>
            <a:endParaRPr lang="en-LV"/>
          </a:p>
        </p:txBody>
      </p:sp>
      <p:sp>
        <p:nvSpPr>
          <p:cNvPr id="3" name="Content Placeholder 2">
            <a:extLst>
              <a:ext uri="{FF2B5EF4-FFF2-40B4-BE49-F238E27FC236}">
                <a16:creationId xmlns:a16="http://schemas.microsoft.com/office/drawing/2014/main" id="{0A62C9AE-6EB7-4BFC-A6E0-36B988B99629}"/>
              </a:ext>
            </a:extLst>
          </p:cNvPr>
          <p:cNvSpPr>
            <a:spLocks noGrp="1"/>
          </p:cNvSpPr>
          <p:nvPr>
            <p:ph idx="1"/>
          </p:nvPr>
        </p:nvSpPr>
        <p:spPr>
          <a:xfrm>
            <a:off x="9732723" y="1508524"/>
            <a:ext cx="8069502" cy="8508203"/>
          </a:xfrm>
        </p:spPr>
        <p:txBody>
          <a:bodyPr>
            <a:noAutofit/>
          </a:bodyPr>
          <a:lstStyle/>
          <a:p>
            <a:pPr>
              <a:spcBef>
                <a:spcPts val="900"/>
              </a:spcBef>
            </a:pPr>
            <a:r>
              <a:rPr lang="lv-LV" sz="2100"/>
              <a:t>L</a:t>
            </a:r>
            <a:r>
              <a:rPr lang="en-LV" sz="2100"/>
              <a:t>atvia – </a:t>
            </a:r>
            <a:r>
              <a:rPr lang="en-LV" sz="2100" b="1"/>
              <a:t>Ekodoma Ltd.</a:t>
            </a:r>
            <a:r>
              <a:rPr lang="en-LV" sz="2100"/>
              <a:t> </a:t>
            </a:r>
            <a:r>
              <a:rPr lang="en-GB" sz="2100"/>
              <a:t>(project coordinator)</a:t>
            </a:r>
          </a:p>
          <a:p>
            <a:pPr>
              <a:spcBef>
                <a:spcPts val="900"/>
              </a:spcBef>
            </a:pPr>
            <a:r>
              <a:rPr lang="lv-LV" sz="2100">
                <a:cs typeface="Verdana" panose="020B0604030504040204" pitchFamily="34" charset="0"/>
              </a:rPr>
              <a:t>H</a:t>
            </a:r>
            <a:r>
              <a:rPr lang="en-LV" sz="2100">
                <a:cs typeface="Verdana" panose="020B0604030504040204" pitchFamily="34" charset="0"/>
              </a:rPr>
              <a:t>ungary – </a:t>
            </a:r>
            <a:r>
              <a:rPr lang="en-US" sz="2100" b="1">
                <a:cs typeface="Verdana" panose="020B0604030504040204" pitchFamily="34" charset="0"/>
              </a:rPr>
              <a:t>The Budapest University of Technology and Economics</a:t>
            </a:r>
            <a:r>
              <a:rPr lang="en-US" sz="2100">
                <a:cs typeface="Verdana" panose="020B0604030504040204" pitchFamily="34" charset="0"/>
              </a:rPr>
              <a:t> </a:t>
            </a:r>
          </a:p>
          <a:p>
            <a:pPr>
              <a:spcBef>
                <a:spcPts val="900"/>
              </a:spcBef>
            </a:pPr>
            <a:r>
              <a:rPr lang="lv-LV" sz="2100">
                <a:cs typeface="Verdana" panose="020B0604030504040204" pitchFamily="34" charset="0"/>
              </a:rPr>
              <a:t>P</a:t>
            </a:r>
            <a:r>
              <a:rPr lang="en-US" sz="2100" err="1">
                <a:cs typeface="Verdana" panose="020B0604030504040204" pitchFamily="34" charset="0"/>
              </a:rPr>
              <a:t>ortugal</a:t>
            </a:r>
            <a:r>
              <a:rPr lang="en-US" sz="2100">
                <a:cs typeface="Verdana" panose="020B0604030504040204" pitchFamily="34" charset="0"/>
              </a:rPr>
              <a:t> </a:t>
            </a:r>
            <a:r>
              <a:rPr lang="en-LV" sz="2100">
                <a:cs typeface="Verdana" panose="020B0604030504040204" pitchFamily="34" charset="0"/>
              </a:rPr>
              <a:t>–</a:t>
            </a:r>
            <a:r>
              <a:rPr lang="en-US" sz="2100">
                <a:cs typeface="Verdana" panose="020B0604030504040204" pitchFamily="34" charset="0"/>
              </a:rPr>
              <a:t> </a:t>
            </a:r>
            <a:r>
              <a:rPr lang="en-US" sz="2100" b="1">
                <a:cs typeface="Verdana" panose="020B0604030504040204" pitchFamily="34" charset="0"/>
              </a:rPr>
              <a:t>Institute of Systems and Robotics (ISR)</a:t>
            </a:r>
            <a:r>
              <a:rPr lang="en-US" sz="2100">
                <a:cs typeface="Verdana" panose="020B0604030504040204" pitchFamily="34" charset="0"/>
              </a:rPr>
              <a:t> </a:t>
            </a:r>
          </a:p>
          <a:p>
            <a:pPr>
              <a:spcBef>
                <a:spcPts val="900"/>
              </a:spcBef>
            </a:pPr>
            <a:r>
              <a:rPr lang="en-US" sz="2100">
                <a:cs typeface="Verdana" panose="020B0604030504040204" pitchFamily="34" charset="0"/>
              </a:rPr>
              <a:t>Spain </a:t>
            </a:r>
            <a:r>
              <a:rPr lang="en-LV" sz="2100">
                <a:cs typeface="Verdana" panose="020B0604030504040204" pitchFamily="34" charset="0"/>
              </a:rPr>
              <a:t>–</a:t>
            </a:r>
            <a:r>
              <a:rPr lang="en-US" sz="2100">
                <a:cs typeface="Verdana" panose="020B0604030504040204" pitchFamily="34" charset="0"/>
              </a:rPr>
              <a:t> </a:t>
            </a:r>
            <a:r>
              <a:rPr lang="en-US" sz="2100" b="1">
                <a:cs typeface="Verdana" panose="020B0604030504040204" pitchFamily="34" charset="0"/>
              </a:rPr>
              <a:t>ESCAN SL</a:t>
            </a:r>
            <a:endParaRPr lang="en-US" sz="2100">
              <a:cs typeface="Verdana" panose="020B0604030504040204" pitchFamily="34" charset="0"/>
            </a:endParaRPr>
          </a:p>
          <a:p>
            <a:pPr>
              <a:spcBef>
                <a:spcPts val="900"/>
              </a:spcBef>
            </a:pPr>
            <a:r>
              <a:rPr lang="en-US" sz="2100">
                <a:cs typeface="Verdana" panose="020B0604030504040204" pitchFamily="34" charset="0"/>
              </a:rPr>
              <a:t>Austria </a:t>
            </a:r>
            <a:r>
              <a:rPr lang="en-LV" sz="2100">
                <a:cs typeface="Verdana" panose="020B0604030504040204" pitchFamily="34" charset="0"/>
              </a:rPr>
              <a:t>–</a:t>
            </a:r>
            <a:r>
              <a:rPr lang="en-US" sz="2100">
                <a:cs typeface="Verdana" panose="020B0604030504040204" pitchFamily="34" charset="0"/>
              </a:rPr>
              <a:t> </a:t>
            </a:r>
            <a:r>
              <a:rPr lang="de-DE" sz="2100" b="1">
                <a:cs typeface="Verdana" panose="020B0604030504040204" pitchFamily="34" charset="0"/>
              </a:rPr>
              <a:t>e7 Energie Markt Analyse GmbH</a:t>
            </a:r>
            <a:endParaRPr lang="de-DE" sz="2100">
              <a:cs typeface="Verdana" panose="020B0604030504040204" pitchFamily="34" charset="0"/>
            </a:endParaRPr>
          </a:p>
          <a:p>
            <a:pPr>
              <a:spcBef>
                <a:spcPts val="900"/>
              </a:spcBef>
            </a:pPr>
            <a:r>
              <a:rPr lang="de-DE" sz="2100" err="1">
                <a:cs typeface="Verdana" panose="020B0604030504040204" pitchFamily="34" charset="0"/>
              </a:rPr>
              <a:t>Bulgaria</a:t>
            </a:r>
            <a:r>
              <a:rPr lang="de-DE" sz="2100">
                <a:cs typeface="Verdana" panose="020B0604030504040204" pitchFamily="34" charset="0"/>
              </a:rPr>
              <a:t> </a:t>
            </a:r>
            <a:r>
              <a:rPr lang="en-LV" sz="2100">
                <a:cs typeface="Verdana" panose="020B0604030504040204" pitchFamily="34" charset="0"/>
              </a:rPr>
              <a:t>–</a:t>
            </a:r>
            <a:r>
              <a:rPr lang="de-DE" sz="2100">
                <a:cs typeface="Verdana" panose="020B0604030504040204" pitchFamily="34" charset="0"/>
              </a:rPr>
              <a:t> </a:t>
            </a:r>
            <a:r>
              <a:rPr lang="en-US" sz="2100" b="1">
                <a:cs typeface="Verdana" panose="020B0604030504040204" pitchFamily="34" charset="0"/>
              </a:rPr>
              <a:t>Chamber of Installation specialists in Bulgaria (KAPE)</a:t>
            </a:r>
            <a:endParaRPr lang="en-US" sz="2100">
              <a:cs typeface="Verdana" panose="020B0604030504040204" pitchFamily="34" charset="0"/>
            </a:endParaRPr>
          </a:p>
          <a:p>
            <a:pPr>
              <a:spcBef>
                <a:spcPts val="900"/>
              </a:spcBef>
            </a:pPr>
            <a:r>
              <a:rPr lang="en-US" sz="2100">
                <a:cs typeface="Verdana" panose="020B0604030504040204" pitchFamily="34" charset="0"/>
              </a:rPr>
              <a:t>Poland </a:t>
            </a:r>
            <a:r>
              <a:rPr lang="en-LV" sz="2100">
                <a:cs typeface="Verdana" panose="020B0604030504040204" pitchFamily="34" charset="0"/>
              </a:rPr>
              <a:t>–</a:t>
            </a:r>
            <a:r>
              <a:rPr lang="en-US" sz="2100">
                <a:cs typeface="Verdana" panose="020B0604030504040204" pitchFamily="34" charset="0"/>
              </a:rPr>
              <a:t> </a:t>
            </a:r>
            <a:r>
              <a:rPr lang="pl-PL" sz="2100" b="1">
                <a:cs typeface="Verdana" panose="020B0604030504040204" pitchFamily="34" charset="0"/>
              </a:rPr>
              <a:t>Krajowa Agencja Poszanowania Energii S.A.</a:t>
            </a:r>
            <a:endParaRPr lang="pl-PL" sz="2100">
              <a:cs typeface="Verdana" panose="020B0604030504040204" pitchFamily="34" charset="0"/>
            </a:endParaRPr>
          </a:p>
          <a:p>
            <a:pPr>
              <a:spcBef>
                <a:spcPts val="900"/>
              </a:spcBef>
            </a:pPr>
            <a:r>
              <a:rPr lang="pl-PL" sz="2100">
                <a:cs typeface="Verdana" panose="020B0604030504040204" pitchFamily="34" charset="0"/>
              </a:rPr>
              <a:t>Greece </a:t>
            </a:r>
            <a:r>
              <a:rPr lang="en-LV" sz="2100">
                <a:cs typeface="Verdana" panose="020B0604030504040204" pitchFamily="34" charset="0"/>
              </a:rPr>
              <a:t>–</a:t>
            </a:r>
            <a:r>
              <a:rPr lang="pl-PL" sz="2100">
                <a:cs typeface="Verdana" panose="020B0604030504040204" pitchFamily="34" charset="0"/>
              </a:rPr>
              <a:t> </a:t>
            </a:r>
            <a:r>
              <a:rPr lang="en-US" sz="2100" b="1">
                <a:cs typeface="Verdana" panose="020B0604030504040204" pitchFamily="34" charset="0"/>
              </a:rPr>
              <a:t>Centre for renewable energy resources and saving foundation (CRES)</a:t>
            </a:r>
            <a:endParaRPr lang="en-US" sz="2100">
              <a:cs typeface="Verdana" panose="020B0604030504040204" pitchFamily="34" charset="0"/>
            </a:endParaRPr>
          </a:p>
          <a:p>
            <a:pPr>
              <a:spcBef>
                <a:spcPts val="900"/>
              </a:spcBef>
            </a:pPr>
            <a:r>
              <a:rPr lang="en-US" sz="2100">
                <a:cs typeface="Verdana" panose="020B0604030504040204" pitchFamily="34" charset="0"/>
              </a:rPr>
              <a:t>Italy </a:t>
            </a:r>
            <a:r>
              <a:rPr lang="en-LV" sz="2100">
                <a:cs typeface="Verdana" panose="020B0604030504040204" pitchFamily="34" charset="0"/>
              </a:rPr>
              <a:t>–</a:t>
            </a:r>
            <a:r>
              <a:rPr lang="en-US" sz="2100">
                <a:cs typeface="Verdana" panose="020B0604030504040204" pitchFamily="34" charset="0"/>
              </a:rPr>
              <a:t> </a:t>
            </a:r>
            <a:r>
              <a:rPr lang="en-US" sz="2100" b="1">
                <a:cs typeface="Verdana" panose="020B0604030504040204" pitchFamily="34" charset="0"/>
              </a:rPr>
              <a:t>SOGESCA</a:t>
            </a:r>
            <a:endParaRPr lang="en-US" sz="2100">
              <a:cs typeface="Verdana" panose="020B0604030504040204" pitchFamily="34" charset="0"/>
            </a:endParaRPr>
          </a:p>
          <a:p>
            <a:pPr lvl="1"/>
            <a:endParaRPr lang="en-US">
              <a:latin typeface="Roboto" panose="02000000000000000000" pitchFamily="2" charset="0"/>
              <a:ea typeface="Roboto" panose="02000000000000000000" pitchFamily="2" charset="0"/>
            </a:endParaRPr>
          </a:p>
          <a:p>
            <a:pPr lvl="1"/>
            <a:endParaRPr lang="en-US">
              <a:latin typeface="Roboto" panose="02000000000000000000" pitchFamily="2" charset="0"/>
              <a:ea typeface="Roboto" panose="02000000000000000000" pitchFamily="2" charset="0"/>
            </a:endParaRPr>
          </a:p>
          <a:p>
            <a:pPr lvl="1"/>
            <a:endParaRPr lang="en-US">
              <a:latin typeface="Roboto" panose="02000000000000000000" pitchFamily="2" charset="0"/>
              <a:ea typeface="Roboto" panose="02000000000000000000" pitchFamily="2" charset="0"/>
            </a:endParaRPr>
          </a:p>
          <a:p>
            <a:pPr lvl="1"/>
            <a:endParaRPr lang="en-US">
              <a:latin typeface="Roboto" panose="02000000000000000000" pitchFamily="2" charset="0"/>
              <a:ea typeface="Roboto" panose="02000000000000000000" pitchFamily="2" charset="0"/>
            </a:endParaRPr>
          </a:p>
          <a:p>
            <a:pPr lvl="1"/>
            <a:endParaRPr lang="en-US">
              <a:latin typeface="Roboto" panose="02000000000000000000" pitchFamily="2" charset="0"/>
              <a:ea typeface="Roboto" panose="02000000000000000000" pitchFamily="2" charset="0"/>
            </a:endParaRPr>
          </a:p>
          <a:p>
            <a:pPr lvl="1"/>
            <a:endParaRPr lang="en-US">
              <a:latin typeface="Roboto" panose="02000000000000000000" pitchFamily="2" charset="0"/>
              <a:ea typeface="Roboto" panose="02000000000000000000" pitchFamily="2" charset="0"/>
            </a:endParaRPr>
          </a:p>
          <a:p>
            <a:pPr lvl="1"/>
            <a:endParaRPr lang="en-LV"/>
          </a:p>
          <a:p>
            <a:pPr lvl="1"/>
            <a:endParaRPr lang="en-LV"/>
          </a:p>
        </p:txBody>
      </p:sp>
      <p:pic>
        <p:nvPicPr>
          <p:cNvPr id="5" name="Picture 4">
            <a:extLst>
              <a:ext uri="{FF2B5EF4-FFF2-40B4-BE49-F238E27FC236}">
                <a16:creationId xmlns:a16="http://schemas.microsoft.com/office/drawing/2014/main" id="{600AB677-6E09-2422-2C60-C617EDA3B10E}"/>
              </a:ext>
            </a:extLst>
          </p:cNvPr>
          <p:cNvPicPr>
            <a:picLocks noChangeAspect="1"/>
          </p:cNvPicPr>
          <p:nvPr/>
        </p:nvPicPr>
        <p:blipFill>
          <a:blip r:embed="rId2"/>
          <a:stretch>
            <a:fillRect/>
          </a:stretch>
        </p:blipFill>
        <p:spPr>
          <a:xfrm>
            <a:off x="485774" y="2016134"/>
            <a:ext cx="8780705" cy="6946239"/>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01128753-4703-3B4B-8B6B-AF8F5E60A374}"/>
              </a:ext>
            </a:extLst>
          </p:cNvPr>
          <p:cNvSpPr txBox="1"/>
          <p:nvPr/>
        </p:nvSpPr>
        <p:spPr>
          <a:xfrm>
            <a:off x="2737233" y="2338077"/>
            <a:ext cx="3897237" cy="415498"/>
          </a:xfrm>
          <a:prstGeom prst="rect">
            <a:avLst/>
          </a:prstGeom>
          <a:noFill/>
        </p:spPr>
        <p:txBody>
          <a:bodyPr wrap="square" rtlCol="0">
            <a:spAutoFit/>
          </a:bodyPr>
          <a:lstStyle/>
          <a:p>
            <a:pPr defTabSz="1371600"/>
            <a:r>
              <a:rPr lang="lv-LV" sz="2100" err="1">
                <a:solidFill>
                  <a:srgbClr val="323A3A"/>
                </a:solidFill>
                <a:latin typeface="Calibri" panose="020F0502020204030204"/>
              </a:rPr>
              <a:t>November</a:t>
            </a:r>
            <a:r>
              <a:rPr lang="lv-LV" sz="2100">
                <a:solidFill>
                  <a:srgbClr val="323A3A"/>
                </a:solidFill>
                <a:latin typeface="Calibri" panose="020F0502020204030204"/>
              </a:rPr>
              <a:t> 2022 – </a:t>
            </a:r>
            <a:r>
              <a:rPr lang="lv-LV" sz="2100" err="1">
                <a:solidFill>
                  <a:srgbClr val="323A3A"/>
                </a:solidFill>
                <a:latin typeface="Calibri" panose="020F0502020204030204"/>
              </a:rPr>
              <a:t>October</a:t>
            </a:r>
            <a:r>
              <a:rPr lang="lv-LV" sz="2100">
                <a:solidFill>
                  <a:srgbClr val="323A3A"/>
                </a:solidFill>
                <a:latin typeface="Calibri" panose="020F0502020204030204"/>
              </a:rPr>
              <a:t> 2025</a:t>
            </a:r>
            <a:endParaRPr lang="en-US" sz="2100">
              <a:solidFill>
                <a:srgbClr val="323A3A"/>
              </a:solidFill>
              <a:latin typeface="Calibri" panose="020F0502020204030204"/>
            </a:endParaRPr>
          </a:p>
        </p:txBody>
      </p:sp>
      <p:sp>
        <p:nvSpPr>
          <p:cNvPr id="4" name="Fußzeilenplatzhalter 4">
            <a:extLst>
              <a:ext uri="{FF2B5EF4-FFF2-40B4-BE49-F238E27FC236}">
                <a16:creationId xmlns:a16="http://schemas.microsoft.com/office/drawing/2014/main" id="{9651FC11-FCE0-CAD8-A986-AD966EB8608E}"/>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1242729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8BBF-D043-FD48-7702-C44BC851F6BA}"/>
              </a:ext>
            </a:extLst>
          </p:cNvPr>
          <p:cNvSpPr>
            <a:spLocks noGrp="1"/>
          </p:cNvSpPr>
          <p:nvPr>
            <p:ph type="title"/>
          </p:nvPr>
        </p:nvSpPr>
        <p:spPr/>
        <p:txBody>
          <a:bodyPr/>
          <a:lstStyle/>
          <a:p>
            <a:r>
              <a:rPr lang="lv-LV" err="1"/>
              <a:t>The</a:t>
            </a:r>
            <a:r>
              <a:rPr lang="lv-LV"/>
              <a:t> </a:t>
            </a:r>
            <a:r>
              <a:rPr lang="lv-LV" err="1"/>
              <a:t>idea</a:t>
            </a:r>
            <a:r>
              <a:rPr lang="lv-LV"/>
              <a:t> </a:t>
            </a:r>
            <a:r>
              <a:rPr lang="lv-LV" err="1"/>
              <a:t>of</a:t>
            </a:r>
            <a:r>
              <a:rPr lang="lv-LV"/>
              <a:t> </a:t>
            </a:r>
            <a:r>
              <a:rPr lang="lv-LV" err="1"/>
              <a:t>the</a:t>
            </a:r>
            <a:r>
              <a:rPr lang="lv-LV"/>
              <a:t> </a:t>
            </a:r>
            <a:r>
              <a:rPr lang="lv-LV" err="1"/>
              <a:t>project</a:t>
            </a:r>
            <a:endParaRPr lang="en-US"/>
          </a:p>
        </p:txBody>
      </p:sp>
      <p:sp>
        <p:nvSpPr>
          <p:cNvPr id="3" name="Content Placeholder 2">
            <a:extLst>
              <a:ext uri="{FF2B5EF4-FFF2-40B4-BE49-F238E27FC236}">
                <a16:creationId xmlns:a16="http://schemas.microsoft.com/office/drawing/2014/main" id="{33D35CFE-E972-8CF6-5116-7CD5F779A05B}"/>
              </a:ext>
            </a:extLst>
          </p:cNvPr>
          <p:cNvSpPr>
            <a:spLocks noGrp="1"/>
          </p:cNvSpPr>
          <p:nvPr>
            <p:ph idx="1"/>
          </p:nvPr>
        </p:nvSpPr>
        <p:spPr>
          <a:xfrm>
            <a:off x="485775" y="2041926"/>
            <a:ext cx="10022451" cy="7223520"/>
          </a:xfrm>
        </p:spPr>
        <p:txBody>
          <a:bodyPr/>
          <a:lstStyle/>
          <a:p>
            <a:r>
              <a:rPr lang="lv-LV" b="1" err="1"/>
              <a:t>Problem</a:t>
            </a:r>
            <a:r>
              <a:rPr lang="lv-LV"/>
              <a:t> – </a:t>
            </a:r>
            <a:r>
              <a:rPr lang="lv-LV" err="1"/>
              <a:t>companies</a:t>
            </a:r>
            <a:r>
              <a:rPr lang="lv-LV"/>
              <a:t> </a:t>
            </a:r>
            <a:r>
              <a:rPr lang="lv-LV" err="1"/>
              <a:t>are</a:t>
            </a:r>
            <a:r>
              <a:rPr lang="lv-LV"/>
              <a:t> </a:t>
            </a:r>
            <a:r>
              <a:rPr lang="lv-LV" err="1"/>
              <a:t>slow</a:t>
            </a:r>
            <a:r>
              <a:rPr lang="lv-LV"/>
              <a:t> </a:t>
            </a:r>
            <a:r>
              <a:rPr lang="lv-LV" err="1"/>
              <a:t>in</a:t>
            </a:r>
            <a:r>
              <a:rPr lang="lv-LV"/>
              <a:t> </a:t>
            </a:r>
            <a:r>
              <a:rPr lang="lv-LV" err="1"/>
              <a:t>uptake</a:t>
            </a:r>
            <a:r>
              <a:rPr lang="lv-LV"/>
              <a:t> </a:t>
            </a:r>
            <a:r>
              <a:rPr lang="lv-LV" err="1"/>
              <a:t>of</a:t>
            </a:r>
            <a:r>
              <a:rPr lang="lv-LV"/>
              <a:t> </a:t>
            </a:r>
            <a:r>
              <a:rPr lang="lv-LV" err="1"/>
              <a:t>energy</a:t>
            </a:r>
            <a:r>
              <a:rPr lang="lv-LV"/>
              <a:t> </a:t>
            </a:r>
            <a:r>
              <a:rPr lang="lv-LV" err="1"/>
              <a:t>efficiency</a:t>
            </a:r>
            <a:r>
              <a:rPr lang="lv-LV"/>
              <a:t> </a:t>
            </a:r>
            <a:r>
              <a:rPr lang="lv-LV" err="1"/>
              <a:t>measures</a:t>
            </a:r>
            <a:r>
              <a:rPr lang="lv-LV"/>
              <a:t> </a:t>
            </a:r>
            <a:r>
              <a:rPr lang="lv-LV" err="1"/>
              <a:t>suggested</a:t>
            </a:r>
            <a:r>
              <a:rPr lang="lv-LV"/>
              <a:t> </a:t>
            </a:r>
            <a:r>
              <a:rPr lang="lv-LV" err="1"/>
              <a:t>in</a:t>
            </a:r>
            <a:r>
              <a:rPr lang="lv-LV"/>
              <a:t> </a:t>
            </a:r>
            <a:r>
              <a:rPr lang="lv-LV" err="1"/>
              <a:t>energy</a:t>
            </a:r>
            <a:r>
              <a:rPr lang="lv-LV"/>
              <a:t> audits</a:t>
            </a:r>
          </a:p>
          <a:p>
            <a:r>
              <a:rPr lang="lv-LV" b="1" err="1"/>
              <a:t>Hypothesis</a:t>
            </a:r>
            <a:r>
              <a:rPr lang="lv-LV"/>
              <a:t> – </a:t>
            </a:r>
            <a:r>
              <a:rPr lang="lv-LV" err="1"/>
              <a:t>the</a:t>
            </a:r>
            <a:r>
              <a:rPr lang="lv-LV"/>
              <a:t> </a:t>
            </a:r>
            <a:r>
              <a:rPr lang="lv-LV" err="1"/>
              <a:t>rate</a:t>
            </a:r>
            <a:r>
              <a:rPr lang="lv-LV"/>
              <a:t> </a:t>
            </a:r>
            <a:r>
              <a:rPr lang="lv-LV" err="1"/>
              <a:t>of</a:t>
            </a:r>
            <a:r>
              <a:rPr lang="lv-LV"/>
              <a:t> </a:t>
            </a:r>
            <a:r>
              <a:rPr lang="lv-LV" err="1"/>
              <a:t>uptake</a:t>
            </a:r>
            <a:r>
              <a:rPr lang="lv-LV"/>
              <a:t> </a:t>
            </a:r>
            <a:r>
              <a:rPr lang="lv-LV" err="1"/>
              <a:t>of</a:t>
            </a:r>
            <a:r>
              <a:rPr lang="lv-LV"/>
              <a:t> </a:t>
            </a:r>
            <a:r>
              <a:rPr lang="lv-LV" err="1"/>
              <a:t>energy</a:t>
            </a:r>
            <a:r>
              <a:rPr lang="lv-LV"/>
              <a:t> </a:t>
            </a:r>
            <a:r>
              <a:rPr lang="lv-LV" err="1"/>
              <a:t>efficiency</a:t>
            </a:r>
            <a:r>
              <a:rPr lang="lv-LV"/>
              <a:t> </a:t>
            </a:r>
            <a:r>
              <a:rPr lang="lv-LV" err="1"/>
              <a:t>measures</a:t>
            </a:r>
            <a:r>
              <a:rPr lang="lv-LV"/>
              <a:t> </a:t>
            </a:r>
            <a:r>
              <a:rPr lang="lv-LV" err="1"/>
              <a:t>will</a:t>
            </a:r>
            <a:r>
              <a:rPr lang="lv-LV"/>
              <a:t> </a:t>
            </a:r>
            <a:r>
              <a:rPr lang="lv-LV" err="1"/>
              <a:t>be</a:t>
            </a:r>
            <a:r>
              <a:rPr lang="lv-LV"/>
              <a:t> </a:t>
            </a:r>
            <a:r>
              <a:rPr lang="lv-LV" err="1"/>
              <a:t>increased</a:t>
            </a:r>
            <a:r>
              <a:rPr lang="lv-LV"/>
              <a:t> </a:t>
            </a:r>
            <a:r>
              <a:rPr lang="lv-LV" err="1"/>
              <a:t>if</a:t>
            </a:r>
            <a:r>
              <a:rPr lang="lv-LV"/>
              <a:t> </a:t>
            </a:r>
            <a:r>
              <a:rPr lang="lv-LV" err="1"/>
              <a:t>companies</a:t>
            </a:r>
            <a:r>
              <a:rPr lang="lv-LV"/>
              <a:t> </a:t>
            </a:r>
            <a:r>
              <a:rPr lang="lv-LV" err="1"/>
              <a:t>see</a:t>
            </a:r>
            <a:r>
              <a:rPr lang="lv-LV"/>
              <a:t> </a:t>
            </a:r>
            <a:r>
              <a:rPr lang="lv-LV" err="1"/>
              <a:t>all</a:t>
            </a:r>
            <a:r>
              <a:rPr lang="lv-LV"/>
              <a:t> </a:t>
            </a:r>
            <a:r>
              <a:rPr lang="lv-LV" err="1"/>
              <a:t>the</a:t>
            </a:r>
            <a:r>
              <a:rPr lang="lv-LV"/>
              <a:t> </a:t>
            </a:r>
            <a:r>
              <a:rPr lang="lv-LV" err="1"/>
              <a:t>benefits</a:t>
            </a:r>
            <a:r>
              <a:rPr lang="lv-LV"/>
              <a:t> </a:t>
            </a:r>
            <a:r>
              <a:rPr lang="lv-LV" err="1"/>
              <a:t>from</a:t>
            </a:r>
            <a:r>
              <a:rPr lang="lv-LV"/>
              <a:t> </a:t>
            </a:r>
            <a:r>
              <a:rPr lang="lv-LV" err="1"/>
              <a:t>energy</a:t>
            </a:r>
            <a:r>
              <a:rPr lang="lv-LV"/>
              <a:t> </a:t>
            </a:r>
            <a:r>
              <a:rPr lang="lv-LV" err="1"/>
              <a:t>efficiency</a:t>
            </a:r>
            <a:r>
              <a:rPr lang="lv-LV"/>
              <a:t> </a:t>
            </a:r>
            <a:r>
              <a:rPr lang="lv-LV" err="1"/>
              <a:t>measures</a:t>
            </a:r>
            <a:r>
              <a:rPr lang="lv-LV"/>
              <a:t> (</a:t>
            </a:r>
            <a:r>
              <a:rPr lang="lv-LV" err="1"/>
              <a:t>both</a:t>
            </a:r>
            <a:r>
              <a:rPr lang="lv-LV"/>
              <a:t> </a:t>
            </a:r>
            <a:r>
              <a:rPr lang="lv-LV" err="1"/>
              <a:t>energy</a:t>
            </a:r>
            <a:r>
              <a:rPr lang="lv-LV"/>
              <a:t> </a:t>
            </a:r>
            <a:r>
              <a:rPr lang="lv-LV" err="1"/>
              <a:t>savings</a:t>
            </a:r>
            <a:r>
              <a:rPr lang="lv-LV"/>
              <a:t> </a:t>
            </a:r>
            <a:r>
              <a:rPr lang="lv-LV" err="1"/>
              <a:t>and</a:t>
            </a:r>
            <a:r>
              <a:rPr lang="lv-LV"/>
              <a:t> non-</a:t>
            </a:r>
            <a:r>
              <a:rPr lang="lv-LV" err="1"/>
              <a:t>energy</a:t>
            </a:r>
            <a:r>
              <a:rPr lang="lv-LV"/>
              <a:t> </a:t>
            </a:r>
            <a:r>
              <a:rPr lang="lv-LV" err="1"/>
              <a:t>benefits</a:t>
            </a:r>
            <a:r>
              <a:rPr lang="lv-LV"/>
              <a:t>)</a:t>
            </a:r>
          </a:p>
          <a:p>
            <a:r>
              <a:rPr lang="lv-LV" b="1" err="1"/>
              <a:t>Our</a:t>
            </a:r>
            <a:r>
              <a:rPr lang="lv-LV" b="1"/>
              <a:t> </a:t>
            </a:r>
            <a:r>
              <a:rPr lang="lv-LV" b="1" err="1"/>
              <a:t>solution</a:t>
            </a:r>
            <a:r>
              <a:rPr lang="lv-LV" b="1"/>
              <a:t> </a:t>
            </a:r>
            <a:r>
              <a:rPr lang="lv-LV"/>
              <a:t>– </a:t>
            </a:r>
            <a:r>
              <a:rPr lang="lv-LV" b="1" err="1">
                <a:solidFill>
                  <a:srgbClr val="00B050"/>
                </a:solidFill>
              </a:rPr>
              <a:t>develop</a:t>
            </a:r>
            <a:r>
              <a:rPr lang="lv-LV" b="1">
                <a:solidFill>
                  <a:srgbClr val="00B050"/>
                </a:solidFill>
              </a:rPr>
              <a:t> a </a:t>
            </a:r>
            <a:r>
              <a:rPr lang="lv-LV" b="1" err="1">
                <a:solidFill>
                  <a:srgbClr val="00B050"/>
                </a:solidFill>
              </a:rPr>
              <a:t>methodology</a:t>
            </a:r>
            <a:r>
              <a:rPr lang="lv-LV" b="1">
                <a:solidFill>
                  <a:srgbClr val="00B050"/>
                </a:solidFill>
              </a:rPr>
              <a:t> </a:t>
            </a:r>
            <a:r>
              <a:rPr lang="lv-LV" b="1" err="1">
                <a:solidFill>
                  <a:srgbClr val="00B050"/>
                </a:solidFill>
              </a:rPr>
              <a:t>which</a:t>
            </a:r>
            <a:r>
              <a:rPr lang="lv-LV" b="1">
                <a:solidFill>
                  <a:srgbClr val="00B050"/>
                </a:solidFill>
              </a:rPr>
              <a:t> </a:t>
            </a:r>
            <a:r>
              <a:rPr lang="lv-LV" b="1" err="1">
                <a:solidFill>
                  <a:srgbClr val="00B050"/>
                </a:solidFill>
              </a:rPr>
              <a:t>allows</a:t>
            </a:r>
            <a:r>
              <a:rPr lang="lv-LV" b="1">
                <a:solidFill>
                  <a:srgbClr val="00B050"/>
                </a:solidFill>
              </a:rPr>
              <a:t> to </a:t>
            </a:r>
            <a:r>
              <a:rPr lang="lv-LV" b="1" err="1">
                <a:solidFill>
                  <a:srgbClr val="00B050"/>
                </a:solidFill>
              </a:rPr>
              <a:t>quantify</a:t>
            </a:r>
            <a:r>
              <a:rPr lang="lv-LV" b="1">
                <a:solidFill>
                  <a:srgbClr val="00B050"/>
                </a:solidFill>
              </a:rPr>
              <a:t> non-</a:t>
            </a:r>
            <a:r>
              <a:rPr lang="lv-LV" b="1" err="1">
                <a:solidFill>
                  <a:srgbClr val="00B050"/>
                </a:solidFill>
              </a:rPr>
              <a:t>energy</a:t>
            </a:r>
            <a:r>
              <a:rPr lang="lv-LV" b="1">
                <a:solidFill>
                  <a:srgbClr val="00B050"/>
                </a:solidFill>
              </a:rPr>
              <a:t> </a:t>
            </a:r>
            <a:r>
              <a:rPr lang="lv-LV" b="1" err="1">
                <a:solidFill>
                  <a:srgbClr val="00B050"/>
                </a:solidFill>
              </a:rPr>
              <a:t>benefits</a:t>
            </a:r>
            <a:r>
              <a:rPr lang="lv-LV" b="1">
                <a:solidFill>
                  <a:srgbClr val="00B050"/>
                </a:solidFill>
              </a:rPr>
              <a:t> </a:t>
            </a:r>
            <a:r>
              <a:rPr lang="lv-LV" err="1"/>
              <a:t>from</a:t>
            </a:r>
            <a:r>
              <a:rPr lang="lv-LV"/>
              <a:t> </a:t>
            </a:r>
            <a:r>
              <a:rPr lang="lv-LV" err="1"/>
              <a:t>energy</a:t>
            </a:r>
            <a:r>
              <a:rPr lang="lv-LV"/>
              <a:t> </a:t>
            </a:r>
            <a:r>
              <a:rPr lang="lv-LV" err="1"/>
              <a:t>efficiency</a:t>
            </a:r>
            <a:r>
              <a:rPr lang="lv-LV"/>
              <a:t> </a:t>
            </a:r>
            <a:r>
              <a:rPr lang="lv-LV" err="1"/>
              <a:t>measures</a:t>
            </a:r>
            <a:r>
              <a:rPr lang="lv-LV"/>
              <a:t> </a:t>
            </a:r>
            <a:r>
              <a:rPr lang="lv-LV" err="1"/>
              <a:t>in</a:t>
            </a:r>
            <a:r>
              <a:rPr lang="lv-LV"/>
              <a:t> </a:t>
            </a:r>
            <a:r>
              <a:rPr lang="lv-LV" err="1"/>
              <a:t>companies</a:t>
            </a:r>
            <a:endParaRPr lang="lv-LV"/>
          </a:p>
          <a:p>
            <a:endParaRPr lang="en-US"/>
          </a:p>
        </p:txBody>
      </p:sp>
      <p:pic>
        <p:nvPicPr>
          <p:cNvPr id="4" name="Picture Placeholder 3" descr="A group of people on a boat&#10;&#10;Description automatically generated with low confidence">
            <a:extLst>
              <a:ext uri="{FF2B5EF4-FFF2-40B4-BE49-F238E27FC236}">
                <a16:creationId xmlns:a16="http://schemas.microsoft.com/office/drawing/2014/main" id="{1A940FB8-40D3-5917-B63D-E92406CD56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0799160" y="15"/>
            <a:ext cx="7488840" cy="10286985"/>
          </a:xfrm>
          <a:prstGeom prst="rect">
            <a:avLst/>
          </a:prstGeom>
          <a:effectLst/>
        </p:spPr>
      </p:pic>
      <p:sp>
        <p:nvSpPr>
          <p:cNvPr id="6" name="Fußzeilenplatzhalter 4">
            <a:extLst>
              <a:ext uri="{FF2B5EF4-FFF2-40B4-BE49-F238E27FC236}">
                <a16:creationId xmlns:a16="http://schemas.microsoft.com/office/drawing/2014/main" id="{B448C280-61C3-D919-3C40-48192476876B}"/>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41617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53D4-4B5F-7872-B6C4-172515142F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6723C4-86FD-8562-19F2-6AC915BAC784}"/>
              </a:ext>
            </a:extLst>
          </p:cNvPr>
          <p:cNvSpPr txBox="1"/>
          <p:nvPr/>
        </p:nvSpPr>
        <p:spPr>
          <a:xfrm>
            <a:off x="2022614" y="999536"/>
            <a:ext cx="10744199" cy="2308324"/>
          </a:xfrm>
          <a:prstGeom prst="rect">
            <a:avLst/>
          </a:prstGeom>
          <a:noFill/>
          <a:ln>
            <a:solidFill>
              <a:srgbClr val="077C76"/>
            </a:solidFill>
          </a:ln>
        </p:spPr>
        <p:txBody>
          <a:bodyPr wrap="square" rtlCol="0">
            <a:spAutoFit/>
          </a:bodyPr>
          <a:lstStyle/>
          <a:p>
            <a:pPr algn="ctr" defTabSz="1371600"/>
            <a:r>
              <a:rPr lang="lv-LV" sz="3600" err="1">
                <a:solidFill>
                  <a:srgbClr val="323A3A"/>
                </a:solidFill>
                <a:latin typeface="Calibri" panose="020F0502020204030204"/>
              </a:rPr>
              <a:t>Company</a:t>
            </a:r>
            <a:r>
              <a:rPr lang="lv-LV" sz="3600">
                <a:solidFill>
                  <a:srgbClr val="323A3A"/>
                </a:solidFill>
                <a:latin typeface="Calibri" panose="020F0502020204030204"/>
              </a:rPr>
              <a:t> </a:t>
            </a:r>
            <a:r>
              <a:rPr lang="lv-LV" sz="3600" err="1">
                <a:solidFill>
                  <a:srgbClr val="323A3A"/>
                </a:solidFill>
                <a:latin typeface="Calibri" panose="020F0502020204030204"/>
              </a:rPr>
              <a:t>has</a:t>
            </a:r>
            <a:r>
              <a:rPr lang="lv-LV" sz="3600">
                <a:solidFill>
                  <a:srgbClr val="323A3A"/>
                </a:solidFill>
                <a:latin typeface="Calibri" panose="020F0502020204030204"/>
              </a:rPr>
              <a:t> </a:t>
            </a:r>
            <a:r>
              <a:rPr lang="lv-LV" sz="3600" err="1">
                <a:solidFill>
                  <a:srgbClr val="323A3A"/>
                </a:solidFill>
                <a:latin typeface="Calibri" panose="020F0502020204030204"/>
              </a:rPr>
              <a:t>an</a:t>
            </a:r>
            <a:r>
              <a:rPr lang="lv-LV" sz="3600">
                <a:solidFill>
                  <a:srgbClr val="323A3A"/>
                </a:solidFill>
                <a:latin typeface="Calibri" panose="020F0502020204030204"/>
              </a:rPr>
              <a:t> </a:t>
            </a:r>
            <a:r>
              <a:rPr lang="lv-LV" sz="3600" b="1" err="1">
                <a:solidFill>
                  <a:srgbClr val="323A3A"/>
                </a:solidFill>
                <a:latin typeface="Calibri" panose="020F0502020204030204"/>
              </a:rPr>
              <a:t>old</a:t>
            </a:r>
            <a:r>
              <a:rPr lang="lv-LV" sz="3600" b="1">
                <a:solidFill>
                  <a:srgbClr val="323A3A"/>
                </a:solidFill>
                <a:latin typeface="Calibri" panose="020F0502020204030204"/>
              </a:rPr>
              <a:t> </a:t>
            </a:r>
            <a:r>
              <a:rPr lang="lv-LV" sz="3600" b="1" err="1">
                <a:solidFill>
                  <a:srgbClr val="323A3A"/>
                </a:solidFill>
                <a:latin typeface="Calibri" panose="020F0502020204030204"/>
              </a:rPr>
              <a:t>bread</a:t>
            </a:r>
            <a:r>
              <a:rPr lang="lv-LV" sz="3600" b="1">
                <a:solidFill>
                  <a:srgbClr val="323A3A"/>
                </a:solidFill>
                <a:latin typeface="Calibri" panose="020F0502020204030204"/>
              </a:rPr>
              <a:t> </a:t>
            </a:r>
            <a:r>
              <a:rPr lang="lv-LV" sz="3600" b="1" err="1">
                <a:solidFill>
                  <a:srgbClr val="323A3A"/>
                </a:solidFill>
                <a:latin typeface="Calibri" panose="020F0502020204030204"/>
              </a:rPr>
              <a:t>baking</a:t>
            </a:r>
            <a:r>
              <a:rPr lang="lv-LV" sz="3600" b="1">
                <a:solidFill>
                  <a:srgbClr val="323A3A"/>
                </a:solidFill>
                <a:latin typeface="Calibri" panose="020F0502020204030204"/>
              </a:rPr>
              <a:t> </a:t>
            </a:r>
            <a:r>
              <a:rPr lang="lv-LV" sz="3600" b="1" err="1">
                <a:solidFill>
                  <a:srgbClr val="323A3A"/>
                </a:solidFill>
                <a:latin typeface="Calibri" panose="020F0502020204030204"/>
              </a:rPr>
              <a:t>oven</a:t>
            </a:r>
            <a:r>
              <a:rPr lang="lv-LV" sz="3600">
                <a:solidFill>
                  <a:srgbClr val="323A3A"/>
                </a:solidFill>
                <a:latin typeface="Calibri" panose="020F0502020204030204"/>
              </a:rPr>
              <a:t>, </a:t>
            </a:r>
            <a:r>
              <a:rPr lang="lv-LV" sz="3600" err="1">
                <a:solidFill>
                  <a:srgbClr val="323A3A"/>
                </a:solidFill>
                <a:latin typeface="Calibri" panose="020F0502020204030204"/>
              </a:rPr>
              <a:t>which</a:t>
            </a:r>
            <a:r>
              <a:rPr lang="lv-LV" sz="3600">
                <a:solidFill>
                  <a:srgbClr val="323A3A"/>
                </a:solidFill>
                <a:latin typeface="Calibri" panose="020F0502020204030204"/>
              </a:rPr>
              <a:t> </a:t>
            </a:r>
            <a:r>
              <a:rPr lang="lv-LV" sz="3600" err="1">
                <a:solidFill>
                  <a:srgbClr val="323A3A"/>
                </a:solidFill>
                <a:latin typeface="Calibri" panose="020F0502020204030204"/>
              </a:rPr>
              <a:t>uses</a:t>
            </a:r>
            <a:r>
              <a:rPr lang="lv-LV" sz="3600">
                <a:solidFill>
                  <a:srgbClr val="323A3A"/>
                </a:solidFill>
                <a:latin typeface="Calibri" panose="020F0502020204030204"/>
              </a:rPr>
              <a:t> a </a:t>
            </a:r>
            <a:r>
              <a:rPr lang="lv-LV" sz="3600" err="1">
                <a:solidFill>
                  <a:srgbClr val="323A3A"/>
                </a:solidFill>
                <a:latin typeface="Calibri" panose="020F0502020204030204"/>
              </a:rPr>
              <a:t>lot</a:t>
            </a:r>
            <a:r>
              <a:rPr lang="lv-LV" sz="3600">
                <a:solidFill>
                  <a:srgbClr val="323A3A"/>
                </a:solidFill>
                <a:latin typeface="Calibri" panose="020F0502020204030204"/>
              </a:rPr>
              <a:t> </a:t>
            </a:r>
            <a:r>
              <a:rPr lang="lv-LV" sz="3600" err="1">
                <a:solidFill>
                  <a:srgbClr val="323A3A"/>
                </a:solidFill>
                <a:latin typeface="Calibri" panose="020F0502020204030204"/>
              </a:rPr>
              <a:t>of</a:t>
            </a:r>
            <a:r>
              <a:rPr lang="lv-LV" sz="3600">
                <a:solidFill>
                  <a:srgbClr val="323A3A"/>
                </a:solidFill>
                <a:latin typeface="Calibri" panose="020F0502020204030204"/>
              </a:rPr>
              <a:t> </a:t>
            </a:r>
            <a:r>
              <a:rPr lang="lv-LV" sz="3600" err="1">
                <a:solidFill>
                  <a:srgbClr val="323A3A"/>
                </a:solidFill>
                <a:latin typeface="Calibri" panose="020F0502020204030204"/>
              </a:rPr>
              <a:t>energy</a:t>
            </a:r>
            <a:r>
              <a:rPr lang="lv-LV" sz="3600">
                <a:solidFill>
                  <a:srgbClr val="323A3A"/>
                </a:solidFill>
                <a:latin typeface="Calibri" panose="020F0502020204030204"/>
              </a:rPr>
              <a:t>. </a:t>
            </a:r>
            <a:r>
              <a:rPr lang="lv-LV" sz="3600" err="1">
                <a:solidFill>
                  <a:srgbClr val="323A3A"/>
                </a:solidFill>
                <a:latin typeface="Calibri" panose="020F0502020204030204"/>
              </a:rPr>
              <a:t>Sometimes</a:t>
            </a:r>
            <a:r>
              <a:rPr lang="lv-LV" sz="3600">
                <a:solidFill>
                  <a:srgbClr val="323A3A"/>
                </a:solidFill>
                <a:latin typeface="Calibri" panose="020F0502020204030204"/>
              </a:rPr>
              <a:t> </a:t>
            </a:r>
            <a:r>
              <a:rPr lang="lv-LV" sz="3600" err="1">
                <a:solidFill>
                  <a:srgbClr val="323A3A"/>
                </a:solidFill>
                <a:latin typeface="Calibri" panose="020F0502020204030204"/>
              </a:rPr>
              <a:t>the</a:t>
            </a:r>
            <a:r>
              <a:rPr lang="lv-LV" sz="3600">
                <a:solidFill>
                  <a:srgbClr val="323A3A"/>
                </a:solidFill>
                <a:latin typeface="Calibri" panose="020F0502020204030204"/>
              </a:rPr>
              <a:t> </a:t>
            </a:r>
            <a:r>
              <a:rPr lang="lv-LV" sz="3600" err="1">
                <a:solidFill>
                  <a:srgbClr val="323A3A"/>
                </a:solidFill>
                <a:latin typeface="Calibri" panose="020F0502020204030204"/>
              </a:rPr>
              <a:t>oven</a:t>
            </a:r>
            <a:r>
              <a:rPr lang="lv-LV" sz="3600">
                <a:solidFill>
                  <a:srgbClr val="323A3A"/>
                </a:solidFill>
                <a:latin typeface="Calibri" panose="020F0502020204030204"/>
              </a:rPr>
              <a:t> </a:t>
            </a:r>
            <a:r>
              <a:rPr lang="lv-LV" sz="3600" err="1">
                <a:solidFill>
                  <a:srgbClr val="323A3A"/>
                </a:solidFill>
                <a:latin typeface="Calibri" panose="020F0502020204030204"/>
              </a:rPr>
              <a:t>produces</a:t>
            </a:r>
            <a:r>
              <a:rPr lang="lv-LV" sz="3600">
                <a:solidFill>
                  <a:srgbClr val="323A3A"/>
                </a:solidFill>
                <a:latin typeface="Calibri" panose="020F0502020204030204"/>
              </a:rPr>
              <a:t> </a:t>
            </a:r>
            <a:r>
              <a:rPr lang="lv-LV" sz="3600" err="1">
                <a:solidFill>
                  <a:srgbClr val="323A3A"/>
                </a:solidFill>
                <a:latin typeface="Calibri" panose="020F0502020204030204"/>
              </a:rPr>
              <a:t>low</a:t>
            </a:r>
            <a:r>
              <a:rPr lang="lv-LV" sz="3600">
                <a:solidFill>
                  <a:srgbClr val="323A3A"/>
                </a:solidFill>
                <a:latin typeface="Calibri" panose="020F0502020204030204"/>
              </a:rPr>
              <a:t> </a:t>
            </a:r>
            <a:r>
              <a:rPr lang="lv-LV" sz="3600" err="1">
                <a:solidFill>
                  <a:srgbClr val="323A3A"/>
                </a:solidFill>
                <a:latin typeface="Calibri" panose="020F0502020204030204"/>
              </a:rPr>
              <a:t>quality</a:t>
            </a:r>
            <a:r>
              <a:rPr lang="lv-LV" sz="3600">
                <a:solidFill>
                  <a:srgbClr val="323A3A"/>
                </a:solidFill>
                <a:latin typeface="Calibri" panose="020F0502020204030204"/>
              </a:rPr>
              <a:t> </a:t>
            </a:r>
            <a:r>
              <a:rPr lang="lv-LV" sz="3600" err="1">
                <a:solidFill>
                  <a:srgbClr val="323A3A"/>
                </a:solidFill>
                <a:latin typeface="Calibri" panose="020F0502020204030204"/>
              </a:rPr>
              <a:t>bread</a:t>
            </a:r>
            <a:r>
              <a:rPr lang="lv-LV" sz="3600">
                <a:solidFill>
                  <a:srgbClr val="323A3A"/>
                </a:solidFill>
                <a:latin typeface="Calibri" panose="020F0502020204030204"/>
              </a:rPr>
              <a:t>, </a:t>
            </a:r>
            <a:r>
              <a:rPr lang="lv-LV" sz="3600" err="1">
                <a:solidFill>
                  <a:srgbClr val="323A3A"/>
                </a:solidFill>
                <a:latin typeface="Calibri" panose="020F0502020204030204"/>
              </a:rPr>
              <a:t>which</a:t>
            </a:r>
            <a:r>
              <a:rPr lang="lv-LV" sz="3600">
                <a:solidFill>
                  <a:srgbClr val="323A3A"/>
                </a:solidFill>
                <a:latin typeface="Calibri" panose="020F0502020204030204"/>
              </a:rPr>
              <a:t> </a:t>
            </a:r>
            <a:r>
              <a:rPr lang="lv-LV" sz="3600" err="1">
                <a:solidFill>
                  <a:srgbClr val="323A3A"/>
                </a:solidFill>
                <a:latin typeface="Calibri" panose="020F0502020204030204"/>
              </a:rPr>
              <a:t>has</a:t>
            </a:r>
            <a:r>
              <a:rPr lang="lv-LV" sz="3600">
                <a:solidFill>
                  <a:srgbClr val="323A3A"/>
                </a:solidFill>
                <a:latin typeface="Calibri" panose="020F0502020204030204"/>
              </a:rPr>
              <a:t> to </a:t>
            </a:r>
            <a:r>
              <a:rPr lang="lv-LV" sz="3600" err="1">
                <a:solidFill>
                  <a:srgbClr val="323A3A"/>
                </a:solidFill>
                <a:latin typeface="Calibri" panose="020F0502020204030204"/>
              </a:rPr>
              <a:t>be</a:t>
            </a:r>
            <a:r>
              <a:rPr lang="lv-LV" sz="3600">
                <a:solidFill>
                  <a:srgbClr val="323A3A"/>
                </a:solidFill>
                <a:latin typeface="Calibri" panose="020F0502020204030204"/>
              </a:rPr>
              <a:t> </a:t>
            </a:r>
            <a:r>
              <a:rPr lang="lv-LV" sz="3600" err="1">
                <a:solidFill>
                  <a:srgbClr val="323A3A"/>
                </a:solidFill>
                <a:latin typeface="Calibri" panose="020F0502020204030204"/>
              </a:rPr>
              <a:t>thrown</a:t>
            </a:r>
            <a:r>
              <a:rPr lang="lv-LV" sz="3600">
                <a:solidFill>
                  <a:srgbClr val="323A3A"/>
                </a:solidFill>
                <a:latin typeface="Calibri" panose="020F0502020204030204"/>
              </a:rPr>
              <a:t> </a:t>
            </a:r>
            <a:r>
              <a:rPr lang="lv-LV" sz="3600" err="1">
                <a:solidFill>
                  <a:srgbClr val="323A3A"/>
                </a:solidFill>
                <a:latin typeface="Calibri" panose="020F0502020204030204"/>
              </a:rPr>
              <a:t>out</a:t>
            </a:r>
            <a:r>
              <a:rPr lang="lv-LV" sz="3600">
                <a:solidFill>
                  <a:srgbClr val="323A3A"/>
                </a:solidFill>
                <a:latin typeface="Calibri" panose="020F0502020204030204"/>
              </a:rPr>
              <a:t> </a:t>
            </a:r>
            <a:r>
              <a:rPr lang="lv-LV" sz="3600" err="1">
                <a:solidFill>
                  <a:srgbClr val="323A3A"/>
                </a:solidFill>
                <a:latin typeface="Calibri" panose="020F0502020204030204"/>
              </a:rPr>
              <a:t>and</a:t>
            </a:r>
            <a:r>
              <a:rPr lang="lv-LV" sz="3600">
                <a:solidFill>
                  <a:srgbClr val="323A3A"/>
                </a:solidFill>
                <a:latin typeface="Calibri" panose="020F0502020204030204"/>
              </a:rPr>
              <a:t> </a:t>
            </a:r>
            <a:r>
              <a:rPr lang="lv-LV" sz="3600" err="1">
                <a:solidFill>
                  <a:srgbClr val="323A3A"/>
                </a:solidFill>
                <a:latin typeface="Calibri" panose="020F0502020204030204"/>
              </a:rPr>
              <a:t>the</a:t>
            </a:r>
            <a:r>
              <a:rPr lang="lv-LV" sz="3600">
                <a:solidFill>
                  <a:srgbClr val="323A3A"/>
                </a:solidFill>
                <a:latin typeface="Calibri" panose="020F0502020204030204"/>
              </a:rPr>
              <a:t> </a:t>
            </a:r>
            <a:r>
              <a:rPr lang="lv-LV" sz="3600" err="1">
                <a:solidFill>
                  <a:srgbClr val="323A3A"/>
                </a:solidFill>
                <a:latin typeface="Calibri" panose="020F0502020204030204"/>
              </a:rPr>
              <a:t>oven</a:t>
            </a:r>
            <a:r>
              <a:rPr lang="lv-LV" sz="3600">
                <a:solidFill>
                  <a:srgbClr val="323A3A"/>
                </a:solidFill>
                <a:latin typeface="Calibri" panose="020F0502020204030204"/>
              </a:rPr>
              <a:t> </a:t>
            </a:r>
            <a:r>
              <a:rPr lang="lv-LV" sz="3600" err="1">
                <a:solidFill>
                  <a:srgbClr val="323A3A"/>
                </a:solidFill>
                <a:latin typeface="Calibri" panose="020F0502020204030204"/>
              </a:rPr>
              <a:t>needs</a:t>
            </a:r>
            <a:r>
              <a:rPr lang="lv-LV" sz="3600">
                <a:solidFill>
                  <a:srgbClr val="323A3A"/>
                </a:solidFill>
                <a:latin typeface="Calibri" panose="020F0502020204030204"/>
              </a:rPr>
              <a:t> 3 </a:t>
            </a:r>
            <a:r>
              <a:rPr lang="lv-LV" sz="3600" err="1">
                <a:solidFill>
                  <a:srgbClr val="323A3A"/>
                </a:solidFill>
                <a:latin typeface="Calibri" panose="020F0502020204030204"/>
              </a:rPr>
              <a:t>people</a:t>
            </a:r>
            <a:r>
              <a:rPr lang="lv-LV" sz="3600">
                <a:solidFill>
                  <a:srgbClr val="323A3A"/>
                </a:solidFill>
                <a:latin typeface="Calibri" panose="020F0502020204030204"/>
              </a:rPr>
              <a:t> to </a:t>
            </a:r>
            <a:r>
              <a:rPr lang="lv-LV" sz="3600" err="1">
                <a:solidFill>
                  <a:srgbClr val="323A3A"/>
                </a:solidFill>
                <a:latin typeface="Calibri" panose="020F0502020204030204"/>
              </a:rPr>
              <a:t>operate</a:t>
            </a:r>
            <a:r>
              <a:rPr lang="lv-LV" sz="3600">
                <a:solidFill>
                  <a:srgbClr val="323A3A"/>
                </a:solidFill>
                <a:latin typeface="Calibri" panose="020F0502020204030204"/>
              </a:rPr>
              <a:t>.</a:t>
            </a:r>
            <a:endParaRPr lang="en-US" sz="3600">
              <a:solidFill>
                <a:srgbClr val="323A3A"/>
              </a:solidFill>
              <a:latin typeface="Calibri" panose="020F0502020204030204"/>
            </a:endParaRPr>
          </a:p>
        </p:txBody>
      </p:sp>
      <p:sp>
        <p:nvSpPr>
          <p:cNvPr id="5" name="TextBox 4">
            <a:extLst>
              <a:ext uri="{FF2B5EF4-FFF2-40B4-BE49-F238E27FC236}">
                <a16:creationId xmlns:a16="http://schemas.microsoft.com/office/drawing/2014/main" id="{65622692-12D9-E49B-7451-3649C0AC6958}"/>
              </a:ext>
            </a:extLst>
          </p:cNvPr>
          <p:cNvSpPr txBox="1"/>
          <p:nvPr/>
        </p:nvSpPr>
        <p:spPr>
          <a:xfrm>
            <a:off x="4629150" y="4434936"/>
            <a:ext cx="5605668" cy="1200329"/>
          </a:xfrm>
          <a:prstGeom prst="rect">
            <a:avLst/>
          </a:prstGeom>
          <a:noFill/>
          <a:ln>
            <a:solidFill>
              <a:srgbClr val="077C76"/>
            </a:solidFill>
          </a:ln>
        </p:spPr>
        <p:txBody>
          <a:bodyPr wrap="square" rtlCol="0">
            <a:spAutoFit/>
          </a:bodyPr>
          <a:lstStyle/>
          <a:p>
            <a:pPr algn="ctr" defTabSz="1371600"/>
            <a:r>
              <a:rPr lang="lv-LV" sz="3600" err="1">
                <a:solidFill>
                  <a:srgbClr val="323A3A"/>
                </a:solidFill>
                <a:latin typeface="Calibri" panose="020F0502020204030204"/>
              </a:rPr>
              <a:t>Should</a:t>
            </a:r>
            <a:r>
              <a:rPr lang="lv-LV" sz="3600">
                <a:solidFill>
                  <a:srgbClr val="323A3A"/>
                </a:solidFill>
                <a:latin typeface="Calibri" panose="020F0502020204030204"/>
              </a:rPr>
              <a:t> </a:t>
            </a:r>
            <a:r>
              <a:rPr lang="lv-LV" sz="3600" err="1">
                <a:solidFill>
                  <a:srgbClr val="323A3A"/>
                </a:solidFill>
                <a:latin typeface="Calibri" panose="020F0502020204030204"/>
              </a:rPr>
              <a:t>we</a:t>
            </a:r>
            <a:r>
              <a:rPr lang="lv-LV" sz="3600">
                <a:solidFill>
                  <a:srgbClr val="323A3A"/>
                </a:solidFill>
                <a:latin typeface="Calibri" panose="020F0502020204030204"/>
              </a:rPr>
              <a:t> </a:t>
            </a:r>
            <a:r>
              <a:rPr lang="lv-LV" sz="3600" err="1">
                <a:solidFill>
                  <a:srgbClr val="323A3A"/>
                </a:solidFill>
                <a:latin typeface="Calibri" panose="020F0502020204030204"/>
              </a:rPr>
              <a:t>change</a:t>
            </a:r>
            <a:r>
              <a:rPr lang="lv-LV" sz="3600">
                <a:solidFill>
                  <a:srgbClr val="323A3A"/>
                </a:solidFill>
                <a:latin typeface="Calibri" panose="020F0502020204030204"/>
              </a:rPr>
              <a:t> </a:t>
            </a:r>
            <a:r>
              <a:rPr lang="lv-LV" sz="3600" err="1">
                <a:solidFill>
                  <a:srgbClr val="323A3A"/>
                </a:solidFill>
                <a:latin typeface="Calibri" panose="020F0502020204030204"/>
              </a:rPr>
              <a:t>the</a:t>
            </a:r>
            <a:r>
              <a:rPr lang="lv-LV" sz="3600">
                <a:solidFill>
                  <a:srgbClr val="323A3A"/>
                </a:solidFill>
                <a:latin typeface="Calibri" panose="020F0502020204030204"/>
              </a:rPr>
              <a:t> </a:t>
            </a:r>
            <a:r>
              <a:rPr lang="lv-LV" sz="3600" err="1">
                <a:solidFill>
                  <a:srgbClr val="323A3A"/>
                </a:solidFill>
                <a:latin typeface="Calibri" panose="020F0502020204030204"/>
              </a:rPr>
              <a:t>bread</a:t>
            </a:r>
            <a:r>
              <a:rPr lang="lv-LV" sz="3600">
                <a:solidFill>
                  <a:srgbClr val="323A3A"/>
                </a:solidFill>
                <a:latin typeface="Calibri" panose="020F0502020204030204"/>
              </a:rPr>
              <a:t> </a:t>
            </a:r>
            <a:r>
              <a:rPr lang="lv-LV" sz="3600" err="1">
                <a:solidFill>
                  <a:srgbClr val="323A3A"/>
                </a:solidFill>
                <a:latin typeface="Calibri" panose="020F0502020204030204"/>
              </a:rPr>
              <a:t>baking</a:t>
            </a:r>
            <a:r>
              <a:rPr lang="lv-LV" sz="3600">
                <a:solidFill>
                  <a:srgbClr val="323A3A"/>
                </a:solidFill>
                <a:latin typeface="Calibri" panose="020F0502020204030204"/>
              </a:rPr>
              <a:t> </a:t>
            </a:r>
            <a:r>
              <a:rPr lang="lv-LV" sz="3600" err="1">
                <a:solidFill>
                  <a:srgbClr val="323A3A"/>
                </a:solidFill>
                <a:latin typeface="Calibri" panose="020F0502020204030204"/>
              </a:rPr>
              <a:t>oven</a:t>
            </a:r>
            <a:r>
              <a:rPr lang="lv-LV" sz="3600">
                <a:solidFill>
                  <a:srgbClr val="323A3A"/>
                </a:solidFill>
                <a:latin typeface="Calibri" panose="020F0502020204030204"/>
              </a:rPr>
              <a:t>?</a:t>
            </a:r>
            <a:endParaRPr lang="en-US" sz="3600">
              <a:solidFill>
                <a:srgbClr val="323A3A"/>
              </a:solidFill>
              <a:latin typeface="Calibri" panose="020F0502020204030204"/>
            </a:endParaRPr>
          </a:p>
        </p:txBody>
      </p:sp>
      <p:cxnSp>
        <p:nvCxnSpPr>
          <p:cNvPr id="7" name="Straight Arrow Connector 6">
            <a:extLst>
              <a:ext uri="{FF2B5EF4-FFF2-40B4-BE49-F238E27FC236}">
                <a16:creationId xmlns:a16="http://schemas.microsoft.com/office/drawing/2014/main" id="{A84892BC-FAB8-F996-E556-ED1554DBEA5C}"/>
              </a:ext>
            </a:extLst>
          </p:cNvPr>
          <p:cNvCxnSpPr>
            <a:cxnSpLocks/>
            <a:stCxn id="4" idx="2"/>
            <a:endCxn id="5" idx="0"/>
          </p:cNvCxnSpPr>
          <p:nvPr/>
        </p:nvCxnSpPr>
        <p:spPr>
          <a:xfrm>
            <a:off x="7394714" y="3307860"/>
            <a:ext cx="37270" cy="1127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0C50FAD-A433-2CFD-E97A-9C044E84A6A0}"/>
              </a:ext>
            </a:extLst>
          </p:cNvPr>
          <p:cNvSpPr txBox="1"/>
          <p:nvPr/>
        </p:nvSpPr>
        <p:spPr>
          <a:xfrm>
            <a:off x="6480314" y="3674198"/>
            <a:ext cx="1828797" cy="415498"/>
          </a:xfrm>
          <a:prstGeom prst="rect">
            <a:avLst/>
          </a:prstGeom>
          <a:solidFill>
            <a:schemeClr val="bg1"/>
          </a:solidFill>
          <a:ln>
            <a:solidFill>
              <a:srgbClr val="077C76"/>
            </a:solidFill>
            <a:prstDash val="sysDash"/>
          </a:ln>
        </p:spPr>
        <p:txBody>
          <a:bodyPr wrap="square" rtlCol="0">
            <a:spAutoFit/>
          </a:bodyPr>
          <a:lstStyle/>
          <a:p>
            <a:pPr algn="ctr" defTabSz="1371600"/>
            <a:r>
              <a:rPr lang="lv-LV" sz="2100" err="1">
                <a:solidFill>
                  <a:srgbClr val="323A3A"/>
                </a:solidFill>
                <a:latin typeface="Calibri" panose="020F0502020204030204"/>
              </a:rPr>
              <a:t>Question</a:t>
            </a:r>
            <a:endParaRPr lang="en-US" sz="2100">
              <a:solidFill>
                <a:srgbClr val="323A3A"/>
              </a:solidFill>
              <a:latin typeface="Calibri" panose="020F0502020204030204"/>
            </a:endParaRPr>
          </a:p>
        </p:txBody>
      </p:sp>
      <p:sp>
        <p:nvSpPr>
          <p:cNvPr id="10" name="TextBox 9">
            <a:extLst>
              <a:ext uri="{FF2B5EF4-FFF2-40B4-BE49-F238E27FC236}">
                <a16:creationId xmlns:a16="http://schemas.microsoft.com/office/drawing/2014/main" id="{EC7D0217-648B-2870-CBE5-0A6870B3C151}"/>
              </a:ext>
            </a:extLst>
          </p:cNvPr>
          <p:cNvSpPr txBox="1"/>
          <p:nvPr/>
        </p:nvSpPr>
        <p:spPr>
          <a:xfrm>
            <a:off x="7777210" y="6824843"/>
            <a:ext cx="4432853" cy="2585323"/>
          </a:xfrm>
          <a:prstGeom prst="rect">
            <a:avLst/>
          </a:prstGeom>
          <a:noFill/>
          <a:ln>
            <a:solidFill>
              <a:srgbClr val="077C76"/>
            </a:solidFill>
          </a:ln>
        </p:spPr>
        <p:txBody>
          <a:bodyPr wrap="square" rtlCol="0">
            <a:spAutoFit/>
          </a:bodyPr>
          <a:lstStyle/>
          <a:p>
            <a:pPr algn="ctr" defTabSz="1371600"/>
            <a:r>
              <a:rPr lang="lv-LV" sz="2700" err="1">
                <a:solidFill>
                  <a:srgbClr val="323A3A"/>
                </a:solidFill>
                <a:latin typeface="Calibri" panose="020F0502020204030204"/>
              </a:rPr>
              <a:t>You</a:t>
            </a:r>
            <a:r>
              <a:rPr lang="lv-LV" sz="2700">
                <a:solidFill>
                  <a:srgbClr val="323A3A"/>
                </a:solidFill>
                <a:latin typeface="Calibri" panose="020F0502020204030204"/>
              </a:rPr>
              <a:t> </a:t>
            </a:r>
            <a:r>
              <a:rPr lang="lv-LV" sz="2700" err="1">
                <a:solidFill>
                  <a:srgbClr val="323A3A"/>
                </a:solidFill>
                <a:latin typeface="Calibri" panose="020F0502020204030204"/>
              </a:rPr>
              <a:t>will</a:t>
            </a:r>
            <a:r>
              <a:rPr lang="lv-LV" sz="2700">
                <a:solidFill>
                  <a:srgbClr val="323A3A"/>
                </a:solidFill>
                <a:latin typeface="Calibri" panose="020F0502020204030204"/>
              </a:rPr>
              <a:t> </a:t>
            </a:r>
            <a:r>
              <a:rPr lang="lv-LV" sz="2700" err="1">
                <a:solidFill>
                  <a:srgbClr val="323A3A"/>
                </a:solidFill>
                <a:latin typeface="Calibri" panose="020F0502020204030204"/>
              </a:rPr>
              <a:t>save</a:t>
            </a:r>
            <a:r>
              <a:rPr lang="lv-LV" sz="2700">
                <a:solidFill>
                  <a:srgbClr val="323A3A"/>
                </a:solidFill>
                <a:latin typeface="Calibri" panose="020F0502020204030204"/>
              </a:rPr>
              <a:t> 23.5 MWh </a:t>
            </a:r>
            <a:r>
              <a:rPr lang="lv-LV" sz="2700" err="1">
                <a:solidFill>
                  <a:srgbClr val="323A3A"/>
                </a:solidFill>
                <a:latin typeface="Calibri" panose="020F0502020204030204"/>
              </a:rPr>
              <a:t>of</a:t>
            </a:r>
            <a:r>
              <a:rPr lang="lv-LV" sz="2700">
                <a:solidFill>
                  <a:srgbClr val="323A3A"/>
                </a:solidFill>
                <a:latin typeface="Calibri" panose="020F0502020204030204"/>
              </a:rPr>
              <a:t> </a:t>
            </a:r>
            <a:r>
              <a:rPr lang="lv-LV" sz="2700" err="1">
                <a:solidFill>
                  <a:srgbClr val="323A3A"/>
                </a:solidFill>
                <a:latin typeface="Calibri" panose="020F0502020204030204"/>
              </a:rPr>
              <a:t>energy</a:t>
            </a:r>
            <a:r>
              <a:rPr lang="lv-LV" sz="2700">
                <a:solidFill>
                  <a:srgbClr val="323A3A"/>
                </a:solidFill>
                <a:latin typeface="Calibri" panose="020F0502020204030204"/>
              </a:rPr>
              <a:t> per </a:t>
            </a:r>
            <a:r>
              <a:rPr lang="lv-LV" sz="2700" err="1">
                <a:solidFill>
                  <a:srgbClr val="323A3A"/>
                </a:solidFill>
                <a:latin typeface="Calibri" panose="020F0502020204030204"/>
              </a:rPr>
              <a:t>year</a:t>
            </a:r>
            <a:r>
              <a:rPr lang="lv-LV" sz="2700">
                <a:solidFill>
                  <a:srgbClr val="323A3A"/>
                </a:solidFill>
                <a:latin typeface="Calibri" panose="020F0502020204030204"/>
              </a:rPr>
              <a:t>, </a:t>
            </a:r>
            <a:r>
              <a:rPr lang="lv-LV" sz="2700" err="1">
                <a:solidFill>
                  <a:srgbClr val="323A3A"/>
                </a:solidFill>
                <a:latin typeface="Calibri" panose="020F0502020204030204"/>
              </a:rPr>
              <a:t>which</a:t>
            </a:r>
            <a:r>
              <a:rPr lang="lv-LV" sz="2700">
                <a:solidFill>
                  <a:srgbClr val="323A3A"/>
                </a:solidFill>
                <a:latin typeface="Calibri" panose="020F0502020204030204"/>
              </a:rPr>
              <a:t> </a:t>
            </a:r>
            <a:r>
              <a:rPr lang="lv-LV" sz="2700" err="1">
                <a:solidFill>
                  <a:srgbClr val="323A3A"/>
                </a:solidFill>
                <a:latin typeface="Calibri" panose="020F0502020204030204"/>
              </a:rPr>
              <a:t>is</a:t>
            </a:r>
            <a:r>
              <a:rPr lang="lv-LV" sz="2700">
                <a:solidFill>
                  <a:srgbClr val="323A3A"/>
                </a:solidFill>
                <a:latin typeface="Calibri" panose="020F0502020204030204"/>
              </a:rPr>
              <a:t> 2056 EUR </a:t>
            </a:r>
            <a:r>
              <a:rPr lang="lv-LV" sz="2700" err="1">
                <a:solidFill>
                  <a:srgbClr val="323A3A"/>
                </a:solidFill>
                <a:latin typeface="Calibri" panose="020F0502020204030204"/>
              </a:rPr>
              <a:t>annual</a:t>
            </a:r>
            <a:r>
              <a:rPr lang="lv-LV" sz="2700">
                <a:solidFill>
                  <a:srgbClr val="323A3A"/>
                </a:solidFill>
                <a:latin typeface="Calibri" panose="020F0502020204030204"/>
              </a:rPr>
              <a:t> </a:t>
            </a:r>
            <a:r>
              <a:rPr lang="lv-LV" sz="2700" err="1">
                <a:solidFill>
                  <a:srgbClr val="323A3A"/>
                </a:solidFill>
                <a:latin typeface="Calibri" panose="020F0502020204030204"/>
              </a:rPr>
              <a:t>energy</a:t>
            </a:r>
            <a:r>
              <a:rPr lang="lv-LV" sz="2700">
                <a:solidFill>
                  <a:srgbClr val="323A3A"/>
                </a:solidFill>
                <a:latin typeface="Calibri" panose="020F0502020204030204"/>
              </a:rPr>
              <a:t> </a:t>
            </a:r>
            <a:r>
              <a:rPr lang="lv-LV" sz="2700" err="1">
                <a:solidFill>
                  <a:srgbClr val="323A3A"/>
                </a:solidFill>
                <a:latin typeface="Calibri" panose="020F0502020204030204"/>
              </a:rPr>
              <a:t>savings</a:t>
            </a:r>
            <a:r>
              <a:rPr lang="lv-LV" sz="2700">
                <a:solidFill>
                  <a:srgbClr val="323A3A"/>
                </a:solidFill>
                <a:latin typeface="Calibri" panose="020F0502020204030204"/>
              </a:rPr>
              <a:t>. </a:t>
            </a:r>
            <a:r>
              <a:rPr lang="lv-LV" sz="2700" err="1">
                <a:solidFill>
                  <a:srgbClr val="EE0000"/>
                </a:solidFill>
                <a:latin typeface="Calibri" panose="020F0502020204030204"/>
              </a:rPr>
              <a:t>Simple</a:t>
            </a:r>
            <a:r>
              <a:rPr lang="lv-LV" sz="2700">
                <a:solidFill>
                  <a:srgbClr val="EE0000"/>
                </a:solidFill>
                <a:latin typeface="Calibri" panose="020F0502020204030204"/>
              </a:rPr>
              <a:t> </a:t>
            </a:r>
            <a:r>
              <a:rPr lang="lv-LV" sz="2700" err="1">
                <a:solidFill>
                  <a:srgbClr val="EE0000"/>
                </a:solidFill>
                <a:latin typeface="Calibri" panose="020F0502020204030204"/>
              </a:rPr>
              <a:t>payback</a:t>
            </a:r>
            <a:r>
              <a:rPr lang="lv-LV" sz="2700">
                <a:solidFill>
                  <a:srgbClr val="EE0000"/>
                </a:solidFill>
                <a:latin typeface="Calibri" panose="020F0502020204030204"/>
              </a:rPr>
              <a:t> </a:t>
            </a:r>
            <a:r>
              <a:rPr lang="lv-LV" sz="2700" err="1">
                <a:solidFill>
                  <a:srgbClr val="EE0000"/>
                </a:solidFill>
                <a:latin typeface="Calibri" panose="020F0502020204030204"/>
              </a:rPr>
              <a:t>time</a:t>
            </a:r>
            <a:r>
              <a:rPr lang="lv-LV" sz="2700">
                <a:solidFill>
                  <a:srgbClr val="EE0000"/>
                </a:solidFill>
                <a:latin typeface="Calibri" panose="020F0502020204030204"/>
              </a:rPr>
              <a:t> </a:t>
            </a:r>
            <a:r>
              <a:rPr lang="lv-LV" sz="2700" err="1">
                <a:solidFill>
                  <a:srgbClr val="EE0000"/>
                </a:solidFill>
                <a:latin typeface="Calibri" panose="020F0502020204030204"/>
              </a:rPr>
              <a:t>by</a:t>
            </a:r>
            <a:r>
              <a:rPr lang="lv-LV" sz="2700">
                <a:solidFill>
                  <a:srgbClr val="EE0000"/>
                </a:solidFill>
                <a:latin typeface="Calibri" panose="020F0502020204030204"/>
              </a:rPr>
              <a:t> </a:t>
            </a:r>
            <a:r>
              <a:rPr lang="lv-LV" sz="2700" err="1">
                <a:solidFill>
                  <a:srgbClr val="EE0000"/>
                </a:solidFill>
                <a:latin typeface="Calibri" panose="020F0502020204030204"/>
              </a:rPr>
              <a:t>taking</a:t>
            </a:r>
            <a:r>
              <a:rPr lang="lv-LV" sz="2700">
                <a:solidFill>
                  <a:srgbClr val="EE0000"/>
                </a:solidFill>
                <a:latin typeface="Calibri" panose="020F0502020204030204"/>
              </a:rPr>
              <a:t> </a:t>
            </a:r>
            <a:r>
              <a:rPr lang="lv-LV" sz="2700" err="1">
                <a:solidFill>
                  <a:srgbClr val="EE0000"/>
                </a:solidFill>
                <a:latin typeface="Calibri" panose="020F0502020204030204"/>
              </a:rPr>
              <a:t>into</a:t>
            </a:r>
            <a:r>
              <a:rPr lang="lv-LV" sz="2700">
                <a:solidFill>
                  <a:srgbClr val="EE0000"/>
                </a:solidFill>
                <a:latin typeface="Calibri" panose="020F0502020204030204"/>
              </a:rPr>
              <a:t> </a:t>
            </a:r>
            <a:r>
              <a:rPr lang="lv-LV" sz="2700" err="1">
                <a:solidFill>
                  <a:srgbClr val="EE0000"/>
                </a:solidFill>
                <a:latin typeface="Calibri" panose="020F0502020204030204"/>
              </a:rPr>
              <a:t>account</a:t>
            </a:r>
            <a:r>
              <a:rPr lang="lv-LV" sz="2700">
                <a:solidFill>
                  <a:srgbClr val="EE0000"/>
                </a:solidFill>
                <a:latin typeface="Calibri" panose="020F0502020204030204"/>
              </a:rPr>
              <a:t> </a:t>
            </a:r>
            <a:r>
              <a:rPr lang="lv-LV" sz="2700" err="1">
                <a:solidFill>
                  <a:srgbClr val="EE0000"/>
                </a:solidFill>
                <a:latin typeface="Calibri" panose="020F0502020204030204"/>
              </a:rPr>
              <a:t>only</a:t>
            </a:r>
            <a:r>
              <a:rPr lang="lv-LV" sz="2700">
                <a:solidFill>
                  <a:srgbClr val="EE0000"/>
                </a:solidFill>
                <a:latin typeface="Calibri" panose="020F0502020204030204"/>
              </a:rPr>
              <a:t> </a:t>
            </a:r>
            <a:r>
              <a:rPr lang="lv-LV" sz="2700" err="1">
                <a:solidFill>
                  <a:srgbClr val="EE0000"/>
                </a:solidFill>
                <a:latin typeface="Calibri" panose="020F0502020204030204"/>
              </a:rPr>
              <a:t>energy</a:t>
            </a:r>
            <a:r>
              <a:rPr lang="lv-LV" sz="2700">
                <a:solidFill>
                  <a:srgbClr val="EE0000"/>
                </a:solidFill>
                <a:latin typeface="Calibri" panose="020F0502020204030204"/>
              </a:rPr>
              <a:t> </a:t>
            </a:r>
            <a:r>
              <a:rPr lang="lv-LV" sz="2700" err="1">
                <a:solidFill>
                  <a:srgbClr val="EE0000"/>
                </a:solidFill>
                <a:latin typeface="Calibri" panose="020F0502020204030204"/>
              </a:rPr>
              <a:t>savings</a:t>
            </a:r>
            <a:r>
              <a:rPr lang="lv-LV" sz="2700">
                <a:solidFill>
                  <a:srgbClr val="EE0000"/>
                </a:solidFill>
                <a:latin typeface="Calibri" panose="020F0502020204030204"/>
              </a:rPr>
              <a:t> </a:t>
            </a:r>
            <a:r>
              <a:rPr lang="lv-LV" sz="2700" err="1">
                <a:solidFill>
                  <a:srgbClr val="EE0000"/>
                </a:solidFill>
                <a:latin typeface="Calibri" panose="020F0502020204030204"/>
              </a:rPr>
              <a:t>is</a:t>
            </a:r>
            <a:r>
              <a:rPr lang="lv-LV" sz="2700">
                <a:solidFill>
                  <a:srgbClr val="EE0000"/>
                </a:solidFill>
                <a:latin typeface="Calibri" panose="020F0502020204030204"/>
              </a:rPr>
              <a:t> </a:t>
            </a:r>
            <a:r>
              <a:rPr lang="lv-LV" sz="2700" b="1">
                <a:solidFill>
                  <a:srgbClr val="EE0000"/>
                </a:solidFill>
                <a:latin typeface="Calibri" panose="020F0502020204030204"/>
              </a:rPr>
              <a:t>18 </a:t>
            </a:r>
            <a:r>
              <a:rPr lang="lv-LV" sz="2700" b="1" err="1">
                <a:solidFill>
                  <a:srgbClr val="EE0000"/>
                </a:solidFill>
                <a:latin typeface="Calibri" panose="020F0502020204030204"/>
              </a:rPr>
              <a:t>years</a:t>
            </a:r>
            <a:endParaRPr lang="en-US" sz="2700" b="1">
              <a:solidFill>
                <a:srgbClr val="EE0000"/>
              </a:solidFill>
              <a:latin typeface="Calibri" panose="020F0502020204030204"/>
            </a:endParaRPr>
          </a:p>
        </p:txBody>
      </p:sp>
      <p:cxnSp>
        <p:nvCxnSpPr>
          <p:cNvPr id="14" name="Straight Arrow Connector 13">
            <a:extLst>
              <a:ext uri="{FF2B5EF4-FFF2-40B4-BE49-F238E27FC236}">
                <a16:creationId xmlns:a16="http://schemas.microsoft.com/office/drawing/2014/main" id="{EF7BCCDB-C800-877D-0072-FEDB3E6D3E6D}"/>
              </a:ext>
            </a:extLst>
          </p:cNvPr>
          <p:cNvCxnSpPr>
            <a:cxnSpLocks/>
          </p:cNvCxnSpPr>
          <p:nvPr/>
        </p:nvCxnSpPr>
        <p:spPr>
          <a:xfrm>
            <a:off x="9780102" y="5681432"/>
            <a:ext cx="0" cy="1143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E74892D-72A1-9C01-EA08-B7B412BA590D}"/>
              </a:ext>
            </a:extLst>
          </p:cNvPr>
          <p:cNvSpPr txBox="1"/>
          <p:nvPr/>
        </p:nvSpPr>
        <p:spPr>
          <a:xfrm>
            <a:off x="3916023" y="6975616"/>
            <a:ext cx="1073424" cy="507831"/>
          </a:xfrm>
          <a:prstGeom prst="rect">
            <a:avLst/>
          </a:prstGeom>
          <a:noFill/>
          <a:ln>
            <a:solidFill>
              <a:srgbClr val="077C76"/>
            </a:solidFill>
          </a:ln>
        </p:spPr>
        <p:txBody>
          <a:bodyPr wrap="square" rtlCol="0">
            <a:spAutoFit/>
          </a:bodyPr>
          <a:lstStyle/>
          <a:p>
            <a:pPr algn="ctr" defTabSz="1371600"/>
            <a:r>
              <a:rPr lang="lv-LV" sz="2700">
                <a:solidFill>
                  <a:srgbClr val="323A3A"/>
                </a:solidFill>
                <a:latin typeface="Calibri" panose="020F0502020204030204"/>
              </a:rPr>
              <a:t>YES</a:t>
            </a:r>
            <a:endParaRPr lang="en-US" sz="2700">
              <a:solidFill>
                <a:srgbClr val="323A3A"/>
              </a:solidFill>
              <a:latin typeface="Calibri" panose="020F0502020204030204"/>
            </a:endParaRPr>
          </a:p>
        </p:txBody>
      </p:sp>
      <p:sp>
        <p:nvSpPr>
          <p:cNvPr id="16" name="TextBox 15">
            <a:extLst>
              <a:ext uri="{FF2B5EF4-FFF2-40B4-BE49-F238E27FC236}">
                <a16:creationId xmlns:a16="http://schemas.microsoft.com/office/drawing/2014/main" id="{4F86B69F-5350-5D76-F56C-7CCFF77EB28F}"/>
              </a:ext>
            </a:extLst>
          </p:cNvPr>
          <p:cNvSpPr txBox="1"/>
          <p:nvPr/>
        </p:nvSpPr>
        <p:spPr>
          <a:xfrm>
            <a:off x="5317440" y="6979940"/>
            <a:ext cx="1073424" cy="507831"/>
          </a:xfrm>
          <a:prstGeom prst="rect">
            <a:avLst/>
          </a:prstGeom>
          <a:noFill/>
          <a:ln>
            <a:solidFill>
              <a:srgbClr val="077C76"/>
            </a:solidFill>
          </a:ln>
        </p:spPr>
        <p:txBody>
          <a:bodyPr wrap="square" rtlCol="0">
            <a:spAutoFit/>
          </a:bodyPr>
          <a:lstStyle/>
          <a:p>
            <a:pPr algn="ctr" defTabSz="1371600"/>
            <a:r>
              <a:rPr lang="lv-LV" sz="2700">
                <a:solidFill>
                  <a:srgbClr val="323A3A"/>
                </a:solidFill>
                <a:latin typeface="Calibri" panose="020F0502020204030204"/>
              </a:rPr>
              <a:t>NO</a:t>
            </a:r>
            <a:endParaRPr lang="en-US" sz="2700">
              <a:solidFill>
                <a:srgbClr val="323A3A"/>
              </a:solidFill>
              <a:latin typeface="Calibri" panose="020F0502020204030204"/>
            </a:endParaRPr>
          </a:p>
        </p:txBody>
      </p:sp>
      <p:cxnSp>
        <p:nvCxnSpPr>
          <p:cNvPr id="19" name="Straight Arrow Connector 18">
            <a:extLst>
              <a:ext uri="{FF2B5EF4-FFF2-40B4-BE49-F238E27FC236}">
                <a16:creationId xmlns:a16="http://schemas.microsoft.com/office/drawing/2014/main" id="{7517571E-49D4-440F-CA59-BA4443483960}"/>
              </a:ext>
            </a:extLst>
          </p:cNvPr>
          <p:cNvCxnSpPr>
            <a:cxnSpLocks/>
            <a:endCxn id="15" idx="0"/>
          </p:cNvCxnSpPr>
          <p:nvPr/>
        </p:nvCxnSpPr>
        <p:spPr>
          <a:xfrm flipH="1">
            <a:off x="4452735" y="5681432"/>
            <a:ext cx="733008" cy="1294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DE982C-6420-F7E0-E63B-D1742941AF47}"/>
              </a:ext>
            </a:extLst>
          </p:cNvPr>
          <p:cNvCxnSpPr>
            <a:cxnSpLocks/>
            <a:endCxn id="16" idx="0"/>
          </p:cNvCxnSpPr>
          <p:nvPr/>
        </p:nvCxnSpPr>
        <p:spPr>
          <a:xfrm>
            <a:off x="5185743" y="5681432"/>
            <a:ext cx="668409" cy="1298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F4AF7C-1FEF-8ED9-026A-76E0A22A9FEB}"/>
              </a:ext>
            </a:extLst>
          </p:cNvPr>
          <p:cNvSpPr txBox="1"/>
          <p:nvPr/>
        </p:nvSpPr>
        <p:spPr>
          <a:xfrm>
            <a:off x="4089957" y="6237885"/>
            <a:ext cx="2156790" cy="415498"/>
          </a:xfrm>
          <a:prstGeom prst="rect">
            <a:avLst/>
          </a:prstGeom>
          <a:solidFill>
            <a:schemeClr val="bg1"/>
          </a:solidFill>
          <a:ln>
            <a:solidFill>
              <a:srgbClr val="077C76"/>
            </a:solidFill>
            <a:prstDash val="sysDash"/>
          </a:ln>
        </p:spPr>
        <p:txBody>
          <a:bodyPr wrap="square" rtlCol="0">
            <a:spAutoFit/>
          </a:bodyPr>
          <a:lstStyle/>
          <a:p>
            <a:pPr algn="ctr" defTabSz="1371600"/>
            <a:r>
              <a:rPr lang="lv-LV" sz="2100" err="1">
                <a:solidFill>
                  <a:srgbClr val="323A3A"/>
                </a:solidFill>
                <a:latin typeface="Calibri" panose="020F0502020204030204"/>
              </a:rPr>
              <a:t>Expected</a:t>
            </a:r>
            <a:r>
              <a:rPr lang="lv-LV" sz="2100">
                <a:solidFill>
                  <a:srgbClr val="323A3A"/>
                </a:solidFill>
                <a:latin typeface="Calibri" panose="020F0502020204030204"/>
              </a:rPr>
              <a:t> </a:t>
            </a:r>
            <a:r>
              <a:rPr lang="lv-LV" sz="2100" err="1">
                <a:solidFill>
                  <a:srgbClr val="323A3A"/>
                </a:solidFill>
                <a:latin typeface="Calibri" panose="020F0502020204030204"/>
              </a:rPr>
              <a:t>answer</a:t>
            </a:r>
            <a:endParaRPr lang="en-US" sz="2100">
              <a:solidFill>
                <a:srgbClr val="323A3A"/>
              </a:solidFill>
              <a:latin typeface="Calibri" panose="020F0502020204030204"/>
            </a:endParaRPr>
          </a:p>
        </p:txBody>
      </p:sp>
      <p:sp>
        <p:nvSpPr>
          <p:cNvPr id="13" name="TextBox 12">
            <a:extLst>
              <a:ext uri="{FF2B5EF4-FFF2-40B4-BE49-F238E27FC236}">
                <a16:creationId xmlns:a16="http://schemas.microsoft.com/office/drawing/2014/main" id="{49B26D28-CB2A-0FAA-DA2E-13C02609BA56}"/>
              </a:ext>
            </a:extLst>
          </p:cNvPr>
          <p:cNvSpPr txBox="1"/>
          <p:nvPr/>
        </p:nvSpPr>
        <p:spPr>
          <a:xfrm>
            <a:off x="8701707" y="6097689"/>
            <a:ext cx="2156790" cy="415498"/>
          </a:xfrm>
          <a:prstGeom prst="rect">
            <a:avLst/>
          </a:prstGeom>
          <a:solidFill>
            <a:schemeClr val="bg1"/>
          </a:solidFill>
          <a:ln>
            <a:solidFill>
              <a:srgbClr val="077C76"/>
            </a:solidFill>
            <a:prstDash val="sysDash"/>
          </a:ln>
        </p:spPr>
        <p:txBody>
          <a:bodyPr wrap="square" rtlCol="0">
            <a:spAutoFit/>
          </a:bodyPr>
          <a:lstStyle/>
          <a:p>
            <a:pPr algn="ctr" defTabSz="1371600"/>
            <a:r>
              <a:rPr lang="lv-LV" sz="2100" err="1">
                <a:solidFill>
                  <a:srgbClr val="323A3A"/>
                </a:solidFill>
                <a:latin typeface="Calibri" panose="020F0502020204030204"/>
              </a:rPr>
              <a:t>Answer</a:t>
            </a:r>
            <a:r>
              <a:rPr lang="lv-LV" sz="2100">
                <a:solidFill>
                  <a:srgbClr val="323A3A"/>
                </a:solidFill>
                <a:latin typeface="Calibri" panose="020F0502020204030204"/>
              </a:rPr>
              <a:t> </a:t>
            </a:r>
            <a:r>
              <a:rPr lang="lv-LV" sz="2100" err="1">
                <a:solidFill>
                  <a:srgbClr val="323A3A"/>
                </a:solidFill>
                <a:latin typeface="Calibri" panose="020F0502020204030204"/>
              </a:rPr>
              <a:t>they</a:t>
            </a:r>
            <a:r>
              <a:rPr lang="lv-LV" sz="2100">
                <a:solidFill>
                  <a:srgbClr val="323A3A"/>
                </a:solidFill>
                <a:latin typeface="Calibri" panose="020F0502020204030204"/>
              </a:rPr>
              <a:t> </a:t>
            </a:r>
            <a:r>
              <a:rPr lang="lv-LV" sz="2100" err="1">
                <a:solidFill>
                  <a:srgbClr val="323A3A"/>
                </a:solidFill>
                <a:latin typeface="Calibri" panose="020F0502020204030204"/>
              </a:rPr>
              <a:t>get</a:t>
            </a:r>
            <a:endParaRPr lang="en-US" sz="2100">
              <a:solidFill>
                <a:srgbClr val="323A3A"/>
              </a:solidFill>
              <a:latin typeface="Calibri" panose="020F0502020204030204"/>
            </a:endParaRPr>
          </a:p>
        </p:txBody>
      </p:sp>
      <p:sp>
        <p:nvSpPr>
          <p:cNvPr id="26" name="TextBox 25">
            <a:extLst>
              <a:ext uri="{FF2B5EF4-FFF2-40B4-BE49-F238E27FC236}">
                <a16:creationId xmlns:a16="http://schemas.microsoft.com/office/drawing/2014/main" id="{F452554B-B002-E35C-0084-42CB1AD68FA2}"/>
              </a:ext>
            </a:extLst>
          </p:cNvPr>
          <p:cNvSpPr txBox="1"/>
          <p:nvPr/>
        </p:nvSpPr>
        <p:spPr>
          <a:xfrm>
            <a:off x="13169342" y="4000761"/>
            <a:ext cx="4432853" cy="923330"/>
          </a:xfrm>
          <a:prstGeom prst="rect">
            <a:avLst/>
          </a:prstGeom>
          <a:noFill/>
          <a:ln w="28575">
            <a:solidFill>
              <a:schemeClr val="accent4">
                <a:lumMod val="75000"/>
              </a:schemeClr>
            </a:solidFill>
          </a:ln>
        </p:spPr>
        <p:txBody>
          <a:bodyPr wrap="square" rtlCol="0">
            <a:spAutoFit/>
          </a:bodyPr>
          <a:lstStyle/>
          <a:p>
            <a:pPr algn="ctr" defTabSz="1371600"/>
            <a:r>
              <a:rPr lang="lv-LV" sz="2700" err="1">
                <a:solidFill>
                  <a:srgbClr val="323A3A"/>
                </a:solidFill>
                <a:latin typeface="Calibri" panose="020F0502020204030204"/>
              </a:rPr>
              <a:t>Energy</a:t>
            </a:r>
            <a:r>
              <a:rPr lang="lv-LV" sz="2700">
                <a:solidFill>
                  <a:srgbClr val="323A3A"/>
                </a:solidFill>
                <a:latin typeface="Calibri" panose="020F0502020204030204"/>
              </a:rPr>
              <a:t> </a:t>
            </a:r>
            <a:r>
              <a:rPr lang="lv-LV" sz="2700" err="1">
                <a:solidFill>
                  <a:srgbClr val="323A3A"/>
                </a:solidFill>
                <a:latin typeface="Calibri" panose="020F0502020204030204"/>
              </a:rPr>
              <a:t>is</a:t>
            </a:r>
            <a:r>
              <a:rPr lang="lv-LV" sz="2700">
                <a:solidFill>
                  <a:srgbClr val="323A3A"/>
                </a:solidFill>
                <a:latin typeface="Calibri" panose="020F0502020204030204"/>
              </a:rPr>
              <a:t> just a </a:t>
            </a:r>
            <a:r>
              <a:rPr lang="lv-LV" sz="2700" err="1">
                <a:solidFill>
                  <a:srgbClr val="323A3A"/>
                </a:solidFill>
                <a:latin typeface="Calibri" panose="020F0502020204030204"/>
              </a:rPr>
              <a:t>small</a:t>
            </a:r>
            <a:r>
              <a:rPr lang="lv-LV" sz="2700">
                <a:solidFill>
                  <a:srgbClr val="323A3A"/>
                </a:solidFill>
                <a:latin typeface="Calibri" panose="020F0502020204030204"/>
              </a:rPr>
              <a:t> </a:t>
            </a:r>
            <a:r>
              <a:rPr lang="lv-LV" sz="2700" err="1">
                <a:solidFill>
                  <a:srgbClr val="323A3A"/>
                </a:solidFill>
                <a:latin typeface="Calibri" panose="020F0502020204030204"/>
              </a:rPr>
              <a:t>part</a:t>
            </a:r>
            <a:r>
              <a:rPr lang="lv-LV" sz="2700">
                <a:solidFill>
                  <a:srgbClr val="323A3A"/>
                </a:solidFill>
                <a:latin typeface="Calibri" panose="020F0502020204030204"/>
              </a:rPr>
              <a:t> </a:t>
            </a:r>
            <a:r>
              <a:rPr lang="lv-LV" sz="2700" err="1">
                <a:solidFill>
                  <a:srgbClr val="323A3A"/>
                </a:solidFill>
                <a:latin typeface="Calibri" panose="020F0502020204030204"/>
              </a:rPr>
              <a:t>of</a:t>
            </a:r>
            <a:r>
              <a:rPr lang="lv-LV" sz="2700">
                <a:solidFill>
                  <a:srgbClr val="323A3A"/>
                </a:solidFill>
                <a:latin typeface="Calibri" panose="020F0502020204030204"/>
              </a:rPr>
              <a:t> </a:t>
            </a:r>
            <a:r>
              <a:rPr lang="lv-LV" sz="2700" err="1">
                <a:solidFill>
                  <a:srgbClr val="323A3A"/>
                </a:solidFill>
                <a:latin typeface="Calibri" panose="020F0502020204030204"/>
              </a:rPr>
              <a:t>the</a:t>
            </a:r>
            <a:r>
              <a:rPr lang="lv-LV" sz="2700">
                <a:solidFill>
                  <a:srgbClr val="323A3A"/>
                </a:solidFill>
                <a:latin typeface="Calibri" panose="020F0502020204030204"/>
              </a:rPr>
              <a:t> </a:t>
            </a:r>
            <a:r>
              <a:rPr lang="lv-LV" sz="2700" err="1">
                <a:solidFill>
                  <a:srgbClr val="323A3A"/>
                </a:solidFill>
                <a:latin typeface="Calibri" panose="020F0502020204030204"/>
              </a:rPr>
              <a:t>problem</a:t>
            </a:r>
            <a:endParaRPr lang="en-US" sz="2700">
              <a:solidFill>
                <a:srgbClr val="323A3A"/>
              </a:solidFill>
              <a:latin typeface="Calibri" panose="020F0502020204030204"/>
            </a:endParaRPr>
          </a:p>
        </p:txBody>
      </p:sp>
      <p:sp>
        <p:nvSpPr>
          <p:cNvPr id="27" name="TextBox 26">
            <a:extLst>
              <a:ext uri="{FF2B5EF4-FFF2-40B4-BE49-F238E27FC236}">
                <a16:creationId xmlns:a16="http://schemas.microsoft.com/office/drawing/2014/main" id="{A7223184-D975-A389-6B13-36AD95EC2CC3}"/>
              </a:ext>
            </a:extLst>
          </p:cNvPr>
          <p:cNvSpPr txBox="1"/>
          <p:nvPr/>
        </p:nvSpPr>
        <p:spPr>
          <a:xfrm>
            <a:off x="13169344" y="5361655"/>
            <a:ext cx="4432853" cy="1338828"/>
          </a:xfrm>
          <a:prstGeom prst="rect">
            <a:avLst/>
          </a:prstGeom>
          <a:noFill/>
          <a:ln w="28575">
            <a:solidFill>
              <a:schemeClr val="accent4">
                <a:lumMod val="60000"/>
                <a:lumOff val="40000"/>
              </a:schemeClr>
            </a:solidFill>
          </a:ln>
        </p:spPr>
        <p:txBody>
          <a:bodyPr wrap="square" rtlCol="0">
            <a:spAutoFit/>
          </a:bodyPr>
          <a:lstStyle/>
          <a:p>
            <a:pPr algn="ctr" defTabSz="1371600"/>
            <a:r>
              <a:rPr lang="lv-LV" sz="2700">
                <a:solidFill>
                  <a:srgbClr val="323A3A"/>
                </a:solidFill>
                <a:latin typeface="Calibri" panose="020F0502020204030204"/>
              </a:rPr>
              <a:t>How can you answer the question</a:t>
            </a:r>
            <a:r>
              <a:rPr lang="de-DE" sz="2700">
                <a:solidFill>
                  <a:srgbClr val="323A3A"/>
                </a:solidFill>
                <a:latin typeface="Calibri" panose="020F0502020204030204"/>
              </a:rPr>
              <a:t>,</a:t>
            </a:r>
            <a:r>
              <a:rPr lang="lv-LV" sz="2700">
                <a:solidFill>
                  <a:srgbClr val="323A3A"/>
                </a:solidFill>
                <a:latin typeface="Calibri" panose="020F0502020204030204"/>
              </a:rPr>
              <a:t> if you address just part of the problem?</a:t>
            </a:r>
            <a:endParaRPr lang="en-US" sz="2700">
              <a:solidFill>
                <a:srgbClr val="323A3A"/>
              </a:solidFill>
              <a:latin typeface="Calibri" panose="020F0502020204030204"/>
            </a:endParaRPr>
          </a:p>
        </p:txBody>
      </p:sp>
      <p:sp>
        <p:nvSpPr>
          <p:cNvPr id="3" name="Fußzeilenplatzhalter 4">
            <a:extLst>
              <a:ext uri="{FF2B5EF4-FFF2-40B4-BE49-F238E27FC236}">
                <a16:creationId xmlns:a16="http://schemas.microsoft.com/office/drawing/2014/main" id="{1F9A0A0D-FB54-F73F-B8B8-912BA8FF2B1B}"/>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104743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5" grpId="0" animBg="1"/>
      <p:bldP spid="16" grpId="0" animBg="1"/>
      <p:bldP spid="18" grpId="0" animBg="1"/>
      <p:bldP spid="13"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55A2"/>
        </a:solidFill>
        <a:effectLst/>
      </p:bgPr>
    </p:bg>
    <p:spTree>
      <p:nvGrpSpPr>
        <p:cNvPr id="1" name=""/>
        <p:cNvGrpSpPr/>
        <p:nvPr/>
      </p:nvGrpSpPr>
      <p:grpSpPr>
        <a:xfrm>
          <a:off x="0" y="0"/>
          <a:ext cx="0" cy="0"/>
          <a:chOff x="0" y="0"/>
          <a:chExt cx="0" cy="0"/>
        </a:xfrm>
      </p:grpSpPr>
      <p:sp>
        <p:nvSpPr>
          <p:cNvPr id="2" name="Freeform 2"/>
          <p:cNvSpPr/>
          <p:nvPr/>
        </p:nvSpPr>
        <p:spPr>
          <a:xfrm>
            <a:off x="-141263" y="1668552"/>
            <a:ext cx="18561349" cy="8762635"/>
          </a:xfrm>
          <a:custGeom>
            <a:avLst/>
            <a:gdLst/>
            <a:ahLst/>
            <a:cxnLst/>
            <a:rect l="l" t="t" r="r" b="b"/>
            <a:pathLst>
              <a:path w="18561349" h="8762635">
                <a:moveTo>
                  <a:pt x="0" y="0"/>
                </a:moveTo>
                <a:lnTo>
                  <a:pt x="18561349" y="0"/>
                </a:lnTo>
                <a:lnTo>
                  <a:pt x="18561349" y="8762635"/>
                </a:lnTo>
                <a:lnTo>
                  <a:pt x="0" y="8762635"/>
                </a:lnTo>
                <a:lnTo>
                  <a:pt x="0" y="0"/>
                </a:lnTo>
                <a:close/>
              </a:path>
            </a:pathLst>
          </a:custGeom>
          <a:blipFill>
            <a:blip r:embed="rId3">
              <a:alphaModFix amt="18000"/>
            </a:blip>
            <a:stretch>
              <a:fillRect t="-46949" r="-25072" b="-308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5818EF7F-BAF7-E3D3-9727-34D3E99247F7}"/>
              </a:ext>
            </a:extLst>
          </p:cNvPr>
          <p:cNvSpPr/>
          <p:nvPr/>
        </p:nvSpPr>
        <p:spPr>
          <a:xfrm>
            <a:off x="5863961" y="2711663"/>
            <a:ext cx="11908015" cy="5096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3"/>
          <p:cNvSpPr/>
          <p:nvPr/>
        </p:nvSpPr>
        <p:spPr>
          <a:xfrm>
            <a:off x="-3899894" y="-2191302"/>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81024" y="-330523"/>
            <a:ext cx="18850048" cy="1999075"/>
            <a:chOff x="0" y="0"/>
            <a:chExt cx="4964622" cy="526505"/>
          </a:xfrm>
        </p:grpSpPr>
        <p:sp>
          <p:nvSpPr>
            <p:cNvPr id="5" name="Freeform 5"/>
            <p:cNvSpPr/>
            <p:nvPr/>
          </p:nvSpPr>
          <p:spPr>
            <a:xfrm>
              <a:off x="0" y="0"/>
              <a:ext cx="4964622" cy="526505"/>
            </a:xfrm>
            <a:custGeom>
              <a:avLst/>
              <a:gdLst/>
              <a:ahLst/>
              <a:cxnLst/>
              <a:rect l="l" t="t" r="r" b="b"/>
              <a:pathLst>
                <a:path w="4964622" h="526505">
                  <a:moveTo>
                    <a:pt x="0" y="0"/>
                  </a:moveTo>
                  <a:lnTo>
                    <a:pt x="4964622" y="0"/>
                  </a:lnTo>
                  <a:lnTo>
                    <a:pt x="4964622" y="526505"/>
                  </a:lnTo>
                  <a:lnTo>
                    <a:pt x="0" y="52650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964622" cy="5646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090370" y="-66765"/>
            <a:ext cx="4168930" cy="1735317"/>
          </a:xfrm>
          <a:custGeom>
            <a:avLst/>
            <a:gdLst/>
            <a:ahLst/>
            <a:cxnLst/>
            <a:rect l="l" t="t" r="r" b="b"/>
            <a:pathLst>
              <a:path w="4168930" h="1735317">
                <a:moveTo>
                  <a:pt x="0" y="0"/>
                </a:moveTo>
                <a:lnTo>
                  <a:pt x="4168930" y="0"/>
                </a:lnTo>
                <a:lnTo>
                  <a:pt x="4168930" y="1735317"/>
                </a:lnTo>
                <a:lnTo>
                  <a:pt x="0" y="17353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14375" y="224958"/>
            <a:ext cx="6521863" cy="1228072"/>
            <a:chOff x="0" y="0"/>
            <a:chExt cx="8695818" cy="1637429"/>
          </a:xfrm>
        </p:grpSpPr>
        <p:sp>
          <p:nvSpPr>
            <p:cNvPr id="9" name="Freeform 9"/>
            <p:cNvSpPr/>
            <p:nvPr/>
          </p:nvSpPr>
          <p:spPr>
            <a:xfrm>
              <a:off x="0" y="0"/>
              <a:ext cx="2265444" cy="1637429"/>
            </a:xfrm>
            <a:custGeom>
              <a:avLst/>
              <a:gdLst/>
              <a:ahLst/>
              <a:cxnLst/>
              <a:rect l="l" t="t" r="r" b="b"/>
              <a:pathLst>
                <a:path w="2265444" h="1637429">
                  <a:moveTo>
                    <a:pt x="0" y="0"/>
                  </a:moveTo>
                  <a:lnTo>
                    <a:pt x="2265444" y="0"/>
                  </a:lnTo>
                  <a:lnTo>
                    <a:pt x="2265444" y="1637429"/>
                  </a:lnTo>
                  <a:lnTo>
                    <a:pt x="0" y="16374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51743" y="849322"/>
              <a:ext cx="6193789" cy="454588"/>
            </a:xfrm>
            <a:prstGeom prst="rect">
              <a:avLst/>
            </a:prstGeom>
          </p:spPr>
          <p:txBody>
            <a:bodyPr lIns="0" tIns="0" rIns="0" bIns="0" rtlCol="0" anchor="t">
              <a:spAutoFit/>
            </a:bodyPr>
            <a:lstStyle/>
            <a:p>
              <a:pPr marL="0" marR="0" lvl="0" indent="0" algn="l" defTabSz="914400" rtl="0" eaLnBrk="1" fontAlgn="auto" latinLnBrk="0" hangingPunct="1">
                <a:lnSpc>
                  <a:spcPts val="2873"/>
                </a:lnSpc>
                <a:spcBef>
                  <a:spcPct val="0"/>
                </a:spcBef>
                <a:spcAft>
                  <a:spcPts val="0"/>
                </a:spcAft>
                <a:buClrTx/>
                <a:buSzTx/>
                <a:buFontTx/>
                <a:buNone/>
                <a:tabLst/>
                <a:defRPr/>
              </a:pPr>
              <a:r>
                <a:rPr kumimoji="0" lang="en-US" sz="2052" b="0" i="0" u="none" strike="noStrike" kern="1200" cap="none" spc="0" normalizeH="0" baseline="0" noProof="0">
                  <a:ln>
                    <a:noFill/>
                  </a:ln>
                  <a:solidFill>
                    <a:srgbClr val="0D54A1"/>
                  </a:solidFill>
                  <a:effectLst/>
                  <a:uLnTx/>
                  <a:uFillTx/>
                  <a:latin typeface="Gotham HTF"/>
                  <a:ea typeface="Gotham HTF"/>
                  <a:cs typeface="Gotham HTF"/>
                  <a:sym typeface="Gotham HTF"/>
                </a:rPr>
                <a:t>Co-Funded by the European Union</a:t>
              </a:r>
            </a:p>
          </p:txBody>
        </p:sp>
        <p:sp>
          <p:nvSpPr>
            <p:cNvPr id="11" name="TextBox 11"/>
            <p:cNvSpPr txBox="1"/>
            <p:nvPr/>
          </p:nvSpPr>
          <p:spPr>
            <a:xfrm>
              <a:off x="2414227" y="204912"/>
              <a:ext cx="6281591" cy="644401"/>
            </a:xfrm>
            <a:prstGeom prst="rect">
              <a:avLst/>
            </a:prstGeom>
          </p:spPr>
          <p:txBody>
            <a:bodyPr wrap="square" lIns="0" tIns="0" rIns="0" bIns="0" rtlCol="0" anchor="t">
              <a:spAutoFit/>
            </a:bodyPr>
            <a:lstStyle/>
            <a:p>
              <a:pPr marL="0" marR="0" lvl="0" indent="0" algn="l" defTabSz="914400" rtl="0" eaLnBrk="1" fontAlgn="auto" latinLnBrk="0" hangingPunct="1">
                <a:lnSpc>
                  <a:spcPts val="4296"/>
                </a:lnSpc>
                <a:spcBef>
                  <a:spcPct val="0"/>
                </a:spcBef>
                <a:spcAft>
                  <a:spcPts val="0"/>
                </a:spcAft>
                <a:buClrTx/>
                <a:buSzTx/>
                <a:buFontTx/>
                <a:buNone/>
                <a:tabLst/>
                <a:defRPr/>
              </a:pPr>
              <a:r>
                <a:rPr kumimoji="0" lang="en-US" sz="3069" b="0" i="0" u="none" strike="noStrike" kern="1200" cap="none" spc="0" normalizeH="0" baseline="0" noProof="0">
                  <a:ln>
                    <a:noFill/>
                  </a:ln>
                  <a:solidFill>
                    <a:srgbClr val="0D54A1"/>
                  </a:solidFill>
                  <a:effectLst/>
                  <a:uLnTx/>
                  <a:uFillTx/>
                  <a:latin typeface="Gotham HTF"/>
                  <a:ea typeface="Gotham HTF"/>
                  <a:cs typeface="Gotham HTF"/>
                  <a:sym typeface="Gotham HTF"/>
                </a:rPr>
                <a:t>EnergyEfficiency4SMEs</a:t>
              </a:r>
            </a:p>
          </p:txBody>
        </p:sp>
      </p:grpSp>
      <p:grpSp>
        <p:nvGrpSpPr>
          <p:cNvPr id="32" name="Group 31">
            <a:extLst>
              <a:ext uri="{FF2B5EF4-FFF2-40B4-BE49-F238E27FC236}">
                <a16:creationId xmlns:a16="http://schemas.microsoft.com/office/drawing/2014/main" id="{4C12BEEC-273B-7F32-9911-EB8F813046E0}"/>
              </a:ext>
            </a:extLst>
          </p:cNvPr>
          <p:cNvGrpSpPr/>
          <p:nvPr/>
        </p:nvGrpSpPr>
        <p:grpSpPr>
          <a:xfrm>
            <a:off x="681513" y="2329002"/>
            <a:ext cx="5490280" cy="7745234"/>
            <a:chOff x="227209" y="2714967"/>
            <a:chExt cx="5244788" cy="5263320"/>
          </a:xfrm>
        </p:grpSpPr>
        <p:grpSp>
          <p:nvGrpSpPr>
            <p:cNvPr id="13" name="Group 13"/>
            <p:cNvGrpSpPr/>
            <p:nvPr/>
          </p:nvGrpSpPr>
          <p:grpSpPr>
            <a:xfrm>
              <a:off x="227209" y="2714967"/>
              <a:ext cx="5244788" cy="5263320"/>
              <a:chOff x="0" y="-38100"/>
              <a:chExt cx="744688" cy="747319"/>
            </a:xfrm>
          </p:grpSpPr>
          <p:sp>
            <p:nvSpPr>
              <p:cNvPr id="14" name="Freeform 14"/>
              <p:cNvSpPr/>
              <p:nvPr/>
            </p:nvSpPr>
            <p:spPr>
              <a:xfrm>
                <a:off x="1929" y="-1178"/>
                <a:ext cx="669248" cy="709220"/>
              </a:xfrm>
              <a:prstGeom prst="rect">
                <a:avLst/>
              </a:pr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744688" cy="7473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5"/>
            <p:cNvSpPr txBox="1"/>
            <p:nvPr/>
          </p:nvSpPr>
          <p:spPr>
            <a:xfrm>
              <a:off x="368851" y="3567142"/>
              <a:ext cx="4571827" cy="4369958"/>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Lighting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Building Heating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Renewable Energies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Heat Pu</a:t>
              </a:r>
              <a:r>
                <a:rPr kumimoji="0" lang="en-US" sz="1800" b="0" i="0" u="none" strike="noStrike" kern="1200" cap="none" spc="0" normalizeH="0" baseline="0" noProof="0" err="1">
                  <a:ln>
                    <a:noFill/>
                  </a:ln>
                  <a:solidFill>
                    <a:srgbClr val="00477A"/>
                  </a:solidFill>
                  <a:effectLst/>
                  <a:uLnTx/>
                  <a:uFillTx/>
                  <a:latin typeface="Montserrat"/>
                  <a:ea typeface="Montserrat"/>
                  <a:cs typeface="Montserrat"/>
                  <a:sym typeface="Montserrat"/>
                </a:rPr>
                <a:t>mps</a:t>
              </a: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 and Heat Recovery</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Compressed Air</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Ventilation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Cooling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Energy Management</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Office Space (e.g., Equipment)</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Façade Thermal Insulation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Roof Thermal Insulation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Openings Replacement and Shading</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Industrial Furnaces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Distribution Networks and Insulation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Pumps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Optimisation</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Raising Staff Awareness</a:t>
              </a:r>
            </a:p>
            <a:p>
              <a:pPr marL="342900" marR="0" lvl="0" indent="-342900" algn="l" defTabSz="914400" rtl="0" eaLnBrk="1" fontAlgn="auto" latinLnBrk="0" hangingPunct="1">
                <a:lnSpc>
                  <a:spcPts val="2800"/>
                </a:lnSpc>
                <a:spcBef>
                  <a:spcPct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rgbClr val="00477A"/>
                  </a:solidFill>
                  <a:effectLst/>
                  <a:uLnTx/>
                  <a:uFillTx/>
                  <a:latin typeface="Montserrat"/>
                  <a:ea typeface="Montserrat"/>
                  <a:cs typeface="Montserrat"/>
                  <a:sym typeface="Montserrat"/>
                </a:rPr>
                <a:t>Transportation</a:t>
              </a:r>
            </a:p>
          </p:txBody>
        </p:sp>
        <p:sp>
          <p:nvSpPr>
            <p:cNvPr id="28" name="TextBox 28"/>
            <p:cNvSpPr txBox="1"/>
            <p:nvPr/>
          </p:nvSpPr>
          <p:spPr>
            <a:xfrm>
              <a:off x="376378" y="2991479"/>
              <a:ext cx="4250689" cy="57015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Energy Efficiency Measures (EEMs)</a:t>
              </a:r>
            </a:p>
          </p:txBody>
        </p:sp>
      </p:grpSp>
      <p:sp>
        <p:nvSpPr>
          <p:cNvPr id="41" name="TextBox 28">
            <a:extLst>
              <a:ext uri="{FF2B5EF4-FFF2-40B4-BE49-F238E27FC236}">
                <a16:creationId xmlns:a16="http://schemas.microsoft.com/office/drawing/2014/main" id="{4F58B2A1-0D02-3A6C-2F5B-19D19B501902}"/>
              </a:ext>
            </a:extLst>
          </p:cNvPr>
          <p:cNvSpPr txBox="1"/>
          <p:nvPr/>
        </p:nvSpPr>
        <p:spPr>
          <a:xfrm>
            <a:off x="6113843" y="2823073"/>
            <a:ext cx="4449650" cy="40299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477A"/>
                </a:solidFill>
                <a:effectLst/>
                <a:uLnTx/>
                <a:uFillTx/>
                <a:latin typeface="Montserrat Bold"/>
                <a:ea typeface="Montserrat Bold"/>
                <a:cs typeface="Montserrat Bold"/>
                <a:sym typeface="Montserrat Bold"/>
              </a:rPr>
              <a:t>Technical Feasibilities</a:t>
            </a:r>
          </a:p>
        </p:txBody>
      </p:sp>
      <mc:AlternateContent xmlns:mc="http://schemas.openxmlformats.org/markup-compatibility/2006" xmlns:cx1="http://schemas.microsoft.com/office/drawing/2015/9/8/chartex">
        <mc:Choice Requires="cx1">
          <p:graphicFrame>
            <p:nvGraphicFramePr>
              <p:cNvPr id="44" name="Chart 43">
                <a:extLst>
                  <a:ext uri="{FF2B5EF4-FFF2-40B4-BE49-F238E27FC236}">
                    <a16:creationId xmlns:a16="http://schemas.microsoft.com/office/drawing/2014/main" id="{48113455-BE50-C062-4F8D-334558769EB4}"/>
                  </a:ext>
                </a:extLst>
              </p:cNvPr>
              <p:cNvGraphicFramePr/>
              <p:nvPr/>
            </p:nvGraphicFramePr>
            <p:xfrm>
              <a:off x="5975648" y="3776414"/>
              <a:ext cx="11796328" cy="3930992"/>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44" name="Chart 43">
                <a:extLst>
                  <a:ext uri="{FF2B5EF4-FFF2-40B4-BE49-F238E27FC236}">
                    <a16:creationId xmlns:a16="http://schemas.microsoft.com/office/drawing/2014/main" id="{48113455-BE50-C062-4F8D-334558769EB4}"/>
                  </a:ext>
                </a:extLst>
              </p:cNvPr>
              <p:cNvPicPr>
                <a:picLocks noGrp="1" noRot="1" noChangeAspect="1" noMove="1" noResize="1" noEditPoints="1" noAdjustHandles="1" noChangeArrowheads="1" noChangeShapeType="1"/>
              </p:cNvPicPr>
              <p:nvPr/>
            </p:nvPicPr>
            <p:blipFill>
              <a:blip r:embed="rId9"/>
              <a:stretch>
                <a:fillRect/>
              </a:stretch>
            </p:blipFill>
            <p:spPr>
              <a:xfrm>
                <a:off x="5975648" y="3776414"/>
                <a:ext cx="11796328" cy="3930992"/>
              </a:xfrm>
              <a:prstGeom prst="rect">
                <a:avLst/>
              </a:prstGeom>
            </p:spPr>
          </p:pic>
        </mc:Fallback>
      </mc:AlternateContent>
      <p:sp>
        <p:nvSpPr>
          <p:cNvPr id="45" name="TextBox 28">
            <a:extLst>
              <a:ext uri="{FF2B5EF4-FFF2-40B4-BE49-F238E27FC236}">
                <a16:creationId xmlns:a16="http://schemas.microsoft.com/office/drawing/2014/main" id="{35874927-B3F3-3B6A-4032-4EA13FECEB5F}"/>
              </a:ext>
            </a:extLst>
          </p:cNvPr>
          <p:cNvSpPr txBox="1"/>
          <p:nvPr/>
        </p:nvSpPr>
        <p:spPr>
          <a:xfrm>
            <a:off x="8134133" y="3381522"/>
            <a:ext cx="1005278" cy="402996"/>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46A38"/>
                </a:solidFill>
                <a:effectLst/>
                <a:uLnTx/>
                <a:uFillTx/>
                <a:latin typeface="Montserrat Bold"/>
                <a:ea typeface="Montserrat Bold"/>
                <a:cs typeface="Montserrat Bold"/>
                <a:sym typeface="Montserrat Bold"/>
              </a:rPr>
              <a:t>High</a:t>
            </a:r>
          </a:p>
        </p:txBody>
      </p:sp>
      <p:sp>
        <p:nvSpPr>
          <p:cNvPr id="46" name="TextBox 28">
            <a:extLst>
              <a:ext uri="{FF2B5EF4-FFF2-40B4-BE49-F238E27FC236}">
                <a16:creationId xmlns:a16="http://schemas.microsoft.com/office/drawing/2014/main" id="{EAF43FD3-0992-B65C-1F1F-3332BC63C0AF}"/>
              </a:ext>
            </a:extLst>
          </p:cNvPr>
          <p:cNvSpPr txBox="1"/>
          <p:nvPr/>
        </p:nvSpPr>
        <p:spPr>
          <a:xfrm>
            <a:off x="12898042" y="3373419"/>
            <a:ext cx="1447530" cy="40299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4F81BD"/>
                </a:solidFill>
                <a:effectLst/>
                <a:uLnTx/>
                <a:uFillTx/>
                <a:latin typeface="Montserrat Bold"/>
                <a:ea typeface="Montserrat Bold"/>
                <a:cs typeface="Montserrat Bold"/>
                <a:sym typeface="Montserrat Bold"/>
              </a:rPr>
              <a:t>Medium</a:t>
            </a:r>
          </a:p>
        </p:txBody>
      </p:sp>
      <p:sp>
        <p:nvSpPr>
          <p:cNvPr id="47" name="TextBox 28">
            <a:extLst>
              <a:ext uri="{FF2B5EF4-FFF2-40B4-BE49-F238E27FC236}">
                <a16:creationId xmlns:a16="http://schemas.microsoft.com/office/drawing/2014/main" id="{AB8E013F-29D3-1C38-9AF1-76B3528C85CA}"/>
              </a:ext>
            </a:extLst>
          </p:cNvPr>
          <p:cNvSpPr txBox="1"/>
          <p:nvPr/>
        </p:nvSpPr>
        <p:spPr>
          <a:xfrm>
            <a:off x="16010685" y="3373419"/>
            <a:ext cx="1447530" cy="402995"/>
          </a:xfrm>
          <a:prstGeom prst="rect">
            <a:avLst/>
          </a:prstGeom>
        </p:spPr>
        <p:txBody>
          <a:bodyPr wrap="square"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C0504D"/>
                </a:solidFill>
                <a:effectLst/>
                <a:uLnTx/>
                <a:uFillTx/>
                <a:latin typeface="Montserrat Bold"/>
                <a:ea typeface="Montserrat Bold"/>
                <a:cs typeface="Montserrat Bold"/>
                <a:sym typeface="Montserrat Bold"/>
              </a:rPr>
              <a:t>Low</a:t>
            </a:r>
          </a:p>
        </p:txBody>
      </p:sp>
      <p:sp>
        <p:nvSpPr>
          <p:cNvPr id="50" name="TextBox 35">
            <a:extLst>
              <a:ext uri="{FF2B5EF4-FFF2-40B4-BE49-F238E27FC236}">
                <a16:creationId xmlns:a16="http://schemas.microsoft.com/office/drawing/2014/main" id="{33D7FB96-7B12-6616-8C33-8F450DA8F389}"/>
              </a:ext>
            </a:extLst>
          </p:cNvPr>
          <p:cNvSpPr txBox="1"/>
          <p:nvPr/>
        </p:nvSpPr>
        <p:spPr>
          <a:xfrm>
            <a:off x="6305843" y="8135723"/>
            <a:ext cx="10552848" cy="1887696"/>
          </a:xfrm>
          <a:prstGeom prst="rect">
            <a:avLst/>
          </a:prstGeom>
        </p:spPr>
        <p:txBody>
          <a:bodyPr wrap="square" lIns="0" tIns="0" rIns="0" bIns="0" rtlCol="0" anchor="t">
            <a:spAutoFit/>
          </a:bodyPr>
          <a:lstStyle/>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Technical feasibility is assessed based on three factors: </a:t>
            </a: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installation complexity</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 </a:t>
            </a: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compatibility with existing infrastructure</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 and </a:t>
            </a: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maintenance </a:t>
            </a:r>
            <a:r>
              <a:rPr kumimoji="0" lang="en-GB"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requirements</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Each factor is scored, and the results are combined into an </a:t>
            </a:r>
            <a:r>
              <a:rPr kumimoji="0" lang="en-US" sz="1800" b="1" i="0" u="none" strike="noStrike" kern="1200" cap="none" spc="0" normalizeH="0" baseline="0" noProof="0">
                <a:ln>
                  <a:noFill/>
                </a:ln>
                <a:solidFill>
                  <a:srgbClr val="FFD800"/>
                </a:solidFill>
                <a:effectLst/>
                <a:uLnTx/>
                <a:uFillTx/>
                <a:latin typeface="Montserrat Bold"/>
                <a:ea typeface="Montserrat Bold"/>
                <a:cs typeface="Montserrat Bold"/>
                <a:sym typeface="Montserrat Bold"/>
              </a:rPr>
              <a:t>overall feasibility score</a:t>
            </a: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 </a:t>
            </a:r>
          </a:p>
          <a:p>
            <a:pPr marL="285750" marR="0" lvl="0" indent="-285750" algn="l" defTabSz="914400" rtl="0" eaLnBrk="1" fontAlgn="auto" latinLnBrk="0" hangingPunct="1">
              <a:lnSpc>
                <a:spcPts val="2520"/>
              </a:lnSpc>
              <a:spcBef>
                <a:spcPct val="0"/>
              </a:spcBef>
              <a:spcAft>
                <a:spcPts val="1200"/>
              </a:spcAft>
              <a:buClrTx/>
              <a:buSzTx/>
              <a:buFont typeface="Wingdings" panose="05000000000000000000" pitchFamily="2" charset="2"/>
              <a:buChar char="v"/>
              <a:tabLst/>
              <a:defRPr/>
            </a:pPr>
            <a:r>
              <a:rPr kumimoji="0" lang="en-US" sz="1800" b="1" i="0" u="none" strike="noStrike" kern="1200" cap="none" spc="0" normalizeH="0" baseline="0" noProof="0">
                <a:ln>
                  <a:noFill/>
                </a:ln>
                <a:solidFill>
                  <a:prstClr val="white"/>
                </a:solidFill>
                <a:effectLst/>
                <a:uLnTx/>
                <a:uFillTx/>
                <a:latin typeface="Montserrat Bold"/>
                <a:ea typeface="Montserrat Bold"/>
                <a:cs typeface="Montserrat Bold"/>
                <a:sym typeface="Montserrat Bold"/>
              </a:rPr>
              <a:t>This method is intended for high-level comparative analysis where direct feasibility data is unavailable, and should not be applied to site-specific assessments.</a:t>
            </a:r>
          </a:p>
        </p:txBody>
      </p:sp>
      <p:sp>
        <p:nvSpPr>
          <p:cNvPr id="51" name="TextBox 12">
            <a:extLst>
              <a:ext uri="{FF2B5EF4-FFF2-40B4-BE49-F238E27FC236}">
                <a16:creationId xmlns:a16="http://schemas.microsoft.com/office/drawing/2014/main" id="{2134FF05-A56E-26A0-54C6-ED0290E8A481}"/>
              </a:ext>
            </a:extLst>
          </p:cNvPr>
          <p:cNvSpPr txBox="1"/>
          <p:nvPr/>
        </p:nvSpPr>
        <p:spPr>
          <a:xfrm>
            <a:off x="714375" y="1885091"/>
            <a:ext cx="17070585" cy="585481"/>
          </a:xfrm>
          <a:prstGeom prst="rect">
            <a:avLst/>
          </a:prstGeom>
        </p:spPr>
        <p:txBody>
          <a:bodyPr wrap="square" lIns="0" tIns="0" rIns="0" bIns="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3300" b="1" i="0" u="none" strike="noStrike" kern="1200" cap="none" spc="-110" normalizeH="0" baseline="0" noProof="0">
                <a:ln>
                  <a:noFill/>
                </a:ln>
                <a:solidFill>
                  <a:srgbClr val="FFD800"/>
                </a:solidFill>
                <a:effectLst/>
                <a:uLnTx/>
                <a:uFillTx/>
                <a:latin typeface="Montserrat Bold"/>
                <a:ea typeface="Montserrat Bold"/>
                <a:cs typeface="Montserrat Bold"/>
                <a:sym typeface="Montserrat Bold"/>
              </a:rPr>
              <a:t>Operational and equipment-focused measures score high on technical feasibility</a:t>
            </a:r>
          </a:p>
        </p:txBody>
      </p:sp>
    </p:spTree>
    <p:extLst>
      <p:ext uri="{BB962C8B-B14F-4D97-AF65-F5344CB8AC3E}">
        <p14:creationId xmlns:p14="http://schemas.microsoft.com/office/powerpoint/2010/main" val="1853092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239E-808C-F770-DDCB-D20185B2878F}"/>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D09DBC69-81DE-3626-C882-3065AD361A56}"/>
              </a:ext>
            </a:extLst>
          </p:cNvPr>
          <p:cNvGrpSpPr/>
          <p:nvPr/>
        </p:nvGrpSpPr>
        <p:grpSpPr>
          <a:xfrm>
            <a:off x="1508879" y="1028701"/>
            <a:ext cx="4896437" cy="7964564"/>
            <a:chOff x="0" y="0"/>
            <a:chExt cx="1449722" cy="2358123"/>
          </a:xfrm>
        </p:grpSpPr>
        <p:sp>
          <p:nvSpPr>
            <p:cNvPr id="13" name="Freeform 13">
              <a:extLst>
                <a:ext uri="{FF2B5EF4-FFF2-40B4-BE49-F238E27FC236}">
                  <a16:creationId xmlns:a16="http://schemas.microsoft.com/office/drawing/2014/main" id="{2984A5AF-BAB6-E360-60D8-9EC20E4F7ACC}"/>
                </a:ext>
              </a:extLst>
            </p:cNvPr>
            <p:cNvSpPr/>
            <p:nvPr/>
          </p:nvSpPr>
          <p:spPr>
            <a:xfrm>
              <a:off x="0" y="0"/>
              <a:ext cx="1449722" cy="2358124"/>
            </a:xfrm>
            <a:custGeom>
              <a:avLst/>
              <a:gdLst/>
              <a:ahLst/>
              <a:cxnLst/>
              <a:rect l="l" t="t" r="r" b="b"/>
              <a:pathLst>
                <a:path w="1449722" h="2358124">
                  <a:moveTo>
                    <a:pt x="80638" y="0"/>
                  </a:moveTo>
                  <a:lnTo>
                    <a:pt x="1369084" y="0"/>
                  </a:lnTo>
                  <a:cubicBezTo>
                    <a:pt x="1390471" y="0"/>
                    <a:pt x="1410981" y="8496"/>
                    <a:pt x="1426104" y="23618"/>
                  </a:cubicBezTo>
                  <a:cubicBezTo>
                    <a:pt x="1441226" y="38741"/>
                    <a:pt x="1449722" y="59251"/>
                    <a:pt x="1449722" y="80638"/>
                  </a:cubicBezTo>
                  <a:lnTo>
                    <a:pt x="1449722" y="2277486"/>
                  </a:lnTo>
                  <a:cubicBezTo>
                    <a:pt x="1449722" y="2322021"/>
                    <a:pt x="1413619" y="2358124"/>
                    <a:pt x="1369084" y="2358124"/>
                  </a:cubicBezTo>
                  <a:lnTo>
                    <a:pt x="80638" y="2358124"/>
                  </a:lnTo>
                  <a:cubicBezTo>
                    <a:pt x="59251" y="2358124"/>
                    <a:pt x="38741" y="2349628"/>
                    <a:pt x="23618" y="2334505"/>
                  </a:cubicBezTo>
                  <a:cubicBezTo>
                    <a:pt x="8496" y="2319383"/>
                    <a:pt x="0" y="2298872"/>
                    <a:pt x="0" y="2277486"/>
                  </a:cubicBezTo>
                  <a:lnTo>
                    <a:pt x="0" y="80638"/>
                  </a:lnTo>
                  <a:cubicBezTo>
                    <a:pt x="0" y="59251"/>
                    <a:pt x="8496" y="38741"/>
                    <a:pt x="23618" y="23618"/>
                  </a:cubicBezTo>
                  <a:cubicBezTo>
                    <a:pt x="38741" y="8496"/>
                    <a:pt x="59251" y="0"/>
                    <a:pt x="80638" y="0"/>
                  </a:cubicBezTo>
                  <a:close/>
                </a:path>
              </a:pathLst>
            </a:custGeom>
            <a:solidFill>
              <a:srgbClr val="000000">
                <a:alpha val="0"/>
              </a:srgbClr>
            </a:solidFill>
            <a:ln w="76200" cap="rnd">
              <a:solidFill>
                <a:srgbClr val="1E2019"/>
              </a:solidFill>
              <a:prstDash val="sysDot"/>
              <a:round/>
            </a:ln>
          </p:spPr>
          <p:txBody>
            <a:bodyPr/>
            <a:lstStyle/>
            <a:p>
              <a:pPr defTabSz="1371600"/>
              <a:endParaRPr lang="en-GB">
                <a:solidFill>
                  <a:srgbClr val="323A3A"/>
                </a:solidFill>
                <a:latin typeface="Calibri" panose="020F0502020204030204"/>
              </a:endParaRPr>
            </a:p>
          </p:txBody>
        </p:sp>
        <p:sp>
          <p:nvSpPr>
            <p:cNvPr id="14" name="TextBox 14">
              <a:extLst>
                <a:ext uri="{FF2B5EF4-FFF2-40B4-BE49-F238E27FC236}">
                  <a16:creationId xmlns:a16="http://schemas.microsoft.com/office/drawing/2014/main" id="{6F2C5A4C-C5F4-D32E-9D4E-5F590245B224}"/>
                </a:ext>
              </a:extLst>
            </p:cNvPr>
            <p:cNvSpPr txBox="1"/>
            <p:nvPr/>
          </p:nvSpPr>
          <p:spPr>
            <a:xfrm>
              <a:off x="0" y="-38100"/>
              <a:ext cx="1449722" cy="2396223"/>
            </a:xfrm>
            <a:prstGeom prst="rect">
              <a:avLst/>
            </a:prstGeom>
          </p:spPr>
          <p:txBody>
            <a:bodyPr lIns="45189" tIns="45189" rIns="45189" bIns="45189" rtlCol="0" anchor="ctr"/>
            <a:lstStyle/>
            <a:p>
              <a:pPr algn="ctr" defTabSz="1371600">
                <a:lnSpc>
                  <a:spcPts val="2660"/>
                </a:lnSpc>
              </a:pPr>
              <a:endParaRPr>
                <a:solidFill>
                  <a:srgbClr val="323A3A"/>
                </a:solidFill>
                <a:latin typeface="Calibri" panose="020F0502020204030204"/>
              </a:endParaRPr>
            </a:p>
          </p:txBody>
        </p:sp>
      </p:grpSp>
      <p:grpSp>
        <p:nvGrpSpPr>
          <p:cNvPr id="2" name="Group 1">
            <a:extLst>
              <a:ext uri="{FF2B5EF4-FFF2-40B4-BE49-F238E27FC236}">
                <a16:creationId xmlns:a16="http://schemas.microsoft.com/office/drawing/2014/main" id="{005462BB-F66F-1728-A4E0-24FD5DC43B06}"/>
              </a:ext>
            </a:extLst>
          </p:cNvPr>
          <p:cNvGrpSpPr/>
          <p:nvPr/>
        </p:nvGrpSpPr>
        <p:grpSpPr>
          <a:xfrm>
            <a:off x="9495615" y="1028701"/>
            <a:ext cx="7283508" cy="7964564"/>
            <a:chOff x="6330410" y="685800"/>
            <a:chExt cx="4855672" cy="5309709"/>
          </a:xfrm>
        </p:grpSpPr>
        <p:grpSp>
          <p:nvGrpSpPr>
            <p:cNvPr id="6" name="Group 6">
              <a:extLst>
                <a:ext uri="{FF2B5EF4-FFF2-40B4-BE49-F238E27FC236}">
                  <a16:creationId xmlns:a16="http://schemas.microsoft.com/office/drawing/2014/main" id="{8F6BC48E-443E-E77B-757F-1DCFA1DA81E3}"/>
                </a:ext>
              </a:extLst>
            </p:cNvPr>
            <p:cNvGrpSpPr/>
            <p:nvPr/>
          </p:nvGrpSpPr>
          <p:grpSpPr>
            <a:xfrm>
              <a:off x="6330410" y="685800"/>
              <a:ext cx="4855672" cy="5309709"/>
              <a:chOff x="0" y="0"/>
              <a:chExt cx="2156479" cy="2358123"/>
            </a:xfrm>
          </p:grpSpPr>
          <p:sp>
            <p:nvSpPr>
              <p:cNvPr id="7" name="Freeform 7">
                <a:extLst>
                  <a:ext uri="{FF2B5EF4-FFF2-40B4-BE49-F238E27FC236}">
                    <a16:creationId xmlns:a16="http://schemas.microsoft.com/office/drawing/2014/main" id="{AB3EB8D7-B373-D1D0-5B23-0EDAF75D6554}"/>
                  </a:ext>
                </a:extLst>
              </p:cNvPr>
              <p:cNvSpPr/>
              <p:nvPr/>
            </p:nvSpPr>
            <p:spPr>
              <a:xfrm>
                <a:off x="0" y="0"/>
                <a:ext cx="2156479" cy="2358124"/>
              </a:xfrm>
              <a:custGeom>
                <a:avLst/>
                <a:gdLst/>
                <a:ahLst/>
                <a:cxnLst/>
                <a:rect l="l" t="t" r="r" b="b"/>
                <a:pathLst>
                  <a:path w="2156479" h="2358124">
                    <a:moveTo>
                      <a:pt x="54210" y="0"/>
                    </a:moveTo>
                    <a:lnTo>
                      <a:pt x="2102269" y="0"/>
                    </a:lnTo>
                    <a:cubicBezTo>
                      <a:pt x="2116646" y="0"/>
                      <a:pt x="2130435" y="5711"/>
                      <a:pt x="2140601" y="15878"/>
                    </a:cubicBezTo>
                    <a:cubicBezTo>
                      <a:pt x="2150767" y="26044"/>
                      <a:pt x="2156479" y="39833"/>
                      <a:pt x="2156479" y="54210"/>
                    </a:cubicBezTo>
                    <a:lnTo>
                      <a:pt x="2156479" y="2303914"/>
                    </a:lnTo>
                    <a:cubicBezTo>
                      <a:pt x="2156479" y="2318291"/>
                      <a:pt x="2150767" y="2332080"/>
                      <a:pt x="2140601" y="2342246"/>
                    </a:cubicBezTo>
                    <a:cubicBezTo>
                      <a:pt x="2130435" y="2352412"/>
                      <a:pt x="2116646" y="2358124"/>
                      <a:pt x="2102269" y="2358124"/>
                    </a:cubicBezTo>
                    <a:lnTo>
                      <a:pt x="54210" y="2358124"/>
                    </a:lnTo>
                    <a:cubicBezTo>
                      <a:pt x="39833" y="2358124"/>
                      <a:pt x="26044" y="2352412"/>
                      <a:pt x="15878" y="2342246"/>
                    </a:cubicBezTo>
                    <a:cubicBezTo>
                      <a:pt x="5711" y="2332080"/>
                      <a:pt x="0" y="2318291"/>
                      <a:pt x="0" y="2303914"/>
                    </a:cubicBezTo>
                    <a:lnTo>
                      <a:pt x="0" y="54210"/>
                    </a:lnTo>
                    <a:cubicBezTo>
                      <a:pt x="0" y="39833"/>
                      <a:pt x="5711" y="26044"/>
                      <a:pt x="15878" y="15878"/>
                    </a:cubicBezTo>
                    <a:cubicBezTo>
                      <a:pt x="26044" y="5711"/>
                      <a:pt x="39833" y="0"/>
                      <a:pt x="54210" y="0"/>
                    </a:cubicBezTo>
                    <a:close/>
                  </a:path>
                </a:pathLst>
              </a:custGeom>
              <a:solidFill>
                <a:srgbClr val="72A0A8">
                  <a:alpha val="35686"/>
                </a:srgbClr>
              </a:solidFill>
              <a:ln w="76200" cap="rnd">
                <a:solidFill>
                  <a:srgbClr val="045A68">
                    <a:alpha val="35686"/>
                  </a:srgbClr>
                </a:solidFill>
                <a:prstDash val="solid"/>
                <a:round/>
              </a:ln>
            </p:spPr>
            <p:txBody>
              <a:bodyPr/>
              <a:lstStyle/>
              <a:p>
                <a:pPr defTabSz="1371600"/>
                <a:endParaRPr lang="en-GB">
                  <a:solidFill>
                    <a:srgbClr val="323A3A"/>
                  </a:solidFill>
                  <a:latin typeface="Calibri" panose="020F0502020204030204"/>
                </a:endParaRPr>
              </a:p>
            </p:txBody>
          </p:sp>
          <p:sp>
            <p:nvSpPr>
              <p:cNvPr id="8" name="TextBox 8">
                <a:extLst>
                  <a:ext uri="{FF2B5EF4-FFF2-40B4-BE49-F238E27FC236}">
                    <a16:creationId xmlns:a16="http://schemas.microsoft.com/office/drawing/2014/main" id="{048D8466-178F-51D0-1CDD-976FC59E67A1}"/>
                  </a:ext>
                </a:extLst>
              </p:cNvPr>
              <p:cNvSpPr txBox="1"/>
              <p:nvPr/>
            </p:nvSpPr>
            <p:spPr>
              <a:xfrm>
                <a:off x="0" y="-38100"/>
                <a:ext cx="2156479" cy="2396223"/>
              </a:xfrm>
              <a:prstGeom prst="rect">
                <a:avLst/>
              </a:prstGeom>
            </p:spPr>
            <p:txBody>
              <a:bodyPr lIns="45189" tIns="45189" rIns="45189" bIns="45189" rtlCol="0" anchor="ctr"/>
              <a:lstStyle/>
              <a:p>
                <a:pPr algn="ctr" defTabSz="1371600">
                  <a:lnSpc>
                    <a:spcPts val="2660"/>
                  </a:lnSpc>
                </a:pPr>
                <a:endParaRPr>
                  <a:solidFill>
                    <a:srgbClr val="323A3A"/>
                  </a:solidFill>
                  <a:latin typeface="Calibri" panose="020F0502020204030204"/>
                </a:endParaRPr>
              </a:p>
            </p:txBody>
          </p:sp>
        </p:grpSp>
        <p:grpSp>
          <p:nvGrpSpPr>
            <p:cNvPr id="9" name="Group 9">
              <a:extLst>
                <a:ext uri="{FF2B5EF4-FFF2-40B4-BE49-F238E27FC236}">
                  <a16:creationId xmlns:a16="http://schemas.microsoft.com/office/drawing/2014/main" id="{E2840BA2-0204-BDD0-D0CE-E138B26F240E}"/>
                </a:ext>
              </a:extLst>
            </p:cNvPr>
            <p:cNvGrpSpPr/>
            <p:nvPr/>
          </p:nvGrpSpPr>
          <p:grpSpPr>
            <a:xfrm>
              <a:off x="6330410" y="685800"/>
              <a:ext cx="4855672" cy="5309709"/>
              <a:chOff x="0" y="0"/>
              <a:chExt cx="2156479" cy="2358123"/>
            </a:xfrm>
          </p:grpSpPr>
          <p:sp>
            <p:nvSpPr>
              <p:cNvPr id="10" name="Freeform 10">
                <a:extLst>
                  <a:ext uri="{FF2B5EF4-FFF2-40B4-BE49-F238E27FC236}">
                    <a16:creationId xmlns:a16="http://schemas.microsoft.com/office/drawing/2014/main" id="{0C1AA9E3-DF28-4100-7FCC-2CD1382DD61A}"/>
                  </a:ext>
                </a:extLst>
              </p:cNvPr>
              <p:cNvSpPr/>
              <p:nvPr/>
            </p:nvSpPr>
            <p:spPr>
              <a:xfrm>
                <a:off x="0" y="0"/>
                <a:ext cx="2156479" cy="2358124"/>
              </a:xfrm>
              <a:custGeom>
                <a:avLst/>
                <a:gdLst/>
                <a:ahLst/>
                <a:cxnLst/>
                <a:rect l="l" t="t" r="r" b="b"/>
                <a:pathLst>
                  <a:path w="2156479" h="2358124">
                    <a:moveTo>
                      <a:pt x="54210" y="0"/>
                    </a:moveTo>
                    <a:lnTo>
                      <a:pt x="2102269" y="0"/>
                    </a:lnTo>
                    <a:cubicBezTo>
                      <a:pt x="2116646" y="0"/>
                      <a:pt x="2130435" y="5711"/>
                      <a:pt x="2140601" y="15878"/>
                    </a:cubicBezTo>
                    <a:cubicBezTo>
                      <a:pt x="2150767" y="26044"/>
                      <a:pt x="2156479" y="39833"/>
                      <a:pt x="2156479" y="54210"/>
                    </a:cubicBezTo>
                    <a:lnTo>
                      <a:pt x="2156479" y="2303914"/>
                    </a:lnTo>
                    <a:cubicBezTo>
                      <a:pt x="2156479" y="2318291"/>
                      <a:pt x="2150767" y="2332080"/>
                      <a:pt x="2140601" y="2342246"/>
                    </a:cubicBezTo>
                    <a:cubicBezTo>
                      <a:pt x="2130435" y="2352412"/>
                      <a:pt x="2116646" y="2358124"/>
                      <a:pt x="2102269" y="2358124"/>
                    </a:cubicBezTo>
                    <a:lnTo>
                      <a:pt x="54210" y="2358124"/>
                    </a:lnTo>
                    <a:cubicBezTo>
                      <a:pt x="39833" y="2358124"/>
                      <a:pt x="26044" y="2352412"/>
                      <a:pt x="15878" y="2342246"/>
                    </a:cubicBezTo>
                    <a:cubicBezTo>
                      <a:pt x="5711" y="2332080"/>
                      <a:pt x="0" y="2318291"/>
                      <a:pt x="0" y="2303914"/>
                    </a:cubicBezTo>
                    <a:lnTo>
                      <a:pt x="0" y="54210"/>
                    </a:lnTo>
                    <a:cubicBezTo>
                      <a:pt x="0" y="39833"/>
                      <a:pt x="5711" y="26044"/>
                      <a:pt x="15878" y="15878"/>
                    </a:cubicBezTo>
                    <a:cubicBezTo>
                      <a:pt x="26044" y="5711"/>
                      <a:pt x="39833" y="0"/>
                      <a:pt x="54210" y="0"/>
                    </a:cubicBezTo>
                    <a:close/>
                  </a:path>
                </a:pathLst>
              </a:custGeom>
              <a:solidFill>
                <a:srgbClr val="000000">
                  <a:alpha val="0"/>
                </a:srgbClr>
              </a:solidFill>
              <a:ln w="76200" cap="rnd">
                <a:solidFill>
                  <a:srgbClr val="045A68"/>
                </a:solidFill>
                <a:prstDash val="solid"/>
                <a:round/>
              </a:ln>
            </p:spPr>
            <p:txBody>
              <a:bodyPr/>
              <a:lstStyle/>
              <a:p>
                <a:pPr defTabSz="1371600"/>
                <a:endParaRPr lang="en-GB">
                  <a:solidFill>
                    <a:srgbClr val="323A3A"/>
                  </a:solidFill>
                  <a:latin typeface="Calibri" panose="020F0502020204030204"/>
                </a:endParaRPr>
              </a:p>
            </p:txBody>
          </p:sp>
          <p:sp>
            <p:nvSpPr>
              <p:cNvPr id="11" name="TextBox 11">
                <a:extLst>
                  <a:ext uri="{FF2B5EF4-FFF2-40B4-BE49-F238E27FC236}">
                    <a16:creationId xmlns:a16="http://schemas.microsoft.com/office/drawing/2014/main" id="{BD45D495-69FC-8FFB-9A64-02B6A7987353}"/>
                  </a:ext>
                </a:extLst>
              </p:cNvPr>
              <p:cNvSpPr txBox="1"/>
              <p:nvPr/>
            </p:nvSpPr>
            <p:spPr>
              <a:xfrm>
                <a:off x="0" y="-38100"/>
                <a:ext cx="2156479" cy="2396223"/>
              </a:xfrm>
              <a:prstGeom prst="rect">
                <a:avLst/>
              </a:prstGeom>
            </p:spPr>
            <p:txBody>
              <a:bodyPr lIns="45189" tIns="45189" rIns="45189" bIns="45189" rtlCol="0" anchor="ctr"/>
              <a:lstStyle/>
              <a:p>
                <a:pPr algn="ctr" defTabSz="1371600">
                  <a:lnSpc>
                    <a:spcPts val="2660"/>
                  </a:lnSpc>
                </a:pPr>
                <a:endParaRPr>
                  <a:solidFill>
                    <a:srgbClr val="323A3A"/>
                  </a:solidFill>
                  <a:latin typeface="Calibri" panose="020F0502020204030204"/>
                </a:endParaRPr>
              </a:p>
            </p:txBody>
          </p:sp>
        </p:grpSp>
        <p:sp>
          <p:nvSpPr>
            <p:cNvPr id="15" name="Freeform 15">
              <a:extLst>
                <a:ext uri="{FF2B5EF4-FFF2-40B4-BE49-F238E27FC236}">
                  <a16:creationId xmlns:a16="http://schemas.microsoft.com/office/drawing/2014/main" id="{2C25C45D-737C-0E8B-1942-AE309FF6A1AD}"/>
                </a:ext>
              </a:extLst>
            </p:cNvPr>
            <p:cNvSpPr/>
            <p:nvPr/>
          </p:nvSpPr>
          <p:spPr>
            <a:xfrm>
              <a:off x="8144748" y="5069579"/>
              <a:ext cx="1226997" cy="372247"/>
            </a:xfrm>
            <a:custGeom>
              <a:avLst/>
              <a:gdLst/>
              <a:ahLst/>
              <a:cxnLst/>
              <a:rect l="l" t="t" r="r" b="b"/>
              <a:pathLst>
                <a:path w="1840496" h="558370">
                  <a:moveTo>
                    <a:pt x="0" y="0"/>
                  </a:moveTo>
                  <a:lnTo>
                    <a:pt x="1840496" y="0"/>
                  </a:lnTo>
                  <a:lnTo>
                    <a:pt x="1840496" y="558370"/>
                  </a:lnTo>
                  <a:lnTo>
                    <a:pt x="0" y="55837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1371600"/>
              <a:endParaRPr lang="en-GB">
                <a:solidFill>
                  <a:srgbClr val="323A3A"/>
                </a:solidFill>
                <a:latin typeface="Calibri" panose="020F0502020204030204"/>
              </a:endParaRPr>
            </a:p>
          </p:txBody>
        </p:sp>
        <p:sp>
          <p:nvSpPr>
            <p:cNvPr id="16" name="TextBox 16">
              <a:extLst>
                <a:ext uri="{FF2B5EF4-FFF2-40B4-BE49-F238E27FC236}">
                  <a16:creationId xmlns:a16="http://schemas.microsoft.com/office/drawing/2014/main" id="{F20DB132-071B-2122-DFAC-CC1F57BE3387}"/>
                </a:ext>
              </a:extLst>
            </p:cNvPr>
            <p:cNvSpPr txBox="1"/>
            <p:nvPr/>
          </p:nvSpPr>
          <p:spPr>
            <a:xfrm>
              <a:off x="7925930" y="5449154"/>
              <a:ext cx="1797370" cy="320900"/>
            </a:xfrm>
            <a:prstGeom prst="rect">
              <a:avLst/>
            </a:prstGeom>
          </p:spPr>
          <p:txBody>
            <a:bodyPr lIns="0" tIns="0" rIns="0" bIns="0" rtlCol="0" anchor="t">
              <a:spAutoFit/>
            </a:bodyPr>
            <a:lstStyle/>
            <a:p>
              <a:pPr algn="just" defTabSz="1371600">
                <a:lnSpc>
                  <a:spcPts val="3998"/>
                </a:lnSpc>
                <a:spcBef>
                  <a:spcPct val="0"/>
                </a:spcBef>
              </a:pPr>
              <a:r>
                <a:rPr lang="en-US" sz="2855">
                  <a:solidFill>
                    <a:srgbClr val="A5294A"/>
                  </a:solidFill>
                  <a:latin typeface="League Spartan"/>
                  <a:ea typeface="League Spartan"/>
                  <a:cs typeface="League Spartan"/>
                  <a:sym typeface="League Spartan"/>
                </a:rPr>
                <a:t>Methodology</a:t>
              </a:r>
            </a:p>
          </p:txBody>
        </p:sp>
        <p:sp>
          <p:nvSpPr>
            <p:cNvPr id="17" name="Freeform 17">
              <a:extLst>
                <a:ext uri="{FF2B5EF4-FFF2-40B4-BE49-F238E27FC236}">
                  <a16:creationId xmlns:a16="http://schemas.microsoft.com/office/drawing/2014/main" id="{7B426EC9-BDDD-0A26-CB66-BF14B1E5B2BB}"/>
                </a:ext>
              </a:extLst>
            </p:cNvPr>
            <p:cNvSpPr/>
            <p:nvPr/>
          </p:nvSpPr>
          <p:spPr>
            <a:xfrm>
              <a:off x="7378542" y="2470392"/>
              <a:ext cx="430523" cy="415650"/>
            </a:xfrm>
            <a:custGeom>
              <a:avLst/>
              <a:gdLst/>
              <a:ahLst/>
              <a:cxnLst/>
              <a:rect l="l" t="t" r="r" b="b"/>
              <a:pathLst>
                <a:path w="645784" h="623475">
                  <a:moveTo>
                    <a:pt x="0" y="0"/>
                  </a:moveTo>
                  <a:lnTo>
                    <a:pt x="645784" y="0"/>
                  </a:lnTo>
                  <a:lnTo>
                    <a:pt x="645784" y="623475"/>
                  </a:lnTo>
                  <a:lnTo>
                    <a:pt x="0" y="623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GB">
                <a:solidFill>
                  <a:srgbClr val="323A3A"/>
                </a:solidFill>
                <a:latin typeface="Calibri" panose="020F0502020204030204"/>
              </a:endParaRPr>
            </a:p>
          </p:txBody>
        </p:sp>
        <p:sp>
          <p:nvSpPr>
            <p:cNvPr id="18" name="Freeform 18">
              <a:extLst>
                <a:ext uri="{FF2B5EF4-FFF2-40B4-BE49-F238E27FC236}">
                  <a16:creationId xmlns:a16="http://schemas.microsoft.com/office/drawing/2014/main" id="{EF91CECA-749E-E824-EA3B-7210C30EF7C1}"/>
                </a:ext>
              </a:extLst>
            </p:cNvPr>
            <p:cNvSpPr/>
            <p:nvPr/>
          </p:nvSpPr>
          <p:spPr>
            <a:xfrm>
              <a:off x="7832947" y="2470392"/>
              <a:ext cx="430523" cy="415650"/>
            </a:xfrm>
            <a:custGeom>
              <a:avLst/>
              <a:gdLst/>
              <a:ahLst/>
              <a:cxnLst/>
              <a:rect l="l" t="t" r="r" b="b"/>
              <a:pathLst>
                <a:path w="645784" h="623475">
                  <a:moveTo>
                    <a:pt x="0" y="0"/>
                  </a:moveTo>
                  <a:lnTo>
                    <a:pt x="645784" y="0"/>
                  </a:lnTo>
                  <a:lnTo>
                    <a:pt x="645784" y="623475"/>
                  </a:lnTo>
                  <a:lnTo>
                    <a:pt x="0" y="623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GB">
                <a:solidFill>
                  <a:srgbClr val="323A3A"/>
                </a:solidFill>
                <a:latin typeface="Calibri" panose="020F0502020204030204"/>
              </a:endParaRPr>
            </a:p>
          </p:txBody>
        </p:sp>
        <p:sp>
          <p:nvSpPr>
            <p:cNvPr id="19" name="Freeform 19">
              <a:extLst>
                <a:ext uri="{FF2B5EF4-FFF2-40B4-BE49-F238E27FC236}">
                  <a16:creationId xmlns:a16="http://schemas.microsoft.com/office/drawing/2014/main" id="{873F39BC-0498-3DF7-D822-F3BF8030D9DD}"/>
                </a:ext>
              </a:extLst>
            </p:cNvPr>
            <p:cNvSpPr/>
            <p:nvPr/>
          </p:nvSpPr>
          <p:spPr>
            <a:xfrm>
              <a:off x="7604039" y="2132918"/>
              <a:ext cx="430523" cy="415650"/>
            </a:xfrm>
            <a:custGeom>
              <a:avLst/>
              <a:gdLst/>
              <a:ahLst/>
              <a:cxnLst/>
              <a:rect l="l" t="t" r="r" b="b"/>
              <a:pathLst>
                <a:path w="645784" h="623475">
                  <a:moveTo>
                    <a:pt x="0" y="0"/>
                  </a:moveTo>
                  <a:lnTo>
                    <a:pt x="645784" y="0"/>
                  </a:lnTo>
                  <a:lnTo>
                    <a:pt x="645784" y="623474"/>
                  </a:lnTo>
                  <a:lnTo>
                    <a:pt x="0" y="6234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GB">
                <a:solidFill>
                  <a:srgbClr val="323A3A"/>
                </a:solidFill>
                <a:latin typeface="Calibri" panose="020F0502020204030204"/>
              </a:endParaRPr>
            </a:p>
          </p:txBody>
        </p:sp>
        <p:sp>
          <p:nvSpPr>
            <p:cNvPr id="20" name="Freeform 20">
              <a:extLst>
                <a:ext uri="{FF2B5EF4-FFF2-40B4-BE49-F238E27FC236}">
                  <a16:creationId xmlns:a16="http://schemas.microsoft.com/office/drawing/2014/main" id="{0CC59341-CD25-654F-E90D-3BD78E85673A}"/>
                </a:ext>
              </a:extLst>
            </p:cNvPr>
            <p:cNvSpPr/>
            <p:nvPr/>
          </p:nvSpPr>
          <p:spPr>
            <a:xfrm>
              <a:off x="9125729" y="2067475"/>
              <a:ext cx="783021" cy="753124"/>
            </a:xfrm>
            <a:custGeom>
              <a:avLst/>
              <a:gdLst/>
              <a:ahLst/>
              <a:cxnLst/>
              <a:rect l="l" t="t" r="r" b="b"/>
              <a:pathLst>
                <a:path w="1174532" h="1129686">
                  <a:moveTo>
                    <a:pt x="0" y="0"/>
                  </a:moveTo>
                  <a:lnTo>
                    <a:pt x="1174531" y="0"/>
                  </a:lnTo>
                  <a:lnTo>
                    <a:pt x="1174531" y="1129686"/>
                  </a:lnTo>
                  <a:lnTo>
                    <a:pt x="0" y="11296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GB">
                <a:solidFill>
                  <a:srgbClr val="323A3A"/>
                </a:solidFill>
                <a:latin typeface="Calibri" panose="020F0502020204030204"/>
              </a:endParaRPr>
            </a:p>
          </p:txBody>
        </p:sp>
        <p:sp>
          <p:nvSpPr>
            <p:cNvPr id="21" name="Freeform 21">
              <a:extLst>
                <a:ext uri="{FF2B5EF4-FFF2-40B4-BE49-F238E27FC236}">
                  <a16:creationId xmlns:a16="http://schemas.microsoft.com/office/drawing/2014/main" id="{79CBF500-A2D0-644A-6F75-D39053F13C9E}"/>
                </a:ext>
              </a:extLst>
            </p:cNvPr>
            <p:cNvSpPr/>
            <p:nvPr/>
          </p:nvSpPr>
          <p:spPr>
            <a:xfrm>
              <a:off x="7378542" y="3786732"/>
              <a:ext cx="2620277" cy="920373"/>
            </a:xfrm>
            <a:custGeom>
              <a:avLst/>
              <a:gdLst/>
              <a:ahLst/>
              <a:cxnLst/>
              <a:rect l="l" t="t" r="r" b="b"/>
              <a:pathLst>
                <a:path w="3930416" h="1380559">
                  <a:moveTo>
                    <a:pt x="0" y="0"/>
                  </a:moveTo>
                  <a:lnTo>
                    <a:pt x="3930416" y="0"/>
                  </a:lnTo>
                  <a:lnTo>
                    <a:pt x="3930416" y="1380559"/>
                  </a:lnTo>
                  <a:lnTo>
                    <a:pt x="0" y="13805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371600"/>
              <a:endParaRPr lang="en-GB">
                <a:solidFill>
                  <a:srgbClr val="323A3A"/>
                </a:solidFill>
                <a:latin typeface="Calibri" panose="020F0502020204030204"/>
              </a:endParaRPr>
            </a:p>
          </p:txBody>
        </p:sp>
        <p:sp>
          <p:nvSpPr>
            <p:cNvPr id="22" name="Freeform 22">
              <a:extLst>
                <a:ext uri="{FF2B5EF4-FFF2-40B4-BE49-F238E27FC236}">
                  <a16:creationId xmlns:a16="http://schemas.microsoft.com/office/drawing/2014/main" id="{6BC3A9D7-CE75-BEA9-90E9-9C6CA3E8CD75}"/>
                </a:ext>
              </a:extLst>
            </p:cNvPr>
            <p:cNvSpPr/>
            <p:nvPr/>
          </p:nvSpPr>
          <p:spPr>
            <a:xfrm>
              <a:off x="7378542" y="3173425"/>
              <a:ext cx="775617" cy="762043"/>
            </a:xfrm>
            <a:custGeom>
              <a:avLst/>
              <a:gdLst/>
              <a:ahLst/>
              <a:cxnLst/>
              <a:rect l="l" t="t" r="r" b="b"/>
              <a:pathLst>
                <a:path w="1163425" h="1143065">
                  <a:moveTo>
                    <a:pt x="0" y="0"/>
                  </a:moveTo>
                  <a:lnTo>
                    <a:pt x="1163425" y="0"/>
                  </a:lnTo>
                  <a:lnTo>
                    <a:pt x="1163425" y="1143065"/>
                  </a:lnTo>
                  <a:lnTo>
                    <a:pt x="0" y="1143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371600"/>
              <a:endParaRPr lang="en-GB">
                <a:solidFill>
                  <a:srgbClr val="323A3A"/>
                </a:solidFill>
                <a:latin typeface="Calibri" panose="020F0502020204030204"/>
              </a:endParaRPr>
            </a:p>
          </p:txBody>
        </p:sp>
        <p:sp>
          <p:nvSpPr>
            <p:cNvPr id="23" name="Freeform 23">
              <a:extLst>
                <a:ext uri="{FF2B5EF4-FFF2-40B4-BE49-F238E27FC236}">
                  <a16:creationId xmlns:a16="http://schemas.microsoft.com/office/drawing/2014/main" id="{655606C5-69F5-54D9-23A9-D6BA7215298F}"/>
                </a:ext>
              </a:extLst>
            </p:cNvPr>
            <p:cNvSpPr/>
            <p:nvPr/>
          </p:nvSpPr>
          <p:spPr>
            <a:xfrm>
              <a:off x="9146390" y="3108631"/>
              <a:ext cx="741699" cy="602631"/>
            </a:xfrm>
            <a:custGeom>
              <a:avLst/>
              <a:gdLst/>
              <a:ahLst/>
              <a:cxnLst/>
              <a:rect l="l" t="t" r="r" b="b"/>
              <a:pathLst>
                <a:path w="1112549" h="903946">
                  <a:moveTo>
                    <a:pt x="0" y="0"/>
                  </a:moveTo>
                  <a:lnTo>
                    <a:pt x="1112549" y="0"/>
                  </a:lnTo>
                  <a:lnTo>
                    <a:pt x="1112549" y="903946"/>
                  </a:lnTo>
                  <a:lnTo>
                    <a:pt x="0" y="903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1371600"/>
              <a:endParaRPr lang="en-GB">
                <a:solidFill>
                  <a:srgbClr val="323A3A"/>
                </a:solidFill>
                <a:latin typeface="Calibri" panose="020F0502020204030204"/>
              </a:endParaRPr>
            </a:p>
          </p:txBody>
        </p:sp>
        <p:sp>
          <p:nvSpPr>
            <p:cNvPr id="24" name="TextBox 24">
              <a:extLst>
                <a:ext uri="{FF2B5EF4-FFF2-40B4-BE49-F238E27FC236}">
                  <a16:creationId xmlns:a16="http://schemas.microsoft.com/office/drawing/2014/main" id="{DB726766-1E81-4D5E-81A6-E87F714F2165}"/>
                </a:ext>
              </a:extLst>
            </p:cNvPr>
            <p:cNvSpPr txBox="1"/>
            <p:nvPr/>
          </p:nvSpPr>
          <p:spPr>
            <a:xfrm>
              <a:off x="6516548" y="3335918"/>
              <a:ext cx="830433" cy="430203"/>
            </a:xfrm>
            <a:prstGeom prst="rect">
              <a:avLst/>
            </a:prstGeom>
          </p:spPr>
          <p:txBody>
            <a:bodyPr lIns="0" tIns="0" rIns="0" bIns="0" rtlCol="0" anchor="t">
              <a:spAutoFit/>
            </a:bodyPr>
            <a:lstStyle/>
            <a:p>
              <a:pPr algn="ctr" defTabSz="1371600">
                <a:lnSpc>
                  <a:spcPts val="2558"/>
                </a:lnSpc>
              </a:pPr>
              <a:r>
                <a:rPr lang="en-US" sz="1826">
                  <a:solidFill>
                    <a:srgbClr val="1E2019"/>
                  </a:solidFill>
                  <a:latin typeface="League Spartan"/>
                  <a:ea typeface="League Spartan"/>
                  <a:cs typeface="League Spartan"/>
                  <a:sym typeface="League Spartan"/>
                </a:rPr>
                <a:t>Energy </a:t>
              </a:r>
            </a:p>
            <a:p>
              <a:pPr algn="ctr" defTabSz="1371600">
                <a:lnSpc>
                  <a:spcPts val="2558"/>
                </a:lnSpc>
                <a:spcBef>
                  <a:spcPct val="0"/>
                </a:spcBef>
              </a:pPr>
              <a:r>
                <a:rPr lang="en-US" sz="1826">
                  <a:solidFill>
                    <a:srgbClr val="1E2019"/>
                  </a:solidFill>
                  <a:latin typeface="League Spartan"/>
                  <a:ea typeface="League Spartan"/>
                  <a:cs typeface="League Spartan"/>
                  <a:sym typeface="League Spartan"/>
                </a:rPr>
                <a:t>Savings</a:t>
              </a:r>
            </a:p>
          </p:txBody>
        </p:sp>
        <p:sp>
          <p:nvSpPr>
            <p:cNvPr id="25" name="TextBox 25">
              <a:extLst>
                <a:ext uri="{FF2B5EF4-FFF2-40B4-BE49-F238E27FC236}">
                  <a16:creationId xmlns:a16="http://schemas.microsoft.com/office/drawing/2014/main" id="{E3F0E13F-C09D-5BAF-5B90-120377FC1B49}"/>
                </a:ext>
              </a:extLst>
            </p:cNvPr>
            <p:cNvSpPr txBox="1"/>
            <p:nvPr/>
          </p:nvSpPr>
          <p:spPr>
            <a:xfrm>
              <a:off x="10113269" y="3243913"/>
              <a:ext cx="964105" cy="207920"/>
            </a:xfrm>
            <a:prstGeom prst="rect">
              <a:avLst/>
            </a:prstGeom>
          </p:spPr>
          <p:txBody>
            <a:bodyPr lIns="0" tIns="0" rIns="0" bIns="0" rtlCol="0" anchor="t">
              <a:spAutoFit/>
            </a:bodyPr>
            <a:lstStyle/>
            <a:p>
              <a:pPr algn="ctr" defTabSz="1371600">
                <a:lnSpc>
                  <a:spcPts val="2558"/>
                </a:lnSpc>
                <a:spcBef>
                  <a:spcPct val="0"/>
                </a:spcBef>
              </a:pPr>
              <a:r>
                <a:rPr lang="en-US" sz="1826">
                  <a:solidFill>
                    <a:srgbClr val="1E2019"/>
                  </a:solidFill>
                  <a:latin typeface="League Spartan"/>
                  <a:ea typeface="League Spartan"/>
                  <a:cs typeface="League Spartan"/>
                  <a:sym typeface="League Spartan"/>
                </a:rPr>
                <a:t>Investment</a:t>
              </a:r>
            </a:p>
          </p:txBody>
        </p:sp>
        <p:sp>
          <p:nvSpPr>
            <p:cNvPr id="26" name="TextBox 26">
              <a:extLst>
                <a:ext uri="{FF2B5EF4-FFF2-40B4-BE49-F238E27FC236}">
                  <a16:creationId xmlns:a16="http://schemas.microsoft.com/office/drawing/2014/main" id="{7BFED3CC-0C64-6010-8FB8-119B1FEC71B5}"/>
                </a:ext>
              </a:extLst>
            </p:cNvPr>
            <p:cNvSpPr txBox="1"/>
            <p:nvPr/>
          </p:nvSpPr>
          <p:spPr>
            <a:xfrm>
              <a:off x="6516548" y="2109838"/>
              <a:ext cx="830433" cy="874769"/>
            </a:xfrm>
            <a:prstGeom prst="rect">
              <a:avLst/>
            </a:prstGeom>
          </p:spPr>
          <p:txBody>
            <a:bodyPr lIns="0" tIns="0" rIns="0" bIns="0" rtlCol="0" anchor="t">
              <a:spAutoFit/>
            </a:bodyPr>
            <a:lstStyle/>
            <a:p>
              <a:pPr algn="just" defTabSz="1371600">
                <a:lnSpc>
                  <a:spcPts val="2558"/>
                </a:lnSpc>
              </a:pPr>
              <a:r>
                <a:rPr lang="en-US" sz="1826">
                  <a:solidFill>
                    <a:srgbClr val="1E2019"/>
                  </a:solidFill>
                  <a:latin typeface="League Spartan"/>
                  <a:ea typeface="League Spartan"/>
                  <a:cs typeface="League Spartan"/>
                  <a:sym typeface="League Spartan"/>
                </a:rPr>
                <a:t>Benefit 1, </a:t>
              </a:r>
            </a:p>
            <a:p>
              <a:pPr algn="just" defTabSz="1371600">
                <a:lnSpc>
                  <a:spcPts val="2558"/>
                </a:lnSpc>
              </a:pPr>
              <a:r>
                <a:rPr lang="en-US" sz="1826">
                  <a:solidFill>
                    <a:srgbClr val="1E2019"/>
                  </a:solidFill>
                  <a:latin typeface="League Spartan"/>
                  <a:ea typeface="League Spartan"/>
                  <a:cs typeface="League Spartan"/>
                  <a:sym typeface="League Spartan"/>
                </a:rPr>
                <a:t>Benefit 2,</a:t>
              </a:r>
            </a:p>
            <a:p>
              <a:pPr algn="just" defTabSz="1371600">
                <a:lnSpc>
                  <a:spcPts val="2558"/>
                </a:lnSpc>
              </a:pPr>
              <a:r>
                <a:rPr lang="en-US" sz="1826">
                  <a:solidFill>
                    <a:srgbClr val="1E2019"/>
                  </a:solidFill>
                  <a:latin typeface="League Spartan"/>
                  <a:ea typeface="League Spartan"/>
                  <a:cs typeface="League Spartan"/>
                  <a:sym typeface="League Spartan"/>
                </a:rPr>
                <a:t>Benefit 3,</a:t>
              </a:r>
            </a:p>
            <a:p>
              <a:pPr algn="just" defTabSz="1371600">
                <a:lnSpc>
                  <a:spcPts val="2558"/>
                </a:lnSpc>
                <a:spcBef>
                  <a:spcPct val="0"/>
                </a:spcBef>
              </a:pPr>
              <a:r>
                <a:rPr lang="en-US" sz="1826">
                  <a:solidFill>
                    <a:srgbClr val="1E2019"/>
                  </a:solidFill>
                  <a:latin typeface="League Spartan"/>
                  <a:ea typeface="League Spartan"/>
                  <a:cs typeface="League Spartan"/>
                  <a:sym typeface="League Spartan"/>
                </a:rPr>
                <a:t>...</a:t>
              </a:r>
            </a:p>
          </p:txBody>
        </p:sp>
        <p:sp>
          <p:nvSpPr>
            <p:cNvPr id="27" name="TextBox 27">
              <a:extLst>
                <a:ext uri="{FF2B5EF4-FFF2-40B4-BE49-F238E27FC236}">
                  <a16:creationId xmlns:a16="http://schemas.microsoft.com/office/drawing/2014/main" id="{7274FD81-68C7-A017-1CC5-F3F4202CF91A}"/>
                </a:ext>
              </a:extLst>
            </p:cNvPr>
            <p:cNvSpPr txBox="1"/>
            <p:nvPr/>
          </p:nvSpPr>
          <p:spPr>
            <a:xfrm>
              <a:off x="7346981" y="1513160"/>
              <a:ext cx="916489" cy="272553"/>
            </a:xfrm>
            <a:prstGeom prst="rect">
              <a:avLst/>
            </a:prstGeom>
          </p:spPr>
          <p:txBody>
            <a:bodyPr lIns="0" tIns="0" rIns="0" bIns="0" rtlCol="0" anchor="t">
              <a:spAutoFit/>
            </a:bodyPr>
            <a:lstStyle/>
            <a:p>
              <a:pPr algn="ctr" defTabSz="1371600">
                <a:lnSpc>
                  <a:spcPts val="3384"/>
                </a:lnSpc>
                <a:spcBef>
                  <a:spcPct val="0"/>
                </a:spcBef>
              </a:pPr>
              <a:r>
                <a:rPr lang="en-US" sz="2417">
                  <a:solidFill>
                    <a:srgbClr val="00BF63"/>
                  </a:solidFill>
                  <a:latin typeface="League Spartan"/>
                  <a:ea typeface="League Spartan"/>
                  <a:cs typeface="League Spartan"/>
                  <a:sym typeface="League Spartan"/>
                </a:rPr>
                <a:t>Benefits</a:t>
              </a:r>
            </a:p>
          </p:txBody>
        </p:sp>
        <p:sp>
          <p:nvSpPr>
            <p:cNvPr id="28" name="TextBox 28">
              <a:extLst>
                <a:ext uri="{FF2B5EF4-FFF2-40B4-BE49-F238E27FC236}">
                  <a16:creationId xmlns:a16="http://schemas.microsoft.com/office/drawing/2014/main" id="{A85E57B7-FD57-2475-31ED-3B3F987F1D52}"/>
                </a:ext>
              </a:extLst>
            </p:cNvPr>
            <p:cNvSpPr txBox="1"/>
            <p:nvPr/>
          </p:nvSpPr>
          <p:spPr>
            <a:xfrm>
              <a:off x="9171679" y="1513160"/>
              <a:ext cx="737071" cy="272553"/>
            </a:xfrm>
            <a:prstGeom prst="rect">
              <a:avLst/>
            </a:prstGeom>
          </p:spPr>
          <p:txBody>
            <a:bodyPr lIns="0" tIns="0" rIns="0" bIns="0" rtlCol="0" anchor="t">
              <a:spAutoFit/>
            </a:bodyPr>
            <a:lstStyle/>
            <a:p>
              <a:pPr algn="ctr" defTabSz="1371600">
                <a:lnSpc>
                  <a:spcPts val="3384"/>
                </a:lnSpc>
                <a:spcBef>
                  <a:spcPct val="0"/>
                </a:spcBef>
              </a:pPr>
              <a:r>
                <a:rPr lang="en-US" sz="2417">
                  <a:solidFill>
                    <a:srgbClr val="FF3131"/>
                  </a:solidFill>
                  <a:latin typeface="League Spartan"/>
                  <a:ea typeface="League Spartan"/>
                  <a:cs typeface="League Spartan"/>
                  <a:sym typeface="League Spartan"/>
                </a:rPr>
                <a:t>Efforts</a:t>
              </a:r>
            </a:p>
          </p:txBody>
        </p:sp>
        <p:sp>
          <p:nvSpPr>
            <p:cNvPr id="29" name="TextBox 29">
              <a:extLst>
                <a:ext uri="{FF2B5EF4-FFF2-40B4-BE49-F238E27FC236}">
                  <a16:creationId xmlns:a16="http://schemas.microsoft.com/office/drawing/2014/main" id="{4342EA3B-1C03-AC07-6052-4CACAAECE1E8}"/>
                </a:ext>
              </a:extLst>
            </p:cNvPr>
            <p:cNvSpPr txBox="1"/>
            <p:nvPr/>
          </p:nvSpPr>
          <p:spPr>
            <a:xfrm>
              <a:off x="10113269" y="2010565"/>
              <a:ext cx="725133" cy="874769"/>
            </a:xfrm>
            <a:prstGeom prst="rect">
              <a:avLst/>
            </a:prstGeom>
          </p:spPr>
          <p:txBody>
            <a:bodyPr lIns="0" tIns="0" rIns="0" bIns="0" rtlCol="0" anchor="t">
              <a:spAutoFit/>
            </a:bodyPr>
            <a:lstStyle/>
            <a:p>
              <a:pPr algn="just" defTabSz="1371600">
                <a:lnSpc>
                  <a:spcPts val="2558"/>
                </a:lnSpc>
              </a:pPr>
              <a:r>
                <a:rPr lang="en-US" sz="1826">
                  <a:solidFill>
                    <a:srgbClr val="1E2019"/>
                  </a:solidFill>
                  <a:latin typeface="League Spartan"/>
                  <a:ea typeface="League Spartan"/>
                  <a:cs typeface="League Spartan"/>
                  <a:sym typeface="League Spartan"/>
                </a:rPr>
                <a:t>Effort 1, </a:t>
              </a:r>
            </a:p>
            <a:p>
              <a:pPr algn="just" defTabSz="1371600">
                <a:lnSpc>
                  <a:spcPts val="2558"/>
                </a:lnSpc>
              </a:pPr>
              <a:r>
                <a:rPr lang="en-US" sz="1826">
                  <a:solidFill>
                    <a:srgbClr val="1E2019"/>
                  </a:solidFill>
                  <a:latin typeface="League Spartan"/>
                  <a:ea typeface="League Spartan"/>
                  <a:cs typeface="League Spartan"/>
                  <a:sym typeface="League Spartan"/>
                </a:rPr>
                <a:t>Effort 2,</a:t>
              </a:r>
            </a:p>
            <a:p>
              <a:pPr algn="just" defTabSz="1371600">
                <a:lnSpc>
                  <a:spcPts val="2558"/>
                </a:lnSpc>
              </a:pPr>
              <a:r>
                <a:rPr lang="en-US" sz="1826">
                  <a:solidFill>
                    <a:srgbClr val="1E2019"/>
                  </a:solidFill>
                  <a:latin typeface="League Spartan"/>
                  <a:ea typeface="League Spartan"/>
                  <a:cs typeface="League Spartan"/>
                  <a:sym typeface="League Spartan"/>
                </a:rPr>
                <a:t>Effort 3,</a:t>
              </a:r>
            </a:p>
            <a:p>
              <a:pPr algn="just" defTabSz="1371600">
                <a:lnSpc>
                  <a:spcPts val="2558"/>
                </a:lnSpc>
                <a:spcBef>
                  <a:spcPct val="0"/>
                </a:spcBef>
              </a:pPr>
              <a:r>
                <a:rPr lang="en-US" sz="1826">
                  <a:solidFill>
                    <a:srgbClr val="1E2019"/>
                  </a:solidFill>
                  <a:latin typeface="League Spartan"/>
                  <a:ea typeface="League Spartan"/>
                  <a:cs typeface="League Spartan"/>
                  <a:sym typeface="League Spartan"/>
                </a:rPr>
                <a:t>...</a:t>
              </a:r>
            </a:p>
          </p:txBody>
        </p:sp>
      </p:grpSp>
      <p:sp>
        <p:nvSpPr>
          <p:cNvPr id="30" name="TextBox 30">
            <a:extLst>
              <a:ext uri="{FF2B5EF4-FFF2-40B4-BE49-F238E27FC236}">
                <a16:creationId xmlns:a16="http://schemas.microsoft.com/office/drawing/2014/main" id="{83482886-9595-D840-0594-5CD9ADEE2505}"/>
              </a:ext>
            </a:extLst>
          </p:cNvPr>
          <p:cNvSpPr txBox="1"/>
          <p:nvPr/>
        </p:nvSpPr>
        <p:spPr>
          <a:xfrm>
            <a:off x="3010892" y="7609622"/>
            <a:ext cx="1865787" cy="994311"/>
          </a:xfrm>
          <a:prstGeom prst="rect">
            <a:avLst/>
          </a:prstGeom>
        </p:spPr>
        <p:txBody>
          <a:bodyPr lIns="0" tIns="0" rIns="0" bIns="0" rtlCol="0" anchor="t">
            <a:spAutoFit/>
          </a:bodyPr>
          <a:lstStyle/>
          <a:p>
            <a:pPr algn="ctr" defTabSz="1371600">
              <a:lnSpc>
                <a:spcPts val="3998"/>
              </a:lnSpc>
            </a:pPr>
            <a:r>
              <a:rPr lang="en-US" sz="2855">
                <a:solidFill>
                  <a:srgbClr val="1E2019"/>
                </a:solidFill>
                <a:latin typeface="League Spartan"/>
                <a:ea typeface="League Spartan"/>
                <a:cs typeface="League Spartan"/>
                <a:sym typeface="League Spartan"/>
              </a:rPr>
              <a:t>Existing</a:t>
            </a:r>
          </a:p>
          <a:p>
            <a:pPr algn="ctr" defTabSz="1371600">
              <a:lnSpc>
                <a:spcPts val="3998"/>
              </a:lnSpc>
              <a:spcBef>
                <a:spcPct val="0"/>
              </a:spcBef>
            </a:pPr>
            <a:r>
              <a:rPr lang="en-US" sz="2855">
                <a:solidFill>
                  <a:srgbClr val="1E2019"/>
                </a:solidFill>
                <a:latin typeface="League Spartan"/>
                <a:ea typeface="League Spartan"/>
                <a:cs typeface="League Spartan"/>
                <a:sym typeface="League Spartan"/>
              </a:rPr>
              <a:t>Approach</a:t>
            </a:r>
          </a:p>
        </p:txBody>
      </p:sp>
      <p:sp>
        <p:nvSpPr>
          <p:cNvPr id="31" name="Freeform 31">
            <a:extLst>
              <a:ext uri="{FF2B5EF4-FFF2-40B4-BE49-F238E27FC236}">
                <a16:creationId xmlns:a16="http://schemas.microsoft.com/office/drawing/2014/main" id="{606609DC-5864-E36B-D3F7-844EBA22B5C7}"/>
              </a:ext>
            </a:extLst>
          </p:cNvPr>
          <p:cNvSpPr/>
          <p:nvPr/>
        </p:nvSpPr>
        <p:spPr>
          <a:xfrm flipH="1">
            <a:off x="2025416" y="5068078"/>
            <a:ext cx="3930416" cy="1380560"/>
          </a:xfrm>
          <a:custGeom>
            <a:avLst/>
            <a:gdLst/>
            <a:ahLst/>
            <a:cxnLst/>
            <a:rect l="l" t="t" r="r" b="b"/>
            <a:pathLst>
              <a:path w="3930416" h="1380559">
                <a:moveTo>
                  <a:pt x="3930416" y="0"/>
                </a:moveTo>
                <a:lnTo>
                  <a:pt x="0" y="0"/>
                </a:lnTo>
                <a:lnTo>
                  <a:pt x="0" y="1380558"/>
                </a:lnTo>
                <a:lnTo>
                  <a:pt x="3930416" y="1380558"/>
                </a:lnTo>
                <a:lnTo>
                  <a:pt x="393041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371600"/>
            <a:endParaRPr lang="en-GB">
              <a:solidFill>
                <a:srgbClr val="323A3A"/>
              </a:solidFill>
              <a:latin typeface="Calibri" panose="020F0502020204030204"/>
            </a:endParaRPr>
          </a:p>
        </p:txBody>
      </p:sp>
      <p:sp>
        <p:nvSpPr>
          <p:cNvPr id="32" name="Freeform 32">
            <a:extLst>
              <a:ext uri="{FF2B5EF4-FFF2-40B4-BE49-F238E27FC236}">
                <a16:creationId xmlns:a16="http://schemas.microsoft.com/office/drawing/2014/main" id="{FEA02D4E-A96D-61A4-7074-7479B01D6924}"/>
              </a:ext>
            </a:extLst>
          </p:cNvPr>
          <p:cNvSpPr/>
          <p:nvPr/>
        </p:nvSpPr>
        <p:spPr>
          <a:xfrm>
            <a:off x="2025416" y="3889388"/>
            <a:ext cx="1163426" cy="1143065"/>
          </a:xfrm>
          <a:custGeom>
            <a:avLst/>
            <a:gdLst/>
            <a:ahLst/>
            <a:cxnLst/>
            <a:rect l="l" t="t" r="r" b="b"/>
            <a:pathLst>
              <a:path w="1163425" h="1143065">
                <a:moveTo>
                  <a:pt x="0" y="0"/>
                </a:moveTo>
                <a:lnTo>
                  <a:pt x="1163425" y="0"/>
                </a:lnTo>
                <a:lnTo>
                  <a:pt x="1163425" y="1143065"/>
                </a:lnTo>
                <a:lnTo>
                  <a:pt x="0" y="1143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371600"/>
            <a:endParaRPr lang="en-GB">
              <a:solidFill>
                <a:srgbClr val="323A3A"/>
              </a:solidFill>
              <a:latin typeface="Calibri" panose="020F0502020204030204"/>
            </a:endParaRPr>
          </a:p>
        </p:txBody>
      </p:sp>
      <p:sp>
        <p:nvSpPr>
          <p:cNvPr id="33" name="Freeform 33">
            <a:extLst>
              <a:ext uri="{FF2B5EF4-FFF2-40B4-BE49-F238E27FC236}">
                <a16:creationId xmlns:a16="http://schemas.microsoft.com/office/drawing/2014/main" id="{33CCFA25-1AF7-4B31-01AD-3D03A742861E}"/>
              </a:ext>
            </a:extLst>
          </p:cNvPr>
          <p:cNvSpPr/>
          <p:nvPr/>
        </p:nvSpPr>
        <p:spPr>
          <a:xfrm>
            <a:off x="4677188" y="4396487"/>
            <a:ext cx="1112549" cy="903947"/>
          </a:xfrm>
          <a:custGeom>
            <a:avLst/>
            <a:gdLst/>
            <a:ahLst/>
            <a:cxnLst/>
            <a:rect l="l" t="t" r="r" b="b"/>
            <a:pathLst>
              <a:path w="1112549" h="903946">
                <a:moveTo>
                  <a:pt x="0" y="0"/>
                </a:moveTo>
                <a:lnTo>
                  <a:pt x="1112549" y="0"/>
                </a:lnTo>
                <a:lnTo>
                  <a:pt x="1112549" y="903946"/>
                </a:lnTo>
                <a:lnTo>
                  <a:pt x="0" y="903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1371600"/>
            <a:endParaRPr lang="en-GB">
              <a:solidFill>
                <a:srgbClr val="323A3A"/>
              </a:solidFill>
              <a:latin typeface="Calibri" panose="020F0502020204030204"/>
            </a:endParaRPr>
          </a:p>
        </p:txBody>
      </p:sp>
      <p:sp>
        <p:nvSpPr>
          <p:cNvPr id="34" name="TextBox 34">
            <a:extLst>
              <a:ext uri="{FF2B5EF4-FFF2-40B4-BE49-F238E27FC236}">
                <a16:creationId xmlns:a16="http://schemas.microsoft.com/office/drawing/2014/main" id="{378418C6-31F0-D380-4A25-1CDD9F84F2D5}"/>
              </a:ext>
            </a:extLst>
          </p:cNvPr>
          <p:cNvSpPr txBox="1"/>
          <p:nvPr/>
        </p:nvSpPr>
        <p:spPr>
          <a:xfrm>
            <a:off x="2128835" y="3047807"/>
            <a:ext cx="1060007" cy="645305"/>
          </a:xfrm>
          <a:prstGeom prst="rect">
            <a:avLst/>
          </a:prstGeom>
        </p:spPr>
        <p:txBody>
          <a:bodyPr lIns="0" tIns="0" rIns="0" bIns="0" rtlCol="0" anchor="t">
            <a:spAutoFit/>
          </a:bodyPr>
          <a:lstStyle/>
          <a:p>
            <a:pPr algn="ctr" defTabSz="1371600">
              <a:lnSpc>
                <a:spcPts val="2558"/>
              </a:lnSpc>
            </a:pPr>
            <a:r>
              <a:rPr lang="en-US" sz="1826">
                <a:solidFill>
                  <a:srgbClr val="1E2019"/>
                </a:solidFill>
                <a:latin typeface="League Spartan"/>
                <a:ea typeface="League Spartan"/>
                <a:cs typeface="League Spartan"/>
                <a:sym typeface="League Spartan"/>
              </a:rPr>
              <a:t>Energy </a:t>
            </a:r>
          </a:p>
          <a:p>
            <a:pPr algn="ctr" defTabSz="1371600">
              <a:lnSpc>
                <a:spcPts val="2558"/>
              </a:lnSpc>
              <a:spcBef>
                <a:spcPct val="0"/>
              </a:spcBef>
            </a:pPr>
            <a:r>
              <a:rPr lang="en-US" sz="1826">
                <a:solidFill>
                  <a:srgbClr val="1E2019"/>
                </a:solidFill>
                <a:latin typeface="League Spartan"/>
                <a:ea typeface="League Spartan"/>
                <a:cs typeface="League Spartan"/>
                <a:sym typeface="League Spartan"/>
              </a:rPr>
              <a:t>Savings</a:t>
            </a:r>
          </a:p>
        </p:txBody>
      </p:sp>
      <p:sp>
        <p:nvSpPr>
          <p:cNvPr id="35" name="TextBox 35">
            <a:extLst>
              <a:ext uri="{FF2B5EF4-FFF2-40B4-BE49-F238E27FC236}">
                <a16:creationId xmlns:a16="http://schemas.microsoft.com/office/drawing/2014/main" id="{85310614-4449-1D0C-139A-3707453CF00E}"/>
              </a:ext>
            </a:extLst>
          </p:cNvPr>
          <p:cNvSpPr txBox="1"/>
          <p:nvPr/>
        </p:nvSpPr>
        <p:spPr>
          <a:xfrm>
            <a:off x="4522121" y="3652096"/>
            <a:ext cx="1433712" cy="311880"/>
          </a:xfrm>
          <a:prstGeom prst="rect">
            <a:avLst/>
          </a:prstGeom>
        </p:spPr>
        <p:txBody>
          <a:bodyPr lIns="0" tIns="0" rIns="0" bIns="0" rtlCol="0" anchor="t">
            <a:spAutoFit/>
          </a:bodyPr>
          <a:lstStyle/>
          <a:p>
            <a:pPr algn="ctr" defTabSz="1371600">
              <a:lnSpc>
                <a:spcPts val="2558"/>
              </a:lnSpc>
              <a:spcBef>
                <a:spcPct val="0"/>
              </a:spcBef>
            </a:pPr>
            <a:r>
              <a:rPr lang="en-US" sz="1826">
                <a:solidFill>
                  <a:srgbClr val="1E2019"/>
                </a:solidFill>
                <a:latin typeface="League Spartan"/>
                <a:ea typeface="League Spartan"/>
                <a:cs typeface="League Spartan"/>
                <a:sym typeface="League Spartan"/>
              </a:rPr>
              <a:t>Investment</a:t>
            </a:r>
          </a:p>
        </p:txBody>
      </p:sp>
      <p:sp>
        <p:nvSpPr>
          <p:cNvPr id="36" name="TextBox 36">
            <a:extLst>
              <a:ext uri="{FF2B5EF4-FFF2-40B4-BE49-F238E27FC236}">
                <a16:creationId xmlns:a16="http://schemas.microsoft.com/office/drawing/2014/main" id="{63DEF23B-B237-2637-2CCA-81C4E985B43B}"/>
              </a:ext>
            </a:extLst>
          </p:cNvPr>
          <p:cNvSpPr txBox="1"/>
          <p:nvPr/>
        </p:nvSpPr>
        <p:spPr>
          <a:xfrm>
            <a:off x="1931740" y="2623033"/>
            <a:ext cx="1357661" cy="408830"/>
          </a:xfrm>
          <a:prstGeom prst="rect">
            <a:avLst/>
          </a:prstGeom>
        </p:spPr>
        <p:txBody>
          <a:bodyPr lIns="0" tIns="0" rIns="0" bIns="0" rtlCol="0" anchor="t">
            <a:spAutoFit/>
          </a:bodyPr>
          <a:lstStyle/>
          <a:p>
            <a:pPr algn="ctr" defTabSz="1371600">
              <a:lnSpc>
                <a:spcPts val="3384"/>
              </a:lnSpc>
              <a:spcBef>
                <a:spcPct val="0"/>
              </a:spcBef>
            </a:pPr>
            <a:r>
              <a:rPr lang="en-US" sz="2417">
                <a:solidFill>
                  <a:srgbClr val="00BF63"/>
                </a:solidFill>
                <a:latin typeface="League Spartan"/>
                <a:ea typeface="League Spartan"/>
                <a:cs typeface="League Spartan"/>
                <a:sym typeface="League Spartan"/>
              </a:rPr>
              <a:t>Benefits</a:t>
            </a:r>
          </a:p>
        </p:txBody>
      </p:sp>
      <p:sp>
        <p:nvSpPr>
          <p:cNvPr id="37" name="TextBox 37">
            <a:extLst>
              <a:ext uri="{FF2B5EF4-FFF2-40B4-BE49-F238E27FC236}">
                <a16:creationId xmlns:a16="http://schemas.microsoft.com/office/drawing/2014/main" id="{CAC3B7C5-3246-6237-4BCE-412147D66E8D}"/>
              </a:ext>
            </a:extLst>
          </p:cNvPr>
          <p:cNvSpPr txBox="1"/>
          <p:nvPr/>
        </p:nvSpPr>
        <p:spPr>
          <a:xfrm>
            <a:off x="4668785" y="3227323"/>
            <a:ext cx="1120950" cy="408830"/>
          </a:xfrm>
          <a:prstGeom prst="rect">
            <a:avLst/>
          </a:prstGeom>
        </p:spPr>
        <p:txBody>
          <a:bodyPr lIns="0" tIns="0" rIns="0" bIns="0" rtlCol="0" anchor="t">
            <a:spAutoFit/>
          </a:bodyPr>
          <a:lstStyle/>
          <a:p>
            <a:pPr algn="ctr" defTabSz="1371600">
              <a:lnSpc>
                <a:spcPts val="3384"/>
              </a:lnSpc>
              <a:spcBef>
                <a:spcPct val="0"/>
              </a:spcBef>
            </a:pPr>
            <a:r>
              <a:rPr lang="en-US" sz="2417">
                <a:solidFill>
                  <a:srgbClr val="FF3131"/>
                </a:solidFill>
                <a:latin typeface="League Spartan"/>
                <a:ea typeface="League Spartan"/>
                <a:cs typeface="League Spartan"/>
                <a:sym typeface="League Spartan"/>
              </a:rPr>
              <a:t>Efforts</a:t>
            </a:r>
          </a:p>
        </p:txBody>
      </p:sp>
      <p:sp>
        <p:nvSpPr>
          <p:cNvPr id="38" name="Freeform 38">
            <a:extLst>
              <a:ext uri="{FF2B5EF4-FFF2-40B4-BE49-F238E27FC236}">
                <a16:creationId xmlns:a16="http://schemas.microsoft.com/office/drawing/2014/main" id="{EA36E72F-D635-A070-F48A-C0EDFFF8EB5D}"/>
              </a:ext>
            </a:extLst>
          </p:cNvPr>
          <p:cNvSpPr/>
          <p:nvPr/>
        </p:nvSpPr>
        <p:spPr>
          <a:xfrm rot="5400000">
            <a:off x="6987095" y="3757815"/>
            <a:ext cx="1926743" cy="2506332"/>
          </a:xfrm>
          <a:custGeom>
            <a:avLst/>
            <a:gdLst/>
            <a:ahLst/>
            <a:cxnLst/>
            <a:rect l="l" t="t" r="r" b="b"/>
            <a:pathLst>
              <a:path w="1926743" h="2506332">
                <a:moveTo>
                  <a:pt x="0" y="0"/>
                </a:moveTo>
                <a:lnTo>
                  <a:pt x="1926743" y="0"/>
                </a:lnTo>
                <a:lnTo>
                  <a:pt x="1926743" y="2506332"/>
                </a:lnTo>
                <a:lnTo>
                  <a:pt x="0" y="250633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defTabSz="1371600"/>
            <a:endParaRPr lang="en-GB">
              <a:solidFill>
                <a:srgbClr val="323A3A"/>
              </a:solidFill>
              <a:latin typeface="Calibri" panose="020F0502020204030204"/>
            </a:endParaRPr>
          </a:p>
        </p:txBody>
      </p:sp>
      <p:sp>
        <p:nvSpPr>
          <p:cNvPr id="4" name="Fußzeilenplatzhalter 4">
            <a:extLst>
              <a:ext uri="{FF2B5EF4-FFF2-40B4-BE49-F238E27FC236}">
                <a16:creationId xmlns:a16="http://schemas.microsoft.com/office/drawing/2014/main" id="{0159A027-6AC5-34DD-995A-3D8C4CDC32B0}"/>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32293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909" y="-719445"/>
            <a:ext cx="19200165" cy="12323615"/>
          </a:xfrm>
          <a:custGeom>
            <a:avLst/>
            <a:gdLst/>
            <a:ahLst/>
            <a:cxnLst/>
            <a:rect l="l" t="t" r="r" b="b"/>
            <a:pathLst>
              <a:path w="18288000" h="12161520">
                <a:moveTo>
                  <a:pt x="0" y="0"/>
                </a:moveTo>
                <a:lnTo>
                  <a:pt x="18288000" y="0"/>
                </a:lnTo>
                <a:lnTo>
                  <a:pt x="18288000" y="12161520"/>
                </a:lnTo>
                <a:lnTo>
                  <a:pt x="0" y="12161520"/>
                </a:lnTo>
                <a:lnTo>
                  <a:pt x="0" y="0"/>
                </a:lnTo>
                <a:close/>
              </a:path>
            </a:pathLst>
          </a:custGeom>
          <a:blipFill>
            <a:blip r:embed="rId2"/>
            <a:stretch>
              <a:fillRect/>
            </a:stretch>
          </a:blipFill>
        </p:spPr>
        <p:txBody>
          <a:bodyPr/>
          <a:lstStyle/>
          <a:p>
            <a:pPr defTabSz="1371600"/>
            <a:endParaRPr lang="en-GB">
              <a:solidFill>
                <a:srgbClr val="323A3A"/>
              </a:solidFill>
              <a:latin typeface="Calibri" panose="020F0502020204030204"/>
            </a:endParaRPr>
          </a:p>
        </p:txBody>
      </p:sp>
      <p:grpSp>
        <p:nvGrpSpPr>
          <p:cNvPr id="3" name="Group 3"/>
          <p:cNvGrpSpPr/>
          <p:nvPr/>
        </p:nvGrpSpPr>
        <p:grpSpPr>
          <a:xfrm>
            <a:off x="-402424" y="-619989"/>
            <a:ext cx="18690425" cy="11195441"/>
            <a:chOff x="0" y="0"/>
            <a:chExt cx="5021280" cy="3007713"/>
          </a:xfrm>
        </p:grpSpPr>
        <p:sp>
          <p:nvSpPr>
            <p:cNvPr id="4" name="Freeform 4"/>
            <p:cNvSpPr/>
            <p:nvPr/>
          </p:nvSpPr>
          <p:spPr>
            <a:xfrm>
              <a:off x="0" y="0"/>
              <a:ext cx="5021280" cy="3007713"/>
            </a:xfrm>
            <a:custGeom>
              <a:avLst/>
              <a:gdLst/>
              <a:ahLst/>
              <a:cxnLst/>
              <a:rect l="l" t="t" r="r" b="b"/>
              <a:pathLst>
                <a:path w="5021280" h="3007713">
                  <a:moveTo>
                    <a:pt x="0" y="0"/>
                  </a:moveTo>
                  <a:lnTo>
                    <a:pt x="5021280" y="0"/>
                  </a:lnTo>
                  <a:lnTo>
                    <a:pt x="5021280" y="3007713"/>
                  </a:lnTo>
                  <a:lnTo>
                    <a:pt x="0" y="3007713"/>
                  </a:lnTo>
                  <a:close/>
                </a:path>
              </a:pathLst>
            </a:custGeom>
            <a:solidFill>
              <a:srgbClr val="FFFFFF">
                <a:alpha val="84706"/>
              </a:srgbClr>
            </a:solidFill>
          </p:spPr>
          <p:txBody>
            <a:bodyPr/>
            <a:lstStyle/>
            <a:p>
              <a:pPr defTabSz="1371600"/>
              <a:endParaRPr lang="en-GB">
                <a:solidFill>
                  <a:srgbClr val="323A3A"/>
                </a:solidFill>
                <a:latin typeface="Calibri" panose="020F0502020204030204"/>
              </a:endParaRPr>
            </a:p>
          </p:txBody>
        </p:sp>
        <p:sp>
          <p:nvSpPr>
            <p:cNvPr id="5" name="TextBox 5"/>
            <p:cNvSpPr txBox="1"/>
            <p:nvPr/>
          </p:nvSpPr>
          <p:spPr>
            <a:xfrm>
              <a:off x="0" y="-47625"/>
              <a:ext cx="5021280" cy="3055338"/>
            </a:xfrm>
            <a:prstGeom prst="rect">
              <a:avLst/>
            </a:prstGeom>
          </p:spPr>
          <p:txBody>
            <a:bodyPr lIns="49802" tIns="49802" rIns="49802" bIns="49802" rtlCol="0" anchor="ctr"/>
            <a:lstStyle/>
            <a:p>
              <a:pPr algn="ctr" defTabSz="1371600">
                <a:lnSpc>
                  <a:spcPts val="2607"/>
                </a:lnSpc>
                <a:spcBef>
                  <a:spcPct val="0"/>
                </a:spcBef>
              </a:pPr>
              <a:endParaRPr>
                <a:solidFill>
                  <a:srgbClr val="323A3A"/>
                </a:solidFill>
                <a:latin typeface="Calibri" panose="020F0502020204030204"/>
              </a:endParaRPr>
            </a:p>
          </p:txBody>
        </p:sp>
      </p:grpSp>
      <p:grpSp>
        <p:nvGrpSpPr>
          <p:cNvPr id="6" name="Group 6"/>
          <p:cNvGrpSpPr/>
          <p:nvPr/>
        </p:nvGrpSpPr>
        <p:grpSpPr>
          <a:xfrm>
            <a:off x="234142" y="343760"/>
            <a:ext cx="5938196" cy="2533590"/>
            <a:chOff x="0" y="0"/>
            <a:chExt cx="7917595" cy="3378118"/>
          </a:xfrm>
        </p:grpSpPr>
        <p:sp>
          <p:nvSpPr>
            <p:cNvPr id="7" name="Freeform 7"/>
            <p:cNvSpPr/>
            <p:nvPr/>
          </p:nvSpPr>
          <p:spPr>
            <a:xfrm>
              <a:off x="1040778" y="0"/>
              <a:ext cx="5836038" cy="1770538"/>
            </a:xfrm>
            <a:custGeom>
              <a:avLst/>
              <a:gdLst/>
              <a:ahLst/>
              <a:cxnLst/>
              <a:rect l="l" t="t" r="r" b="b"/>
              <a:pathLst>
                <a:path w="5836038" h="1770538">
                  <a:moveTo>
                    <a:pt x="0" y="0"/>
                  </a:moveTo>
                  <a:lnTo>
                    <a:pt x="5836039" y="0"/>
                  </a:lnTo>
                  <a:lnTo>
                    <a:pt x="5836039" y="1770538"/>
                  </a:lnTo>
                  <a:lnTo>
                    <a:pt x="0" y="177053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defTabSz="1371600"/>
              <a:endParaRPr lang="en-GB">
                <a:solidFill>
                  <a:srgbClr val="323A3A"/>
                </a:solidFill>
                <a:latin typeface="Calibri" panose="020F0502020204030204"/>
              </a:endParaRPr>
            </a:p>
          </p:txBody>
        </p:sp>
        <p:sp>
          <p:nvSpPr>
            <p:cNvPr id="8" name="TextBox 8"/>
            <p:cNvSpPr txBox="1"/>
            <p:nvPr/>
          </p:nvSpPr>
          <p:spPr>
            <a:xfrm>
              <a:off x="0" y="1853258"/>
              <a:ext cx="7917595" cy="1524860"/>
            </a:xfrm>
            <a:prstGeom prst="rect">
              <a:avLst/>
            </a:prstGeom>
          </p:spPr>
          <p:txBody>
            <a:bodyPr lIns="0" tIns="0" rIns="0" bIns="0" rtlCol="0" anchor="t">
              <a:spAutoFit/>
            </a:bodyPr>
            <a:lstStyle/>
            <a:p>
              <a:pPr algn="just" defTabSz="1371600">
                <a:lnSpc>
                  <a:spcPts val="9509"/>
                </a:lnSpc>
                <a:spcBef>
                  <a:spcPct val="0"/>
                </a:spcBef>
              </a:pPr>
              <a:r>
                <a:rPr lang="en-US" sz="6792">
                  <a:solidFill>
                    <a:srgbClr val="A5294A"/>
                  </a:solidFill>
                  <a:latin typeface="League Spartan"/>
                  <a:ea typeface="League Spartan"/>
                  <a:cs typeface="League Spartan"/>
                  <a:sym typeface="League Spartan"/>
                </a:rPr>
                <a:t>Key Domains</a:t>
              </a:r>
            </a:p>
          </p:txBody>
        </p:sp>
      </p:grpSp>
      <p:grpSp>
        <p:nvGrpSpPr>
          <p:cNvPr id="10" name="Group 10"/>
          <p:cNvGrpSpPr/>
          <p:nvPr/>
        </p:nvGrpSpPr>
        <p:grpSpPr>
          <a:xfrm>
            <a:off x="3619956" y="2648300"/>
            <a:ext cx="5669265" cy="4167156"/>
            <a:chOff x="0" y="0"/>
            <a:chExt cx="766077" cy="563100"/>
          </a:xfrm>
        </p:grpSpPr>
        <p:sp>
          <p:nvSpPr>
            <p:cNvPr id="11" name="Freeform 11"/>
            <p:cNvSpPr/>
            <p:nvPr/>
          </p:nvSpPr>
          <p:spPr>
            <a:xfrm>
              <a:off x="0" y="0"/>
              <a:ext cx="766077" cy="563100"/>
            </a:xfrm>
            <a:custGeom>
              <a:avLst/>
              <a:gdLst/>
              <a:ahLst/>
              <a:cxnLst/>
              <a:rect l="l" t="t" r="r" b="b"/>
              <a:pathLst>
                <a:path w="766077" h="563100">
                  <a:moveTo>
                    <a:pt x="383039" y="0"/>
                  </a:moveTo>
                  <a:cubicBezTo>
                    <a:pt x="171492" y="0"/>
                    <a:pt x="0" y="126054"/>
                    <a:pt x="0" y="281550"/>
                  </a:cubicBezTo>
                  <a:cubicBezTo>
                    <a:pt x="0" y="437046"/>
                    <a:pt x="171492" y="563100"/>
                    <a:pt x="383039" y="563100"/>
                  </a:cubicBezTo>
                  <a:cubicBezTo>
                    <a:pt x="594585" y="563100"/>
                    <a:pt x="766077" y="437046"/>
                    <a:pt x="766077" y="281550"/>
                  </a:cubicBezTo>
                  <a:cubicBezTo>
                    <a:pt x="766077" y="126054"/>
                    <a:pt x="594585" y="0"/>
                    <a:pt x="383039" y="0"/>
                  </a:cubicBezTo>
                  <a:close/>
                </a:path>
              </a:pathLst>
            </a:custGeom>
            <a:solidFill>
              <a:srgbClr val="0CC0DF">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12" name="TextBox 12"/>
            <p:cNvSpPr txBox="1"/>
            <p:nvPr/>
          </p:nvSpPr>
          <p:spPr>
            <a:xfrm>
              <a:off x="71820" y="-13884"/>
              <a:ext cx="622438" cy="524194"/>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sp>
        <p:nvSpPr>
          <p:cNvPr id="13" name="TextBox 13"/>
          <p:cNvSpPr txBox="1"/>
          <p:nvPr/>
        </p:nvSpPr>
        <p:spPr>
          <a:xfrm>
            <a:off x="650909" y="4305937"/>
            <a:ext cx="4706891" cy="4885633"/>
          </a:xfrm>
          <a:prstGeom prst="rect">
            <a:avLst/>
          </a:prstGeom>
        </p:spPr>
        <p:txBody>
          <a:bodyPr lIns="0" tIns="0" rIns="0" bIns="0" rtlCol="0" anchor="t">
            <a:spAutoFit/>
          </a:bodyPr>
          <a:lstStyle/>
          <a:p>
            <a:pPr algn="just" defTabSz="1371600">
              <a:lnSpc>
                <a:spcPts val="4760"/>
              </a:lnSpc>
            </a:pPr>
            <a:r>
              <a:rPr lang="en-US" sz="3399">
                <a:solidFill>
                  <a:srgbClr val="1E2019"/>
                </a:solidFill>
                <a:latin typeface="League Spartan"/>
                <a:ea typeface="League Spartan"/>
                <a:cs typeface="League Spartan"/>
                <a:sym typeface="League Spartan"/>
              </a:rPr>
              <a:t>7 domains</a:t>
            </a:r>
          </a:p>
          <a:p>
            <a:pPr algn="just" defTabSz="1371600">
              <a:lnSpc>
                <a:spcPts val="4760"/>
              </a:lnSpc>
            </a:pPr>
            <a:r>
              <a:rPr lang="en-US" sz="3399">
                <a:solidFill>
                  <a:srgbClr val="1E2019"/>
                </a:solidFill>
                <a:latin typeface="League Spartan"/>
                <a:ea typeface="League Spartan"/>
                <a:cs typeface="League Spartan"/>
                <a:sym typeface="League Spartan"/>
              </a:rPr>
              <a:t>51 NEBs</a:t>
            </a:r>
          </a:p>
          <a:p>
            <a:pPr algn="just" defTabSz="1371600">
              <a:lnSpc>
                <a:spcPts val="4760"/>
              </a:lnSpc>
            </a:pPr>
            <a:endParaRPr lang="en-US" sz="3399">
              <a:solidFill>
                <a:srgbClr val="1E2019"/>
              </a:solidFill>
              <a:latin typeface="League Spartan"/>
              <a:ea typeface="League Spartan"/>
              <a:cs typeface="League Spartan"/>
              <a:sym typeface="League Spartan"/>
            </a:endParaRPr>
          </a:p>
          <a:p>
            <a:pPr algn="just" defTabSz="1371600">
              <a:lnSpc>
                <a:spcPts val="4760"/>
              </a:lnSpc>
            </a:pPr>
            <a:r>
              <a:rPr lang="en-US" sz="3399">
                <a:solidFill>
                  <a:srgbClr val="1E2019"/>
                </a:solidFill>
                <a:latin typeface="League Spartan"/>
                <a:ea typeface="League Spartan"/>
                <a:cs typeface="League Spartan"/>
                <a:sym typeface="League Spartan"/>
              </a:rPr>
              <a:t>derived from:</a:t>
            </a:r>
          </a:p>
          <a:p>
            <a:pPr marL="734096" lvl="1" indent="-367049" algn="just" defTabSz="1371600">
              <a:lnSpc>
                <a:spcPts val="4760"/>
              </a:lnSpc>
              <a:buFont typeface="Arial"/>
              <a:buChar char="•"/>
            </a:pPr>
            <a:r>
              <a:rPr lang="en-US" sz="3399">
                <a:solidFill>
                  <a:srgbClr val="1E2019"/>
                </a:solidFill>
                <a:latin typeface="League Spartan"/>
                <a:ea typeface="League Spartan"/>
                <a:cs typeface="League Spartan"/>
                <a:sym typeface="League Spartan"/>
              </a:rPr>
              <a:t>surveys</a:t>
            </a:r>
          </a:p>
          <a:p>
            <a:pPr marL="734096" lvl="1" indent="-367049" algn="just" defTabSz="1371600">
              <a:lnSpc>
                <a:spcPts val="4760"/>
              </a:lnSpc>
              <a:buFont typeface="Arial"/>
              <a:buChar char="•"/>
            </a:pPr>
            <a:r>
              <a:rPr lang="en-US" sz="3399">
                <a:solidFill>
                  <a:srgbClr val="1E2019"/>
                </a:solidFill>
                <a:latin typeface="League Spartan"/>
                <a:ea typeface="League Spartan"/>
                <a:cs typeface="League Spartan"/>
                <a:sym typeface="League Spartan"/>
              </a:rPr>
              <a:t>interviews</a:t>
            </a:r>
          </a:p>
          <a:p>
            <a:pPr marL="734096" lvl="1" indent="-367049" algn="just" defTabSz="1371600">
              <a:lnSpc>
                <a:spcPts val="4760"/>
              </a:lnSpc>
              <a:buFont typeface="Arial"/>
              <a:buChar char="•"/>
            </a:pPr>
            <a:r>
              <a:rPr lang="en-US" sz="3399">
                <a:solidFill>
                  <a:srgbClr val="1E2019"/>
                </a:solidFill>
                <a:latin typeface="League Spartan"/>
                <a:ea typeface="League Spartan"/>
                <a:cs typeface="League Spartan"/>
                <a:sym typeface="League Spartan"/>
              </a:rPr>
              <a:t>evaluations</a:t>
            </a:r>
          </a:p>
          <a:p>
            <a:pPr marL="734096" lvl="1" indent="-367049" algn="just" defTabSz="1371600">
              <a:lnSpc>
                <a:spcPts val="4760"/>
              </a:lnSpc>
              <a:spcBef>
                <a:spcPct val="0"/>
              </a:spcBef>
              <a:buFont typeface="Arial"/>
              <a:buChar char="•"/>
            </a:pPr>
            <a:r>
              <a:rPr lang="en-US" sz="3399">
                <a:solidFill>
                  <a:srgbClr val="1E2019"/>
                </a:solidFill>
                <a:latin typeface="League Spartan"/>
                <a:ea typeface="League Spartan"/>
                <a:cs typeface="League Spartan"/>
                <a:sym typeface="League Spartan"/>
              </a:rPr>
              <a:t>assessments</a:t>
            </a:r>
          </a:p>
        </p:txBody>
      </p:sp>
      <p:grpSp>
        <p:nvGrpSpPr>
          <p:cNvPr id="14" name="Group 14"/>
          <p:cNvGrpSpPr/>
          <p:nvPr/>
        </p:nvGrpSpPr>
        <p:grpSpPr>
          <a:xfrm>
            <a:off x="7718780" y="343760"/>
            <a:ext cx="5669265" cy="4167156"/>
            <a:chOff x="0" y="0"/>
            <a:chExt cx="766077" cy="563100"/>
          </a:xfrm>
        </p:grpSpPr>
        <p:sp>
          <p:nvSpPr>
            <p:cNvPr id="15" name="Freeform 15"/>
            <p:cNvSpPr/>
            <p:nvPr/>
          </p:nvSpPr>
          <p:spPr>
            <a:xfrm>
              <a:off x="0" y="0"/>
              <a:ext cx="766077" cy="563100"/>
            </a:xfrm>
            <a:custGeom>
              <a:avLst/>
              <a:gdLst/>
              <a:ahLst/>
              <a:cxnLst/>
              <a:rect l="l" t="t" r="r" b="b"/>
              <a:pathLst>
                <a:path w="766077" h="563100">
                  <a:moveTo>
                    <a:pt x="383039" y="0"/>
                  </a:moveTo>
                  <a:cubicBezTo>
                    <a:pt x="171492" y="0"/>
                    <a:pt x="0" y="126054"/>
                    <a:pt x="0" y="281550"/>
                  </a:cubicBezTo>
                  <a:cubicBezTo>
                    <a:pt x="0" y="437046"/>
                    <a:pt x="171492" y="563100"/>
                    <a:pt x="383039" y="563100"/>
                  </a:cubicBezTo>
                  <a:cubicBezTo>
                    <a:pt x="594585" y="563100"/>
                    <a:pt x="766077" y="437046"/>
                    <a:pt x="766077" y="281550"/>
                  </a:cubicBezTo>
                  <a:cubicBezTo>
                    <a:pt x="766077" y="126054"/>
                    <a:pt x="594585" y="0"/>
                    <a:pt x="383039" y="0"/>
                  </a:cubicBezTo>
                  <a:close/>
                </a:path>
              </a:pathLst>
            </a:custGeom>
            <a:solidFill>
              <a:srgbClr val="7ED957">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16" name="TextBox 16"/>
            <p:cNvSpPr txBox="1"/>
            <p:nvPr/>
          </p:nvSpPr>
          <p:spPr>
            <a:xfrm>
              <a:off x="71820" y="-13884"/>
              <a:ext cx="622438" cy="524194"/>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grpSp>
        <p:nvGrpSpPr>
          <p:cNvPr id="17" name="Group 17"/>
          <p:cNvGrpSpPr/>
          <p:nvPr/>
        </p:nvGrpSpPr>
        <p:grpSpPr>
          <a:xfrm>
            <a:off x="11681746" y="629708"/>
            <a:ext cx="5774048" cy="4566149"/>
            <a:chOff x="0" y="0"/>
            <a:chExt cx="780237" cy="617015"/>
          </a:xfrm>
        </p:grpSpPr>
        <p:sp>
          <p:nvSpPr>
            <p:cNvPr id="18" name="Freeform 18"/>
            <p:cNvSpPr/>
            <p:nvPr/>
          </p:nvSpPr>
          <p:spPr>
            <a:xfrm>
              <a:off x="0" y="0"/>
              <a:ext cx="780237" cy="617015"/>
            </a:xfrm>
            <a:custGeom>
              <a:avLst/>
              <a:gdLst/>
              <a:ahLst/>
              <a:cxnLst/>
              <a:rect l="l" t="t" r="r" b="b"/>
              <a:pathLst>
                <a:path w="780237" h="617015">
                  <a:moveTo>
                    <a:pt x="390118" y="0"/>
                  </a:moveTo>
                  <a:cubicBezTo>
                    <a:pt x="174662" y="0"/>
                    <a:pt x="0" y="138124"/>
                    <a:pt x="0" y="308508"/>
                  </a:cubicBezTo>
                  <a:cubicBezTo>
                    <a:pt x="0" y="478892"/>
                    <a:pt x="174662" y="617015"/>
                    <a:pt x="390118" y="617015"/>
                  </a:cubicBezTo>
                  <a:cubicBezTo>
                    <a:pt x="605575" y="617015"/>
                    <a:pt x="780237" y="478892"/>
                    <a:pt x="780237" y="308508"/>
                  </a:cubicBezTo>
                  <a:cubicBezTo>
                    <a:pt x="780237" y="138124"/>
                    <a:pt x="605575" y="0"/>
                    <a:pt x="390118" y="0"/>
                  </a:cubicBezTo>
                  <a:close/>
                </a:path>
              </a:pathLst>
            </a:custGeom>
            <a:solidFill>
              <a:srgbClr val="FF5757">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19" name="TextBox 19"/>
            <p:cNvSpPr txBox="1"/>
            <p:nvPr/>
          </p:nvSpPr>
          <p:spPr>
            <a:xfrm>
              <a:off x="73147" y="-8830"/>
              <a:ext cx="633942" cy="568000"/>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grpSp>
        <p:nvGrpSpPr>
          <p:cNvPr id="20" name="Group 20"/>
          <p:cNvGrpSpPr/>
          <p:nvPr/>
        </p:nvGrpSpPr>
        <p:grpSpPr>
          <a:xfrm>
            <a:off x="12352199" y="3301232"/>
            <a:ext cx="5565879" cy="4566149"/>
            <a:chOff x="0" y="0"/>
            <a:chExt cx="752107" cy="617015"/>
          </a:xfrm>
        </p:grpSpPr>
        <p:sp>
          <p:nvSpPr>
            <p:cNvPr id="21" name="Freeform 21"/>
            <p:cNvSpPr/>
            <p:nvPr/>
          </p:nvSpPr>
          <p:spPr>
            <a:xfrm>
              <a:off x="0" y="0"/>
              <a:ext cx="752107" cy="617015"/>
            </a:xfrm>
            <a:custGeom>
              <a:avLst/>
              <a:gdLst/>
              <a:ahLst/>
              <a:cxnLst/>
              <a:rect l="l" t="t" r="r" b="b"/>
              <a:pathLst>
                <a:path w="752107" h="617015">
                  <a:moveTo>
                    <a:pt x="376053" y="0"/>
                  </a:moveTo>
                  <a:cubicBezTo>
                    <a:pt x="168365" y="0"/>
                    <a:pt x="0" y="138124"/>
                    <a:pt x="0" y="308508"/>
                  </a:cubicBezTo>
                  <a:cubicBezTo>
                    <a:pt x="0" y="478892"/>
                    <a:pt x="168365" y="617015"/>
                    <a:pt x="376053" y="617015"/>
                  </a:cubicBezTo>
                  <a:cubicBezTo>
                    <a:pt x="583742" y="617015"/>
                    <a:pt x="752107" y="478892"/>
                    <a:pt x="752107" y="308508"/>
                  </a:cubicBezTo>
                  <a:cubicBezTo>
                    <a:pt x="752107" y="138124"/>
                    <a:pt x="583742" y="0"/>
                    <a:pt x="376053" y="0"/>
                  </a:cubicBezTo>
                  <a:close/>
                </a:path>
              </a:pathLst>
            </a:custGeom>
            <a:solidFill>
              <a:srgbClr val="CB6CE6">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22" name="TextBox 22"/>
            <p:cNvSpPr txBox="1"/>
            <p:nvPr/>
          </p:nvSpPr>
          <p:spPr>
            <a:xfrm>
              <a:off x="70510" y="-8830"/>
              <a:ext cx="611087" cy="568000"/>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grpSp>
        <p:nvGrpSpPr>
          <p:cNvPr id="23" name="Group 23"/>
          <p:cNvGrpSpPr/>
          <p:nvPr/>
        </p:nvGrpSpPr>
        <p:grpSpPr>
          <a:xfrm>
            <a:off x="7991896" y="5623823"/>
            <a:ext cx="7129586" cy="4067058"/>
            <a:chOff x="0" y="0"/>
            <a:chExt cx="963408" cy="549574"/>
          </a:xfrm>
        </p:grpSpPr>
        <p:sp>
          <p:nvSpPr>
            <p:cNvPr id="24" name="Freeform 24"/>
            <p:cNvSpPr/>
            <p:nvPr/>
          </p:nvSpPr>
          <p:spPr>
            <a:xfrm>
              <a:off x="0" y="0"/>
              <a:ext cx="963408" cy="549574"/>
            </a:xfrm>
            <a:custGeom>
              <a:avLst/>
              <a:gdLst/>
              <a:ahLst/>
              <a:cxnLst/>
              <a:rect l="l" t="t" r="r" b="b"/>
              <a:pathLst>
                <a:path w="963408" h="549574">
                  <a:moveTo>
                    <a:pt x="481704" y="0"/>
                  </a:moveTo>
                  <a:cubicBezTo>
                    <a:pt x="215666" y="0"/>
                    <a:pt x="0" y="123026"/>
                    <a:pt x="0" y="274787"/>
                  </a:cubicBezTo>
                  <a:cubicBezTo>
                    <a:pt x="0" y="426548"/>
                    <a:pt x="215666" y="549574"/>
                    <a:pt x="481704" y="549574"/>
                  </a:cubicBezTo>
                  <a:cubicBezTo>
                    <a:pt x="747742" y="549574"/>
                    <a:pt x="963408" y="426548"/>
                    <a:pt x="963408" y="274787"/>
                  </a:cubicBezTo>
                  <a:cubicBezTo>
                    <a:pt x="963408" y="123026"/>
                    <a:pt x="747742" y="0"/>
                    <a:pt x="481704" y="0"/>
                  </a:cubicBezTo>
                  <a:close/>
                </a:path>
              </a:pathLst>
            </a:custGeom>
            <a:solidFill>
              <a:srgbClr val="00BF63">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25" name="TextBox 25"/>
            <p:cNvSpPr txBox="1"/>
            <p:nvPr/>
          </p:nvSpPr>
          <p:spPr>
            <a:xfrm>
              <a:off x="90319" y="-15152"/>
              <a:ext cx="782769" cy="513204"/>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grpSp>
        <p:nvGrpSpPr>
          <p:cNvPr id="26" name="Group 26"/>
          <p:cNvGrpSpPr/>
          <p:nvPr/>
        </p:nvGrpSpPr>
        <p:grpSpPr>
          <a:xfrm>
            <a:off x="7469167" y="2920282"/>
            <a:ext cx="6567764" cy="4033787"/>
            <a:chOff x="0" y="0"/>
            <a:chExt cx="887490" cy="545078"/>
          </a:xfrm>
        </p:grpSpPr>
        <p:sp>
          <p:nvSpPr>
            <p:cNvPr id="27" name="Freeform 27"/>
            <p:cNvSpPr/>
            <p:nvPr/>
          </p:nvSpPr>
          <p:spPr>
            <a:xfrm>
              <a:off x="0" y="0"/>
              <a:ext cx="887490" cy="545078"/>
            </a:xfrm>
            <a:custGeom>
              <a:avLst/>
              <a:gdLst/>
              <a:ahLst/>
              <a:cxnLst/>
              <a:rect l="l" t="t" r="r" b="b"/>
              <a:pathLst>
                <a:path w="887490" h="545078">
                  <a:moveTo>
                    <a:pt x="443745" y="0"/>
                  </a:moveTo>
                  <a:cubicBezTo>
                    <a:pt x="198671" y="0"/>
                    <a:pt x="0" y="122020"/>
                    <a:pt x="0" y="272539"/>
                  </a:cubicBezTo>
                  <a:cubicBezTo>
                    <a:pt x="0" y="423058"/>
                    <a:pt x="198671" y="545078"/>
                    <a:pt x="443745" y="545078"/>
                  </a:cubicBezTo>
                  <a:cubicBezTo>
                    <a:pt x="688819" y="545078"/>
                    <a:pt x="887490" y="423058"/>
                    <a:pt x="887490" y="272539"/>
                  </a:cubicBezTo>
                  <a:cubicBezTo>
                    <a:pt x="887490" y="122020"/>
                    <a:pt x="688819" y="0"/>
                    <a:pt x="443745" y="0"/>
                  </a:cubicBezTo>
                  <a:close/>
                </a:path>
              </a:pathLst>
            </a:custGeom>
            <a:solidFill>
              <a:srgbClr val="72A0A8">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28" name="TextBox 28"/>
            <p:cNvSpPr txBox="1"/>
            <p:nvPr/>
          </p:nvSpPr>
          <p:spPr>
            <a:xfrm>
              <a:off x="83202" y="-15574"/>
              <a:ext cx="721086" cy="509551"/>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grpSp>
        <p:nvGrpSpPr>
          <p:cNvPr id="29" name="Group 29"/>
          <p:cNvGrpSpPr/>
          <p:nvPr/>
        </p:nvGrpSpPr>
        <p:grpSpPr>
          <a:xfrm>
            <a:off x="4125273" y="5623823"/>
            <a:ext cx="6199950" cy="4033787"/>
            <a:chOff x="0" y="0"/>
            <a:chExt cx="837788" cy="545078"/>
          </a:xfrm>
        </p:grpSpPr>
        <p:sp>
          <p:nvSpPr>
            <p:cNvPr id="30" name="Freeform 30"/>
            <p:cNvSpPr/>
            <p:nvPr/>
          </p:nvSpPr>
          <p:spPr>
            <a:xfrm>
              <a:off x="0" y="0"/>
              <a:ext cx="837788" cy="545078"/>
            </a:xfrm>
            <a:custGeom>
              <a:avLst/>
              <a:gdLst/>
              <a:ahLst/>
              <a:cxnLst/>
              <a:rect l="l" t="t" r="r" b="b"/>
              <a:pathLst>
                <a:path w="837788" h="545078">
                  <a:moveTo>
                    <a:pt x="418894" y="0"/>
                  </a:moveTo>
                  <a:cubicBezTo>
                    <a:pt x="187545" y="0"/>
                    <a:pt x="0" y="122020"/>
                    <a:pt x="0" y="272539"/>
                  </a:cubicBezTo>
                  <a:cubicBezTo>
                    <a:pt x="0" y="423058"/>
                    <a:pt x="187545" y="545078"/>
                    <a:pt x="418894" y="545078"/>
                  </a:cubicBezTo>
                  <a:cubicBezTo>
                    <a:pt x="650243" y="545078"/>
                    <a:pt x="837788" y="423058"/>
                    <a:pt x="837788" y="272539"/>
                  </a:cubicBezTo>
                  <a:cubicBezTo>
                    <a:pt x="837788" y="122020"/>
                    <a:pt x="650243" y="0"/>
                    <a:pt x="418894" y="0"/>
                  </a:cubicBezTo>
                  <a:close/>
                </a:path>
              </a:pathLst>
            </a:custGeom>
            <a:solidFill>
              <a:srgbClr val="FFBD59">
                <a:alpha val="74902"/>
              </a:srgbClr>
            </a:solidFill>
            <a:ln cap="sq">
              <a:noFill/>
              <a:prstDash val="solid"/>
              <a:miter/>
            </a:ln>
          </p:spPr>
          <p:txBody>
            <a:bodyPr/>
            <a:lstStyle/>
            <a:p>
              <a:pPr defTabSz="1371600"/>
              <a:endParaRPr lang="en-GB">
                <a:solidFill>
                  <a:srgbClr val="323A3A"/>
                </a:solidFill>
                <a:latin typeface="Calibri" panose="020F0502020204030204"/>
              </a:endParaRPr>
            </a:p>
          </p:txBody>
        </p:sp>
        <p:sp>
          <p:nvSpPr>
            <p:cNvPr id="31" name="TextBox 31"/>
            <p:cNvSpPr txBox="1"/>
            <p:nvPr/>
          </p:nvSpPr>
          <p:spPr>
            <a:xfrm>
              <a:off x="78543" y="-15574"/>
              <a:ext cx="680703" cy="509551"/>
            </a:xfrm>
            <a:prstGeom prst="rect">
              <a:avLst/>
            </a:prstGeom>
          </p:spPr>
          <p:txBody>
            <a:bodyPr lIns="50801" tIns="50801" rIns="50801" bIns="50801" rtlCol="0" anchor="ctr"/>
            <a:lstStyle/>
            <a:p>
              <a:pPr algn="ctr" defTabSz="1371600">
                <a:lnSpc>
                  <a:spcPts val="4200"/>
                </a:lnSpc>
                <a:spcBef>
                  <a:spcPct val="0"/>
                </a:spcBef>
              </a:pPr>
              <a:endParaRPr>
                <a:solidFill>
                  <a:srgbClr val="323A3A"/>
                </a:solidFill>
                <a:latin typeface="Calibri" panose="020F0502020204030204"/>
              </a:endParaRPr>
            </a:p>
          </p:txBody>
        </p:sp>
      </p:grpSp>
      <p:grpSp>
        <p:nvGrpSpPr>
          <p:cNvPr id="32" name="Group 32"/>
          <p:cNvGrpSpPr/>
          <p:nvPr/>
        </p:nvGrpSpPr>
        <p:grpSpPr>
          <a:xfrm>
            <a:off x="5498737" y="5224293"/>
            <a:ext cx="1837082" cy="1004403"/>
            <a:chOff x="0" y="0"/>
            <a:chExt cx="483840" cy="264534"/>
          </a:xfrm>
        </p:grpSpPr>
        <p:sp>
          <p:nvSpPr>
            <p:cNvPr id="33" name="Freeform 33"/>
            <p:cNvSpPr/>
            <p:nvPr/>
          </p:nvSpPr>
          <p:spPr>
            <a:xfrm>
              <a:off x="0" y="0"/>
              <a:ext cx="483840" cy="264534"/>
            </a:xfrm>
            <a:custGeom>
              <a:avLst/>
              <a:gdLst/>
              <a:ahLst/>
              <a:cxnLst/>
              <a:rect l="l" t="t" r="r" b="b"/>
              <a:pathLst>
                <a:path w="483840" h="264534">
                  <a:moveTo>
                    <a:pt x="241920" y="0"/>
                  </a:moveTo>
                  <a:cubicBezTo>
                    <a:pt x="108311" y="0"/>
                    <a:pt x="0" y="59218"/>
                    <a:pt x="0" y="132267"/>
                  </a:cubicBezTo>
                  <a:cubicBezTo>
                    <a:pt x="0" y="205316"/>
                    <a:pt x="108311" y="264534"/>
                    <a:pt x="241920" y="264534"/>
                  </a:cubicBezTo>
                  <a:cubicBezTo>
                    <a:pt x="375529" y="264534"/>
                    <a:pt x="483840" y="205316"/>
                    <a:pt x="483840" y="132267"/>
                  </a:cubicBezTo>
                  <a:cubicBezTo>
                    <a:pt x="483840" y="59218"/>
                    <a:pt x="375529" y="0"/>
                    <a:pt x="241920" y="0"/>
                  </a:cubicBezTo>
                  <a:close/>
                </a:path>
              </a:pathLst>
            </a:custGeom>
            <a:solidFill>
              <a:srgbClr val="0CC0DF"/>
            </a:solidFill>
          </p:spPr>
          <p:txBody>
            <a:bodyPr/>
            <a:lstStyle/>
            <a:p>
              <a:pPr defTabSz="1371600"/>
              <a:endParaRPr lang="en-GB">
                <a:solidFill>
                  <a:srgbClr val="323A3A"/>
                </a:solidFill>
                <a:latin typeface="Calibri" panose="020F0502020204030204"/>
              </a:endParaRPr>
            </a:p>
          </p:txBody>
        </p:sp>
        <p:sp>
          <p:nvSpPr>
            <p:cNvPr id="34" name="TextBox 34"/>
            <p:cNvSpPr txBox="1"/>
            <p:nvPr/>
          </p:nvSpPr>
          <p:spPr>
            <a:xfrm>
              <a:off x="45360" y="-3775"/>
              <a:ext cx="393120"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Employee satisfaction</a:t>
              </a:r>
            </a:p>
          </p:txBody>
        </p:sp>
      </p:grpSp>
      <p:grpSp>
        <p:nvGrpSpPr>
          <p:cNvPr id="35" name="Group 35"/>
          <p:cNvGrpSpPr/>
          <p:nvPr/>
        </p:nvGrpSpPr>
        <p:grpSpPr>
          <a:xfrm>
            <a:off x="3765317" y="4210151"/>
            <a:ext cx="1837082" cy="1386053"/>
            <a:chOff x="0" y="0"/>
            <a:chExt cx="483840" cy="365051"/>
          </a:xfrm>
        </p:grpSpPr>
        <p:sp>
          <p:nvSpPr>
            <p:cNvPr id="36" name="Freeform 36"/>
            <p:cNvSpPr/>
            <p:nvPr/>
          </p:nvSpPr>
          <p:spPr>
            <a:xfrm>
              <a:off x="0" y="0"/>
              <a:ext cx="483840" cy="365051"/>
            </a:xfrm>
            <a:custGeom>
              <a:avLst/>
              <a:gdLst/>
              <a:ahLst/>
              <a:cxnLst/>
              <a:rect l="l" t="t" r="r" b="b"/>
              <a:pathLst>
                <a:path w="483840" h="365051">
                  <a:moveTo>
                    <a:pt x="241920" y="0"/>
                  </a:moveTo>
                  <a:cubicBezTo>
                    <a:pt x="108311" y="0"/>
                    <a:pt x="0" y="81719"/>
                    <a:pt x="0" y="182525"/>
                  </a:cubicBezTo>
                  <a:cubicBezTo>
                    <a:pt x="0" y="283331"/>
                    <a:pt x="108311" y="365051"/>
                    <a:pt x="241920" y="365051"/>
                  </a:cubicBezTo>
                  <a:cubicBezTo>
                    <a:pt x="375529" y="365051"/>
                    <a:pt x="483840" y="283331"/>
                    <a:pt x="483840" y="182525"/>
                  </a:cubicBezTo>
                  <a:cubicBezTo>
                    <a:pt x="483840" y="81719"/>
                    <a:pt x="375529" y="0"/>
                    <a:pt x="241920" y="0"/>
                  </a:cubicBezTo>
                  <a:close/>
                </a:path>
              </a:pathLst>
            </a:custGeom>
            <a:solidFill>
              <a:srgbClr val="0CC0DF"/>
            </a:solidFill>
          </p:spPr>
          <p:txBody>
            <a:bodyPr/>
            <a:lstStyle/>
            <a:p>
              <a:pPr defTabSz="1371600"/>
              <a:endParaRPr lang="en-GB">
                <a:solidFill>
                  <a:srgbClr val="323A3A"/>
                </a:solidFill>
                <a:latin typeface="Calibri" panose="020F0502020204030204"/>
              </a:endParaRPr>
            </a:p>
          </p:txBody>
        </p:sp>
        <p:sp>
          <p:nvSpPr>
            <p:cNvPr id="37" name="TextBox 37"/>
            <p:cNvSpPr txBox="1"/>
            <p:nvPr/>
          </p:nvSpPr>
          <p:spPr>
            <a:xfrm>
              <a:off x="45360" y="5649"/>
              <a:ext cx="393120" cy="32517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Improved working conditions</a:t>
              </a:r>
            </a:p>
          </p:txBody>
        </p:sp>
      </p:grpSp>
      <p:grpSp>
        <p:nvGrpSpPr>
          <p:cNvPr id="38" name="Group 38"/>
          <p:cNvGrpSpPr/>
          <p:nvPr/>
        </p:nvGrpSpPr>
        <p:grpSpPr>
          <a:xfrm>
            <a:off x="6165332" y="2920281"/>
            <a:ext cx="2131989" cy="1004403"/>
            <a:chOff x="0" y="0"/>
            <a:chExt cx="561511" cy="264534"/>
          </a:xfrm>
        </p:grpSpPr>
        <p:sp>
          <p:nvSpPr>
            <p:cNvPr id="39" name="Freeform 39"/>
            <p:cNvSpPr/>
            <p:nvPr/>
          </p:nvSpPr>
          <p:spPr>
            <a:xfrm>
              <a:off x="0" y="0"/>
              <a:ext cx="561511" cy="264534"/>
            </a:xfrm>
            <a:custGeom>
              <a:avLst/>
              <a:gdLst/>
              <a:ahLst/>
              <a:cxnLst/>
              <a:rect l="l" t="t" r="r" b="b"/>
              <a:pathLst>
                <a:path w="561511" h="264534">
                  <a:moveTo>
                    <a:pt x="280756" y="0"/>
                  </a:moveTo>
                  <a:cubicBezTo>
                    <a:pt x="125699" y="0"/>
                    <a:pt x="0" y="59218"/>
                    <a:pt x="0" y="132267"/>
                  </a:cubicBezTo>
                  <a:cubicBezTo>
                    <a:pt x="0" y="205316"/>
                    <a:pt x="125699" y="264534"/>
                    <a:pt x="280756" y="264534"/>
                  </a:cubicBezTo>
                  <a:cubicBezTo>
                    <a:pt x="435813" y="264534"/>
                    <a:pt x="561511" y="205316"/>
                    <a:pt x="561511" y="132267"/>
                  </a:cubicBezTo>
                  <a:cubicBezTo>
                    <a:pt x="561511" y="59218"/>
                    <a:pt x="435813" y="0"/>
                    <a:pt x="280756" y="0"/>
                  </a:cubicBezTo>
                  <a:close/>
                </a:path>
              </a:pathLst>
            </a:custGeom>
            <a:solidFill>
              <a:srgbClr val="0CC0DF"/>
            </a:solidFill>
          </p:spPr>
          <p:txBody>
            <a:bodyPr/>
            <a:lstStyle/>
            <a:p>
              <a:pPr defTabSz="1371600"/>
              <a:endParaRPr lang="en-GB">
                <a:solidFill>
                  <a:srgbClr val="323A3A"/>
                </a:solidFill>
                <a:latin typeface="Calibri" panose="020F0502020204030204"/>
              </a:endParaRPr>
            </a:p>
          </p:txBody>
        </p:sp>
        <p:sp>
          <p:nvSpPr>
            <p:cNvPr id="40" name="TextBox 40"/>
            <p:cNvSpPr txBox="1"/>
            <p:nvPr/>
          </p:nvSpPr>
          <p:spPr>
            <a:xfrm>
              <a:off x="52642" y="-3775"/>
              <a:ext cx="456228"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Work performance</a:t>
              </a:r>
            </a:p>
          </p:txBody>
        </p:sp>
      </p:grpSp>
      <p:grpSp>
        <p:nvGrpSpPr>
          <p:cNvPr id="41" name="Group 41"/>
          <p:cNvGrpSpPr/>
          <p:nvPr/>
        </p:nvGrpSpPr>
        <p:grpSpPr>
          <a:xfrm>
            <a:off x="4267200" y="3350572"/>
            <a:ext cx="1834788" cy="778886"/>
            <a:chOff x="0" y="0"/>
            <a:chExt cx="442720" cy="205139"/>
          </a:xfrm>
        </p:grpSpPr>
        <p:sp>
          <p:nvSpPr>
            <p:cNvPr id="42" name="Freeform 42"/>
            <p:cNvSpPr/>
            <p:nvPr/>
          </p:nvSpPr>
          <p:spPr>
            <a:xfrm>
              <a:off x="0" y="0"/>
              <a:ext cx="442720" cy="205139"/>
            </a:xfrm>
            <a:custGeom>
              <a:avLst/>
              <a:gdLst/>
              <a:ahLst/>
              <a:cxnLst/>
              <a:rect l="l" t="t" r="r" b="b"/>
              <a:pathLst>
                <a:path w="442720" h="205139">
                  <a:moveTo>
                    <a:pt x="221360" y="0"/>
                  </a:moveTo>
                  <a:cubicBezTo>
                    <a:pt x="99106" y="0"/>
                    <a:pt x="0" y="45922"/>
                    <a:pt x="0" y="102569"/>
                  </a:cubicBezTo>
                  <a:cubicBezTo>
                    <a:pt x="0" y="159217"/>
                    <a:pt x="99106" y="205139"/>
                    <a:pt x="221360" y="205139"/>
                  </a:cubicBezTo>
                  <a:cubicBezTo>
                    <a:pt x="343614" y="205139"/>
                    <a:pt x="442720" y="159217"/>
                    <a:pt x="442720" y="102569"/>
                  </a:cubicBezTo>
                  <a:cubicBezTo>
                    <a:pt x="442720" y="45922"/>
                    <a:pt x="343614" y="0"/>
                    <a:pt x="221360" y="0"/>
                  </a:cubicBezTo>
                  <a:close/>
                </a:path>
              </a:pathLst>
            </a:custGeom>
            <a:solidFill>
              <a:srgbClr val="0CC0DF"/>
            </a:solidFill>
          </p:spPr>
          <p:txBody>
            <a:bodyPr/>
            <a:lstStyle/>
            <a:p>
              <a:pPr defTabSz="1371600"/>
              <a:endParaRPr lang="en-GB">
                <a:solidFill>
                  <a:srgbClr val="323A3A"/>
                </a:solidFill>
                <a:latin typeface="Calibri" panose="020F0502020204030204"/>
              </a:endParaRPr>
            </a:p>
          </p:txBody>
        </p:sp>
        <p:sp>
          <p:nvSpPr>
            <p:cNvPr id="43" name="TextBox 43"/>
            <p:cNvSpPr txBox="1"/>
            <p:nvPr/>
          </p:nvSpPr>
          <p:spPr>
            <a:xfrm>
              <a:off x="41505" y="-9343"/>
              <a:ext cx="359710" cy="195250"/>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Customers</a:t>
              </a:r>
            </a:p>
          </p:txBody>
        </p:sp>
      </p:grpSp>
      <p:grpSp>
        <p:nvGrpSpPr>
          <p:cNvPr id="44" name="Group 44"/>
          <p:cNvGrpSpPr/>
          <p:nvPr/>
        </p:nvGrpSpPr>
        <p:grpSpPr>
          <a:xfrm>
            <a:off x="8522837" y="818147"/>
            <a:ext cx="2027904" cy="1004403"/>
            <a:chOff x="0" y="0"/>
            <a:chExt cx="534098" cy="264534"/>
          </a:xfrm>
        </p:grpSpPr>
        <p:sp>
          <p:nvSpPr>
            <p:cNvPr id="45" name="Freeform 45"/>
            <p:cNvSpPr/>
            <p:nvPr/>
          </p:nvSpPr>
          <p:spPr>
            <a:xfrm>
              <a:off x="0" y="0"/>
              <a:ext cx="534098" cy="264534"/>
            </a:xfrm>
            <a:custGeom>
              <a:avLst/>
              <a:gdLst/>
              <a:ahLst/>
              <a:cxnLst/>
              <a:rect l="l" t="t" r="r" b="b"/>
              <a:pathLst>
                <a:path w="534098" h="264534">
                  <a:moveTo>
                    <a:pt x="267049" y="0"/>
                  </a:moveTo>
                  <a:cubicBezTo>
                    <a:pt x="119562" y="0"/>
                    <a:pt x="0" y="59218"/>
                    <a:pt x="0" y="132267"/>
                  </a:cubicBezTo>
                  <a:cubicBezTo>
                    <a:pt x="0" y="205316"/>
                    <a:pt x="119562" y="264534"/>
                    <a:pt x="267049" y="264534"/>
                  </a:cubicBezTo>
                  <a:cubicBezTo>
                    <a:pt x="414536" y="264534"/>
                    <a:pt x="534098" y="205316"/>
                    <a:pt x="534098" y="132267"/>
                  </a:cubicBezTo>
                  <a:cubicBezTo>
                    <a:pt x="534098" y="59218"/>
                    <a:pt x="414536" y="0"/>
                    <a:pt x="267049" y="0"/>
                  </a:cubicBezTo>
                  <a:close/>
                </a:path>
              </a:pathLst>
            </a:custGeom>
            <a:solidFill>
              <a:srgbClr val="7ED957"/>
            </a:solidFill>
          </p:spPr>
          <p:txBody>
            <a:bodyPr/>
            <a:lstStyle/>
            <a:p>
              <a:pPr defTabSz="1371600"/>
              <a:endParaRPr lang="en-GB">
                <a:solidFill>
                  <a:srgbClr val="323A3A"/>
                </a:solidFill>
                <a:latin typeface="Calibri" panose="020F0502020204030204"/>
              </a:endParaRPr>
            </a:p>
          </p:txBody>
        </p:sp>
        <p:sp>
          <p:nvSpPr>
            <p:cNvPr id="46" name="TextBox 46"/>
            <p:cNvSpPr txBox="1"/>
            <p:nvPr/>
          </p:nvSpPr>
          <p:spPr>
            <a:xfrm>
              <a:off x="50072" y="-3775"/>
              <a:ext cx="433955"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Sickness &amp; absenteeism</a:t>
              </a:r>
            </a:p>
          </p:txBody>
        </p:sp>
      </p:grpSp>
      <p:grpSp>
        <p:nvGrpSpPr>
          <p:cNvPr id="47" name="Group 47"/>
          <p:cNvGrpSpPr/>
          <p:nvPr/>
        </p:nvGrpSpPr>
        <p:grpSpPr>
          <a:xfrm>
            <a:off x="8068144" y="2095419"/>
            <a:ext cx="1316657" cy="1004403"/>
            <a:chOff x="0" y="0"/>
            <a:chExt cx="346774" cy="264534"/>
          </a:xfrm>
        </p:grpSpPr>
        <p:sp>
          <p:nvSpPr>
            <p:cNvPr id="48" name="Freeform 48"/>
            <p:cNvSpPr/>
            <p:nvPr/>
          </p:nvSpPr>
          <p:spPr>
            <a:xfrm>
              <a:off x="0" y="0"/>
              <a:ext cx="346774" cy="264534"/>
            </a:xfrm>
            <a:custGeom>
              <a:avLst/>
              <a:gdLst/>
              <a:ahLst/>
              <a:cxnLst/>
              <a:rect l="l" t="t" r="r" b="b"/>
              <a:pathLst>
                <a:path w="346774" h="264534">
                  <a:moveTo>
                    <a:pt x="173387" y="0"/>
                  </a:moveTo>
                  <a:cubicBezTo>
                    <a:pt x="77628" y="0"/>
                    <a:pt x="0" y="59218"/>
                    <a:pt x="0" y="132267"/>
                  </a:cubicBezTo>
                  <a:cubicBezTo>
                    <a:pt x="0" y="205316"/>
                    <a:pt x="77628" y="264534"/>
                    <a:pt x="173387" y="264534"/>
                  </a:cubicBezTo>
                  <a:cubicBezTo>
                    <a:pt x="269146" y="264534"/>
                    <a:pt x="346774" y="205316"/>
                    <a:pt x="346774" y="132267"/>
                  </a:cubicBezTo>
                  <a:cubicBezTo>
                    <a:pt x="346774" y="59218"/>
                    <a:pt x="269146" y="0"/>
                    <a:pt x="173387" y="0"/>
                  </a:cubicBezTo>
                  <a:close/>
                </a:path>
              </a:pathLst>
            </a:custGeom>
            <a:solidFill>
              <a:srgbClr val="7ED957"/>
            </a:solidFill>
          </p:spPr>
          <p:txBody>
            <a:bodyPr/>
            <a:lstStyle/>
            <a:p>
              <a:pPr defTabSz="1371600"/>
              <a:endParaRPr lang="en-GB">
                <a:solidFill>
                  <a:srgbClr val="323A3A"/>
                </a:solidFill>
                <a:latin typeface="Calibri" panose="020F0502020204030204"/>
              </a:endParaRPr>
            </a:p>
          </p:txBody>
        </p:sp>
        <p:sp>
          <p:nvSpPr>
            <p:cNvPr id="49" name="TextBox 49"/>
            <p:cNvSpPr txBox="1"/>
            <p:nvPr/>
          </p:nvSpPr>
          <p:spPr>
            <a:xfrm>
              <a:off x="32510" y="-3775"/>
              <a:ext cx="281754"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Disease burden</a:t>
              </a:r>
            </a:p>
          </p:txBody>
        </p:sp>
      </p:grpSp>
      <p:grpSp>
        <p:nvGrpSpPr>
          <p:cNvPr id="50" name="Group 50"/>
          <p:cNvGrpSpPr/>
          <p:nvPr/>
        </p:nvGrpSpPr>
        <p:grpSpPr>
          <a:xfrm>
            <a:off x="10477148" y="674310"/>
            <a:ext cx="1715649" cy="1004403"/>
            <a:chOff x="0" y="0"/>
            <a:chExt cx="451858" cy="264534"/>
          </a:xfrm>
        </p:grpSpPr>
        <p:sp>
          <p:nvSpPr>
            <p:cNvPr id="51" name="Freeform 51"/>
            <p:cNvSpPr/>
            <p:nvPr/>
          </p:nvSpPr>
          <p:spPr>
            <a:xfrm>
              <a:off x="0" y="0"/>
              <a:ext cx="451858" cy="264534"/>
            </a:xfrm>
            <a:custGeom>
              <a:avLst/>
              <a:gdLst/>
              <a:ahLst/>
              <a:cxnLst/>
              <a:rect l="l" t="t" r="r" b="b"/>
              <a:pathLst>
                <a:path w="451858" h="264534">
                  <a:moveTo>
                    <a:pt x="225929" y="0"/>
                  </a:moveTo>
                  <a:cubicBezTo>
                    <a:pt x="101152" y="0"/>
                    <a:pt x="0" y="59218"/>
                    <a:pt x="0" y="132267"/>
                  </a:cubicBezTo>
                  <a:cubicBezTo>
                    <a:pt x="0" y="205316"/>
                    <a:pt x="101152" y="264534"/>
                    <a:pt x="225929" y="264534"/>
                  </a:cubicBezTo>
                  <a:cubicBezTo>
                    <a:pt x="350706" y="264534"/>
                    <a:pt x="451858" y="205316"/>
                    <a:pt x="451858" y="132267"/>
                  </a:cubicBezTo>
                  <a:cubicBezTo>
                    <a:pt x="451858" y="59218"/>
                    <a:pt x="350706" y="0"/>
                    <a:pt x="225929" y="0"/>
                  </a:cubicBezTo>
                  <a:close/>
                </a:path>
              </a:pathLst>
            </a:custGeom>
            <a:solidFill>
              <a:srgbClr val="7ED957"/>
            </a:solidFill>
          </p:spPr>
          <p:txBody>
            <a:bodyPr/>
            <a:lstStyle/>
            <a:p>
              <a:pPr defTabSz="1371600"/>
              <a:endParaRPr lang="en-GB">
                <a:solidFill>
                  <a:srgbClr val="323A3A"/>
                </a:solidFill>
                <a:latin typeface="Calibri" panose="020F0502020204030204"/>
              </a:endParaRPr>
            </a:p>
          </p:txBody>
        </p:sp>
        <p:sp>
          <p:nvSpPr>
            <p:cNvPr id="52" name="TextBox 52"/>
            <p:cNvSpPr txBox="1"/>
            <p:nvPr/>
          </p:nvSpPr>
          <p:spPr>
            <a:xfrm>
              <a:off x="42362" y="-3775"/>
              <a:ext cx="367135"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Avoided mortality</a:t>
              </a:r>
            </a:p>
          </p:txBody>
        </p:sp>
      </p:grpSp>
      <p:grpSp>
        <p:nvGrpSpPr>
          <p:cNvPr id="53" name="Group 53"/>
          <p:cNvGrpSpPr/>
          <p:nvPr/>
        </p:nvGrpSpPr>
        <p:grpSpPr>
          <a:xfrm>
            <a:off x="11494374" y="1869213"/>
            <a:ext cx="1715649" cy="1004403"/>
            <a:chOff x="0" y="0"/>
            <a:chExt cx="451858" cy="264534"/>
          </a:xfrm>
        </p:grpSpPr>
        <p:sp>
          <p:nvSpPr>
            <p:cNvPr id="54" name="Freeform 54"/>
            <p:cNvSpPr/>
            <p:nvPr/>
          </p:nvSpPr>
          <p:spPr>
            <a:xfrm>
              <a:off x="0" y="0"/>
              <a:ext cx="451858" cy="264534"/>
            </a:xfrm>
            <a:custGeom>
              <a:avLst/>
              <a:gdLst/>
              <a:ahLst/>
              <a:cxnLst/>
              <a:rect l="l" t="t" r="r" b="b"/>
              <a:pathLst>
                <a:path w="451858" h="264534">
                  <a:moveTo>
                    <a:pt x="225929" y="0"/>
                  </a:moveTo>
                  <a:cubicBezTo>
                    <a:pt x="101152" y="0"/>
                    <a:pt x="0" y="59218"/>
                    <a:pt x="0" y="132267"/>
                  </a:cubicBezTo>
                  <a:cubicBezTo>
                    <a:pt x="0" y="205316"/>
                    <a:pt x="101152" y="264534"/>
                    <a:pt x="225929" y="264534"/>
                  </a:cubicBezTo>
                  <a:cubicBezTo>
                    <a:pt x="350706" y="264534"/>
                    <a:pt x="451858" y="205316"/>
                    <a:pt x="451858" y="132267"/>
                  </a:cubicBezTo>
                  <a:cubicBezTo>
                    <a:pt x="451858" y="59218"/>
                    <a:pt x="350706" y="0"/>
                    <a:pt x="225929" y="0"/>
                  </a:cubicBezTo>
                  <a:close/>
                </a:path>
              </a:pathLst>
            </a:custGeom>
            <a:solidFill>
              <a:srgbClr val="7ED957"/>
            </a:solidFill>
          </p:spPr>
          <p:txBody>
            <a:bodyPr/>
            <a:lstStyle/>
            <a:p>
              <a:pPr defTabSz="1371600"/>
              <a:endParaRPr lang="en-GB">
                <a:solidFill>
                  <a:srgbClr val="323A3A"/>
                </a:solidFill>
                <a:latin typeface="Calibri" panose="020F0502020204030204"/>
              </a:endParaRPr>
            </a:p>
          </p:txBody>
        </p:sp>
        <p:sp>
          <p:nvSpPr>
            <p:cNvPr id="55" name="TextBox 55"/>
            <p:cNvSpPr txBox="1"/>
            <p:nvPr/>
          </p:nvSpPr>
          <p:spPr>
            <a:xfrm>
              <a:off x="42362" y="-3775"/>
              <a:ext cx="367135"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Health &amp; well-being</a:t>
              </a:r>
            </a:p>
          </p:txBody>
        </p:sp>
      </p:grpSp>
      <p:grpSp>
        <p:nvGrpSpPr>
          <p:cNvPr id="56" name="Group 56"/>
          <p:cNvGrpSpPr/>
          <p:nvPr/>
        </p:nvGrpSpPr>
        <p:grpSpPr>
          <a:xfrm>
            <a:off x="4818431" y="6228695"/>
            <a:ext cx="1873529" cy="1386053"/>
            <a:chOff x="0" y="0"/>
            <a:chExt cx="493439" cy="365051"/>
          </a:xfrm>
        </p:grpSpPr>
        <p:sp>
          <p:nvSpPr>
            <p:cNvPr id="57" name="Freeform 57"/>
            <p:cNvSpPr/>
            <p:nvPr/>
          </p:nvSpPr>
          <p:spPr>
            <a:xfrm>
              <a:off x="0" y="0"/>
              <a:ext cx="493439" cy="365051"/>
            </a:xfrm>
            <a:custGeom>
              <a:avLst/>
              <a:gdLst/>
              <a:ahLst/>
              <a:cxnLst/>
              <a:rect l="l" t="t" r="r" b="b"/>
              <a:pathLst>
                <a:path w="493439" h="365051">
                  <a:moveTo>
                    <a:pt x="246720" y="0"/>
                  </a:moveTo>
                  <a:cubicBezTo>
                    <a:pt x="110460" y="0"/>
                    <a:pt x="0" y="81719"/>
                    <a:pt x="0" y="182525"/>
                  </a:cubicBezTo>
                  <a:cubicBezTo>
                    <a:pt x="0" y="283331"/>
                    <a:pt x="110460" y="365051"/>
                    <a:pt x="246720" y="365051"/>
                  </a:cubicBezTo>
                  <a:cubicBezTo>
                    <a:pt x="382979" y="365051"/>
                    <a:pt x="493439" y="283331"/>
                    <a:pt x="493439" y="182525"/>
                  </a:cubicBezTo>
                  <a:cubicBezTo>
                    <a:pt x="493439" y="81719"/>
                    <a:pt x="382979" y="0"/>
                    <a:pt x="246720" y="0"/>
                  </a:cubicBezTo>
                  <a:close/>
                </a:path>
              </a:pathLst>
            </a:custGeom>
            <a:solidFill>
              <a:srgbClr val="FFBD59"/>
            </a:solidFill>
          </p:spPr>
          <p:txBody>
            <a:bodyPr/>
            <a:lstStyle/>
            <a:p>
              <a:pPr defTabSz="1371600"/>
              <a:endParaRPr lang="en-GB">
                <a:solidFill>
                  <a:srgbClr val="323A3A"/>
                </a:solidFill>
                <a:latin typeface="Calibri" panose="020F0502020204030204"/>
              </a:endParaRPr>
            </a:p>
          </p:txBody>
        </p:sp>
        <p:sp>
          <p:nvSpPr>
            <p:cNvPr id="58" name="TextBox 58"/>
            <p:cNvSpPr txBox="1"/>
            <p:nvPr/>
          </p:nvSpPr>
          <p:spPr>
            <a:xfrm>
              <a:off x="46260" y="5649"/>
              <a:ext cx="400919" cy="32517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Alleviation of energy poverty</a:t>
              </a:r>
            </a:p>
          </p:txBody>
        </p:sp>
      </p:grpSp>
      <p:grpSp>
        <p:nvGrpSpPr>
          <p:cNvPr id="59" name="Group 59"/>
          <p:cNvGrpSpPr/>
          <p:nvPr/>
        </p:nvGrpSpPr>
        <p:grpSpPr>
          <a:xfrm>
            <a:off x="6294562" y="7163618"/>
            <a:ext cx="2565677" cy="1004403"/>
            <a:chOff x="0" y="0"/>
            <a:chExt cx="675734" cy="264534"/>
          </a:xfrm>
        </p:grpSpPr>
        <p:sp>
          <p:nvSpPr>
            <p:cNvPr id="60" name="Freeform 60"/>
            <p:cNvSpPr/>
            <p:nvPr/>
          </p:nvSpPr>
          <p:spPr>
            <a:xfrm>
              <a:off x="0" y="0"/>
              <a:ext cx="675734" cy="264534"/>
            </a:xfrm>
            <a:custGeom>
              <a:avLst/>
              <a:gdLst/>
              <a:ahLst/>
              <a:cxnLst/>
              <a:rect l="l" t="t" r="r" b="b"/>
              <a:pathLst>
                <a:path w="675734" h="264534">
                  <a:moveTo>
                    <a:pt x="337867" y="0"/>
                  </a:moveTo>
                  <a:cubicBezTo>
                    <a:pt x="151268" y="0"/>
                    <a:pt x="0" y="59218"/>
                    <a:pt x="0" y="132267"/>
                  </a:cubicBezTo>
                  <a:cubicBezTo>
                    <a:pt x="0" y="205316"/>
                    <a:pt x="151268" y="264534"/>
                    <a:pt x="337867" y="264534"/>
                  </a:cubicBezTo>
                  <a:cubicBezTo>
                    <a:pt x="524465" y="264534"/>
                    <a:pt x="675734" y="205316"/>
                    <a:pt x="675734" y="132267"/>
                  </a:cubicBezTo>
                  <a:cubicBezTo>
                    <a:pt x="675734" y="59218"/>
                    <a:pt x="524465" y="0"/>
                    <a:pt x="337867"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61" name="TextBox 61"/>
            <p:cNvSpPr txBox="1"/>
            <p:nvPr/>
          </p:nvSpPr>
          <p:spPr>
            <a:xfrm>
              <a:off x="63350" y="-41875"/>
              <a:ext cx="549033" cy="281609"/>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Economic</a:t>
              </a:r>
            </a:p>
          </p:txBody>
        </p:sp>
      </p:grpSp>
      <p:grpSp>
        <p:nvGrpSpPr>
          <p:cNvPr id="62" name="Group 62"/>
          <p:cNvGrpSpPr/>
          <p:nvPr/>
        </p:nvGrpSpPr>
        <p:grpSpPr>
          <a:xfrm>
            <a:off x="9654900" y="1797296"/>
            <a:ext cx="1715649" cy="1004403"/>
            <a:chOff x="0" y="0"/>
            <a:chExt cx="451858" cy="264534"/>
          </a:xfrm>
        </p:grpSpPr>
        <p:sp>
          <p:nvSpPr>
            <p:cNvPr id="63" name="Freeform 63"/>
            <p:cNvSpPr/>
            <p:nvPr/>
          </p:nvSpPr>
          <p:spPr>
            <a:xfrm>
              <a:off x="0" y="0"/>
              <a:ext cx="451858" cy="264534"/>
            </a:xfrm>
            <a:custGeom>
              <a:avLst/>
              <a:gdLst/>
              <a:ahLst/>
              <a:cxnLst/>
              <a:rect l="l" t="t" r="r" b="b"/>
              <a:pathLst>
                <a:path w="451858" h="264534">
                  <a:moveTo>
                    <a:pt x="225929" y="0"/>
                  </a:moveTo>
                  <a:cubicBezTo>
                    <a:pt x="101152" y="0"/>
                    <a:pt x="0" y="59218"/>
                    <a:pt x="0" y="132267"/>
                  </a:cubicBezTo>
                  <a:cubicBezTo>
                    <a:pt x="0" y="205316"/>
                    <a:pt x="101152" y="264534"/>
                    <a:pt x="225929" y="264534"/>
                  </a:cubicBezTo>
                  <a:cubicBezTo>
                    <a:pt x="350706" y="264534"/>
                    <a:pt x="451858" y="205316"/>
                    <a:pt x="451858" y="132267"/>
                  </a:cubicBezTo>
                  <a:cubicBezTo>
                    <a:pt x="451858" y="59218"/>
                    <a:pt x="350706" y="0"/>
                    <a:pt x="225929"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64" name="TextBox 64"/>
            <p:cNvSpPr txBox="1"/>
            <p:nvPr/>
          </p:nvSpPr>
          <p:spPr>
            <a:xfrm>
              <a:off x="42362" y="-41875"/>
              <a:ext cx="367135" cy="281609"/>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Health</a:t>
              </a:r>
            </a:p>
          </p:txBody>
        </p:sp>
      </p:grpSp>
      <p:grpSp>
        <p:nvGrpSpPr>
          <p:cNvPr id="65" name="Group 65"/>
          <p:cNvGrpSpPr/>
          <p:nvPr/>
        </p:nvGrpSpPr>
        <p:grpSpPr>
          <a:xfrm>
            <a:off x="5536048" y="4129457"/>
            <a:ext cx="1837082" cy="1004403"/>
            <a:chOff x="0" y="0"/>
            <a:chExt cx="483840" cy="264534"/>
          </a:xfrm>
        </p:grpSpPr>
        <p:sp>
          <p:nvSpPr>
            <p:cNvPr id="66" name="Freeform 66"/>
            <p:cNvSpPr/>
            <p:nvPr/>
          </p:nvSpPr>
          <p:spPr>
            <a:xfrm>
              <a:off x="0" y="0"/>
              <a:ext cx="483840" cy="264534"/>
            </a:xfrm>
            <a:custGeom>
              <a:avLst/>
              <a:gdLst/>
              <a:ahLst/>
              <a:cxnLst/>
              <a:rect l="l" t="t" r="r" b="b"/>
              <a:pathLst>
                <a:path w="483840" h="264534">
                  <a:moveTo>
                    <a:pt x="241920" y="0"/>
                  </a:moveTo>
                  <a:cubicBezTo>
                    <a:pt x="108311" y="0"/>
                    <a:pt x="0" y="59218"/>
                    <a:pt x="0" y="132267"/>
                  </a:cubicBezTo>
                  <a:cubicBezTo>
                    <a:pt x="0" y="205316"/>
                    <a:pt x="108311" y="264534"/>
                    <a:pt x="241920" y="264534"/>
                  </a:cubicBezTo>
                  <a:cubicBezTo>
                    <a:pt x="375529" y="264534"/>
                    <a:pt x="483840" y="205316"/>
                    <a:pt x="483840" y="132267"/>
                  </a:cubicBezTo>
                  <a:cubicBezTo>
                    <a:pt x="483840" y="59218"/>
                    <a:pt x="375529" y="0"/>
                    <a:pt x="241920"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67" name="TextBox 67"/>
            <p:cNvSpPr txBox="1"/>
            <p:nvPr/>
          </p:nvSpPr>
          <p:spPr>
            <a:xfrm>
              <a:off x="45360" y="-41875"/>
              <a:ext cx="393120" cy="281609"/>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Social</a:t>
              </a:r>
            </a:p>
          </p:txBody>
        </p:sp>
      </p:grpSp>
      <p:grpSp>
        <p:nvGrpSpPr>
          <p:cNvPr id="68" name="Group 68"/>
          <p:cNvGrpSpPr/>
          <p:nvPr/>
        </p:nvGrpSpPr>
        <p:grpSpPr>
          <a:xfrm>
            <a:off x="4543748" y="7867380"/>
            <a:ext cx="1873529" cy="1004403"/>
            <a:chOff x="0" y="0"/>
            <a:chExt cx="493439" cy="264534"/>
          </a:xfrm>
        </p:grpSpPr>
        <p:sp>
          <p:nvSpPr>
            <p:cNvPr id="69" name="Freeform 69"/>
            <p:cNvSpPr/>
            <p:nvPr/>
          </p:nvSpPr>
          <p:spPr>
            <a:xfrm>
              <a:off x="0" y="0"/>
              <a:ext cx="493439" cy="264534"/>
            </a:xfrm>
            <a:custGeom>
              <a:avLst/>
              <a:gdLst/>
              <a:ahLst/>
              <a:cxnLst/>
              <a:rect l="l" t="t" r="r" b="b"/>
              <a:pathLst>
                <a:path w="493439" h="264534">
                  <a:moveTo>
                    <a:pt x="246720" y="0"/>
                  </a:moveTo>
                  <a:cubicBezTo>
                    <a:pt x="110460" y="0"/>
                    <a:pt x="0" y="59218"/>
                    <a:pt x="0" y="132267"/>
                  </a:cubicBezTo>
                  <a:cubicBezTo>
                    <a:pt x="0" y="205316"/>
                    <a:pt x="110460" y="264534"/>
                    <a:pt x="246720" y="264534"/>
                  </a:cubicBezTo>
                  <a:cubicBezTo>
                    <a:pt x="382979" y="264534"/>
                    <a:pt x="493439" y="205316"/>
                    <a:pt x="493439" y="132267"/>
                  </a:cubicBezTo>
                  <a:cubicBezTo>
                    <a:pt x="493439" y="59218"/>
                    <a:pt x="382979" y="0"/>
                    <a:pt x="246720" y="0"/>
                  </a:cubicBezTo>
                  <a:close/>
                </a:path>
              </a:pathLst>
            </a:custGeom>
            <a:solidFill>
              <a:srgbClr val="FFBD59"/>
            </a:solidFill>
          </p:spPr>
          <p:txBody>
            <a:bodyPr/>
            <a:lstStyle/>
            <a:p>
              <a:pPr defTabSz="1371600"/>
              <a:endParaRPr lang="en-GB">
                <a:solidFill>
                  <a:srgbClr val="323A3A"/>
                </a:solidFill>
                <a:latin typeface="Calibri" panose="020F0502020204030204"/>
              </a:endParaRPr>
            </a:p>
          </p:txBody>
        </p:sp>
        <p:sp>
          <p:nvSpPr>
            <p:cNvPr id="70" name="TextBox 70"/>
            <p:cNvSpPr txBox="1"/>
            <p:nvPr/>
          </p:nvSpPr>
          <p:spPr>
            <a:xfrm>
              <a:off x="46260" y="-3775"/>
              <a:ext cx="400919"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Macro economy</a:t>
              </a:r>
            </a:p>
          </p:txBody>
        </p:sp>
      </p:grpSp>
      <p:grpSp>
        <p:nvGrpSpPr>
          <p:cNvPr id="71" name="Group 71"/>
          <p:cNvGrpSpPr/>
          <p:nvPr/>
        </p:nvGrpSpPr>
        <p:grpSpPr>
          <a:xfrm>
            <a:off x="6449094" y="8368197"/>
            <a:ext cx="2694906" cy="1004403"/>
            <a:chOff x="0" y="0"/>
            <a:chExt cx="709770" cy="264534"/>
          </a:xfrm>
        </p:grpSpPr>
        <p:sp>
          <p:nvSpPr>
            <p:cNvPr id="72" name="Freeform 72"/>
            <p:cNvSpPr/>
            <p:nvPr/>
          </p:nvSpPr>
          <p:spPr>
            <a:xfrm>
              <a:off x="0" y="0"/>
              <a:ext cx="709770" cy="264534"/>
            </a:xfrm>
            <a:custGeom>
              <a:avLst/>
              <a:gdLst/>
              <a:ahLst/>
              <a:cxnLst/>
              <a:rect l="l" t="t" r="r" b="b"/>
              <a:pathLst>
                <a:path w="709770" h="264534">
                  <a:moveTo>
                    <a:pt x="354885" y="0"/>
                  </a:moveTo>
                  <a:cubicBezTo>
                    <a:pt x="158887" y="0"/>
                    <a:pt x="0" y="59218"/>
                    <a:pt x="0" y="132267"/>
                  </a:cubicBezTo>
                  <a:cubicBezTo>
                    <a:pt x="0" y="205316"/>
                    <a:pt x="158887" y="264534"/>
                    <a:pt x="354885" y="264534"/>
                  </a:cubicBezTo>
                  <a:cubicBezTo>
                    <a:pt x="550882" y="264534"/>
                    <a:pt x="709770" y="205316"/>
                    <a:pt x="709770" y="132267"/>
                  </a:cubicBezTo>
                  <a:cubicBezTo>
                    <a:pt x="709770" y="59218"/>
                    <a:pt x="550882" y="0"/>
                    <a:pt x="354885" y="0"/>
                  </a:cubicBezTo>
                  <a:close/>
                </a:path>
              </a:pathLst>
            </a:custGeom>
            <a:solidFill>
              <a:srgbClr val="FFBD59"/>
            </a:solidFill>
          </p:spPr>
          <p:txBody>
            <a:bodyPr/>
            <a:lstStyle/>
            <a:p>
              <a:pPr defTabSz="1371600"/>
              <a:endParaRPr lang="en-GB">
                <a:solidFill>
                  <a:srgbClr val="323A3A"/>
                </a:solidFill>
                <a:latin typeface="Calibri" panose="020F0502020204030204"/>
              </a:endParaRPr>
            </a:p>
          </p:txBody>
        </p:sp>
        <p:sp>
          <p:nvSpPr>
            <p:cNvPr id="73" name="TextBox 73"/>
            <p:cNvSpPr txBox="1"/>
            <p:nvPr/>
          </p:nvSpPr>
          <p:spPr>
            <a:xfrm>
              <a:off x="66541" y="-3775"/>
              <a:ext cx="576688" cy="24350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Improvement of competitiveness</a:t>
              </a:r>
            </a:p>
          </p:txBody>
        </p:sp>
      </p:grpSp>
      <p:grpSp>
        <p:nvGrpSpPr>
          <p:cNvPr id="74" name="Group 74"/>
          <p:cNvGrpSpPr/>
          <p:nvPr/>
        </p:nvGrpSpPr>
        <p:grpSpPr>
          <a:xfrm>
            <a:off x="10176842" y="8319913"/>
            <a:ext cx="2175357" cy="987467"/>
            <a:chOff x="0" y="0"/>
            <a:chExt cx="572934" cy="260074"/>
          </a:xfrm>
        </p:grpSpPr>
        <p:sp>
          <p:nvSpPr>
            <p:cNvPr id="75" name="Freeform 75"/>
            <p:cNvSpPr/>
            <p:nvPr/>
          </p:nvSpPr>
          <p:spPr>
            <a:xfrm>
              <a:off x="0" y="0"/>
              <a:ext cx="572934" cy="260074"/>
            </a:xfrm>
            <a:custGeom>
              <a:avLst/>
              <a:gdLst/>
              <a:ahLst/>
              <a:cxnLst/>
              <a:rect l="l" t="t" r="r" b="b"/>
              <a:pathLst>
                <a:path w="572934" h="260074">
                  <a:moveTo>
                    <a:pt x="286467" y="0"/>
                  </a:moveTo>
                  <a:cubicBezTo>
                    <a:pt x="128256" y="0"/>
                    <a:pt x="0" y="58219"/>
                    <a:pt x="0" y="130037"/>
                  </a:cubicBezTo>
                  <a:cubicBezTo>
                    <a:pt x="0" y="201854"/>
                    <a:pt x="128256" y="260074"/>
                    <a:pt x="286467" y="260074"/>
                  </a:cubicBezTo>
                  <a:cubicBezTo>
                    <a:pt x="444678" y="260074"/>
                    <a:pt x="572934" y="201854"/>
                    <a:pt x="572934" y="130037"/>
                  </a:cubicBezTo>
                  <a:cubicBezTo>
                    <a:pt x="572934" y="58219"/>
                    <a:pt x="444678" y="0"/>
                    <a:pt x="286467" y="0"/>
                  </a:cubicBezTo>
                  <a:close/>
                </a:path>
              </a:pathLst>
            </a:custGeom>
            <a:solidFill>
              <a:srgbClr val="00BF63"/>
            </a:solidFill>
          </p:spPr>
          <p:txBody>
            <a:bodyPr/>
            <a:lstStyle/>
            <a:p>
              <a:pPr defTabSz="1371600"/>
              <a:endParaRPr lang="en-GB">
                <a:solidFill>
                  <a:srgbClr val="323A3A"/>
                </a:solidFill>
                <a:latin typeface="Calibri" panose="020F0502020204030204"/>
              </a:endParaRPr>
            </a:p>
          </p:txBody>
        </p:sp>
        <p:sp>
          <p:nvSpPr>
            <p:cNvPr id="76" name="TextBox 76"/>
            <p:cNvSpPr txBox="1"/>
            <p:nvPr/>
          </p:nvSpPr>
          <p:spPr>
            <a:xfrm>
              <a:off x="53713" y="-4193"/>
              <a:ext cx="465509"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Reduced emission fees</a:t>
              </a:r>
            </a:p>
          </p:txBody>
        </p:sp>
      </p:grpSp>
      <p:grpSp>
        <p:nvGrpSpPr>
          <p:cNvPr id="77" name="Group 77"/>
          <p:cNvGrpSpPr/>
          <p:nvPr/>
        </p:nvGrpSpPr>
        <p:grpSpPr>
          <a:xfrm>
            <a:off x="12435515" y="7972156"/>
            <a:ext cx="2175357" cy="987467"/>
            <a:chOff x="0" y="0"/>
            <a:chExt cx="572934" cy="260074"/>
          </a:xfrm>
        </p:grpSpPr>
        <p:sp>
          <p:nvSpPr>
            <p:cNvPr id="78" name="Freeform 78"/>
            <p:cNvSpPr/>
            <p:nvPr/>
          </p:nvSpPr>
          <p:spPr>
            <a:xfrm>
              <a:off x="0" y="0"/>
              <a:ext cx="572934" cy="260074"/>
            </a:xfrm>
            <a:custGeom>
              <a:avLst/>
              <a:gdLst/>
              <a:ahLst/>
              <a:cxnLst/>
              <a:rect l="l" t="t" r="r" b="b"/>
              <a:pathLst>
                <a:path w="572934" h="260074">
                  <a:moveTo>
                    <a:pt x="286467" y="0"/>
                  </a:moveTo>
                  <a:cubicBezTo>
                    <a:pt x="128256" y="0"/>
                    <a:pt x="0" y="58219"/>
                    <a:pt x="0" y="130037"/>
                  </a:cubicBezTo>
                  <a:cubicBezTo>
                    <a:pt x="0" y="201854"/>
                    <a:pt x="128256" y="260074"/>
                    <a:pt x="286467" y="260074"/>
                  </a:cubicBezTo>
                  <a:cubicBezTo>
                    <a:pt x="444678" y="260074"/>
                    <a:pt x="572934" y="201854"/>
                    <a:pt x="572934" y="130037"/>
                  </a:cubicBezTo>
                  <a:cubicBezTo>
                    <a:pt x="572934" y="58219"/>
                    <a:pt x="444678" y="0"/>
                    <a:pt x="286467" y="0"/>
                  </a:cubicBezTo>
                  <a:close/>
                </a:path>
              </a:pathLst>
            </a:custGeom>
            <a:solidFill>
              <a:srgbClr val="00BF63"/>
            </a:solidFill>
          </p:spPr>
          <p:txBody>
            <a:bodyPr/>
            <a:lstStyle/>
            <a:p>
              <a:pPr defTabSz="1371600"/>
              <a:endParaRPr lang="en-GB">
                <a:solidFill>
                  <a:srgbClr val="323A3A"/>
                </a:solidFill>
                <a:latin typeface="Calibri" panose="020F0502020204030204"/>
              </a:endParaRPr>
            </a:p>
          </p:txBody>
        </p:sp>
        <p:sp>
          <p:nvSpPr>
            <p:cNvPr id="79" name="TextBox 79"/>
            <p:cNvSpPr txBox="1"/>
            <p:nvPr/>
          </p:nvSpPr>
          <p:spPr>
            <a:xfrm>
              <a:off x="53713" y="-4193"/>
              <a:ext cx="465509"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Material consumption</a:t>
              </a:r>
            </a:p>
          </p:txBody>
        </p:sp>
      </p:grpSp>
      <p:grpSp>
        <p:nvGrpSpPr>
          <p:cNvPr id="80" name="Group 80"/>
          <p:cNvGrpSpPr/>
          <p:nvPr/>
        </p:nvGrpSpPr>
        <p:grpSpPr>
          <a:xfrm>
            <a:off x="12268202" y="6303628"/>
            <a:ext cx="1911605" cy="987467"/>
            <a:chOff x="0" y="0"/>
            <a:chExt cx="463280" cy="260074"/>
          </a:xfrm>
        </p:grpSpPr>
        <p:sp>
          <p:nvSpPr>
            <p:cNvPr id="81" name="Freeform 81"/>
            <p:cNvSpPr/>
            <p:nvPr/>
          </p:nvSpPr>
          <p:spPr>
            <a:xfrm>
              <a:off x="0" y="0"/>
              <a:ext cx="463280" cy="260074"/>
            </a:xfrm>
            <a:custGeom>
              <a:avLst/>
              <a:gdLst/>
              <a:ahLst/>
              <a:cxnLst/>
              <a:rect l="l" t="t" r="r" b="b"/>
              <a:pathLst>
                <a:path w="463280" h="260074">
                  <a:moveTo>
                    <a:pt x="231640" y="0"/>
                  </a:moveTo>
                  <a:cubicBezTo>
                    <a:pt x="103709" y="0"/>
                    <a:pt x="0" y="58219"/>
                    <a:pt x="0" y="130037"/>
                  </a:cubicBezTo>
                  <a:cubicBezTo>
                    <a:pt x="0" y="201854"/>
                    <a:pt x="103709" y="260074"/>
                    <a:pt x="231640" y="260074"/>
                  </a:cubicBezTo>
                  <a:cubicBezTo>
                    <a:pt x="359572" y="260074"/>
                    <a:pt x="463280" y="201854"/>
                    <a:pt x="463280" y="130037"/>
                  </a:cubicBezTo>
                  <a:cubicBezTo>
                    <a:pt x="463280" y="58219"/>
                    <a:pt x="359572" y="0"/>
                    <a:pt x="231640" y="0"/>
                  </a:cubicBezTo>
                  <a:close/>
                </a:path>
              </a:pathLst>
            </a:custGeom>
            <a:solidFill>
              <a:srgbClr val="00BF63"/>
            </a:solidFill>
          </p:spPr>
          <p:txBody>
            <a:bodyPr/>
            <a:lstStyle/>
            <a:p>
              <a:pPr defTabSz="1371600"/>
              <a:endParaRPr lang="en-GB">
                <a:solidFill>
                  <a:srgbClr val="323A3A"/>
                </a:solidFill>
                <a:latin typeface="Calibri" panose="020F0502020204030204"/>
              </a:endParaRPr>
            </a:p>
          </p:txBody>
        </p:sp>
        <p:sp>
          <p:nvSpPr>
            <p:cNvPr id="82" name="TextBox 82"/>
            <p:cNvSpPr txBox="1"/>
            <p:nvPr/>
          </p:nvSpPr>
          <p:spPr>
            <a:xfrm>
              <a:off x="43433" y="-4193"/>
              <a:ext cx="376415"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Waste generation</a:t>
              </a:r>
            </a:p>
          </p:txBody>
        </p:sp>
      </p:grpSp>
      <p:grpSp>
        <p:nvGrpSpPr>
          <p:cNvPr id="83" name="Group 83"/>
          <p:cNvGrpSpPr/>
          <p:nvPr/>
        </p:nvGrpSpPr>
        <p:grpSpPr>
          <a:xfrm>
            <a:off x="10089305" y="6099821"/>
            <a:ext cx="2123315" cy="987467"/>
            <a:chOff x="0" y="0"/>
            <a:chExt cx="559227" cy="260074"/>
          </a:xfrm>
        </p:grpSpPr>
        <p:sp>
          <p:nvSpPr>
            <p:cNvPr id="84" name="Freeform 84"/>
            <p:cNvSpPr/>
            <p:nvPr/>
          </p:nvSpPr>
          <p:spPr>
            <a:xfrm>
              <a:off x="0" y="0"/>
              <a:ext cx="559227" cy="260074"/>
            </a:xfrm>
            <a:custGeom>
              <a:avLst/>
              <a:gdLst/>
              <a:ahLst/>
              <a:cxnLst/>
              <a:rect l="l" t="t" r="r" b="b"/>
              <a:pathLst>
                <a:path w="559227" h="260074">
                  <a:moveTo>
                    <a:pt x="279614" y="0"/>
                  </a:moveTo>
                  <a:cubicBezTo>
                    <a:pt x="125187" y="0"/>
                    <a:pt x="0" y="58219"/>
                    <a:pt x="0" y="130037"/>
                  </a:cubicBezTo>
                  <a:cubicBezTo>
                    <a:pt x="0" y="201854"/>
                    <a:pt x="125187" y="260074"/>
                    <a:pt x="279614" y="260074"/>
                  </a:cubicBezTo>
                  <a:cubicBezTo>
                    <a:pt x="434040" y="260074"/>
                    <a:pt x="559227" y="201854"/>
                    <a:pt x="559227" y="130037"/>
                  </a:cubicBezTo>
                  <a:cubicBezTo>
                    <a:pt x="559227" y="58219"/>
                    <a:pt x="434040" y="0"/>
                    <a:pt x="279614" y="0"/>
                  </a:cubicBezTo>
                  <a:close/>
                </a:path>
              </a:pathLst>
            </a:custGeom>
            <a:solidFill>
              <a:srgbClr val="00BF63"/>
            </a:solidFill>
          </p:spPr>
          <p:txBody>
            <a:bodyPr/>
            <a:lstStyle/>
            <a:p>
              <a:pPr defTabSz="1371600"/>
              <a:endParaRPr lang="en-GB">
                <a:solidFill>
                  <a:srgbClr val="323A3A"/>
                </a:solidFill>
                <a:latin typeface="Calibri" panose="020F0502020204030204"/>
              </a:endParaRPr>
            </a:p>
          </p:txBody>
        </p:sp>
        <p:sp>
          <p:nvSpPr>
            <p:cNvPr id="85" name="TextBox 85"/>
            <p:cNvSpPr txBox="1"/>
            <p:nvPr/>
          </p:nvSpPr>
          <p:spPr>
            <a:xfrm>
              <a:off x="52428" y="-4193"/>
              <a:ext cx="454372"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Ecosystem degradation</a:t>
              </a:r>
            </a:p>
          </p:txBody>
        </p:sp>
      </p:grpSp>
      <p:grpSp>
        <p:nvGrpSpPr>
          <p:cNvPr id="86" name="Group 86"/>
          <p:cNvGrpSpPr/>
          <p:nvPr/>
        </p:nvGrpSpPr>
        <p:grpSpPr>
          <a:xfrm>
            <a:off x="10325224" y="7249214"/>
            <a:ext cx="3325532" cy="908774"/>
            <a:chOff x="0" y="0"/>
            <a:chExt cx="875860" cy="239348"/>
          </a:xfrm>
        </p:grpSpPr>
        <p:sp>
          <p:nvSpPr>
            <p:cNvPr id="87" name="Freeform 87"/>
            <p:cNvSpPr/>
            <p:nvPr/>
          </p:nvSpPr>
          <p:spPr>
            <a:xfrm>
              <a:off x="0" y="0"/>
              <a:ext cx="875860" cy="239348"/>
            </a:xfrm>
            <a:custGeom>
              <a:avLst/>
              <a:gdLst/>
              <a:ahLst/>
              <a:cxnLst/>
              <a:rect l="l" t="t" r="r" b="b"/>
              <a:pathLst>
                <a:path w="875860" h="239348">
                  <a:moveTo>
                    <a:pt x="437930" y="0"/>
                  </a:moveTo>
                  <a:cubicBezTo>
                    <a:pt x="196068" y="0"/>
                    <a:pt x="0" y="53580"/>
                    <a:pt x="0" y="119674"/>
                  </a:cubicBezTo>
                  <a:cubicBezTo>
                    <a:pt x="0" y="185768"/>
                    <a:pt x="196068" y="239348"/>
                    <a:pt x="437930" y="239348"/>
                  </a:cubicBezTo>
                  <a:cubicBezTo>
                    <a:pt x="679792" y="239348"/>
                    <a:pt x="875860" y="185768"/>
                    <a:pt x="875860" y="119674"/>
                  </a:cubicBezTo>
                  <a:cubicBezTo>
                    <a:pt x="875860" y="53580"/>
                    <a:pt x="679792" y="0"/>
                    <a:pt x="437930"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88" name="TextBox 88"/>
            <p:cNvSpPr txBox="1"/>
            <p:nvPr/>
          </p:nvSpPr>
          <p:spPr>
            <a:xfrm>
              <a:off x="82112" y="-44236"/>
              <a:ext cx="711636" cy="261145"/>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Environment</a:t>
              </a:r>
            </a:p>
          </p:txBody>
        </p:sp>
      </p:grpSp>
      <p:grpSp>
        <p:nvGrpSpPr>
          <p:cNvPr id="89" name="Group 89"/>
          <p:cNvGrpSpPr/>
          <p:nvPr/>
        </p:nvGrpSpPr>
        <p:grpSpPr>
          <a:xfrm>
            <a:off x="9222783" y="3290323"/>
            <a:ext cx="1533501" cy="987467"/>
            <a:chOff x="0" y="0"/>
            <a:chExt cx="403885" cy="260074"/>
          </a:xfrm>
        </p:grpSpPr>
        <p:sp>
          <p:nvSpPr>
            <p:cNvPr id="90" name="Freeform 90"/>
            <p:cNvSpPr/>
            <p:nvPr/>
          </p:nvSpPr>
          <p:spPr>
            <a:xfrm>
              <a:off x="0" y="0"/>
              <a:ext cx="403885" cy="260074"/>
            </a:xfrm>
            <a:custGeom>
              <a:avLst/>
              <a:gdLst/>
              <a:ahLst/>
              <a:cxnLst/>
              <a:rect l="l" t="t" r="r" b="b"/>
              <a:pathLst>
                <a:path w="403885" h="260074">
                  <a:moveTo>
                    <a:pt x="201942" y="0"/>
                  </a:moveTo>
                  <a:cubicBezTo>
                    <a:pt x="90413" y="0"/>
                    <a:pt x="0" y="58219"/>
                    <a:pt x="0" y="130037"/>
                  </a:cubicBezTo>
                  <a:cubicBezTo>
                    <a:pt x="0" y="201854"/>
                    <a:pt x="90413" y="260074"/>
                    <a:pt x="201942" y="260074"/>
                  </a:cubicBezTo>
                  <a:cubicBezTo>
                    <a:pt x="313472" y="260074"/>
                    <a:pt x="403885" y="201854"/>
                    <a:pt x="403885" y="130037"/>
                  </a:cubicBezTo>
                  <a:cubicBezTo>
                    <a:pt x="403885" y="58219"/>
                    <a:pt x="313472" y="0"/>
                    <a:pt x="201942" y="0"/>
                  </a:cubicBezTo>
                  <a:close/>
                </a:path>
              </a:pathLst>
            </a:custGeom>
            <a:solidFill>
              <a:srgbClr val="72A0A8"/>
            </a:solidFill>
          </p:spPr>
          <p:txBody>
            <a:bodyPr/>
            <a:lstStyle/>
            <a:p>
              <a:pPr defTabSz="1371600"/>
              <a:endParaRPr lang="en-GB">
                <a:solidFill>
                  <a:srgbClr val="323A3A"/>
                </a:solidFill>
                <a:latin typeface="Calibri" panose="020F0502020204030204"/>
              </a:endParaRPr>
            </a:p>
          </p:txBody>
        </p:sp>
        <p:sp>
          <p:nvSpPr>
            <p:cNvPr id="91" name="TextBox 91"/>
            <p:cNvSpPr txBox="1"/>
            <p:nvPr/>
          </p:nvSpPr>
          <p:spPr>
            <a:xfrm>
              <a:off x="37864" y="-4193"/>
              <a:ext cx="328157"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Reduced injuries</a:t>
              </a:r>
            </a:p>
          </p:txBody>
        </p:sp>
      </p:grpSp>
      <p:grpSp>
        <p:nvGrpSpPr>
          <p:cNvPr id="92" name="Group 92"/>
          <p:cNvGrpSpPr/>
          <p:nvPr/>
        </p:nvGrpSpPr>
        <p:grpSpPr>
          <a:xfrm>
            <a:off x="10837363" y="3091354"/>
            <a:ext cx="1759019" cy="1386053"/>
            <a:chOff x="0" y="0"/>
            <a:chExt cx="463280" cy="365051"/>
          </a:xfrm>
        </p:grpSpPr>
        <p:sp>
          <p:nvSpPr>
            <p:cNvPr id="93" name="Freeform 93"/>
            <p:cNvSpPr/>
            <p:nvPr/>
          </p:nvSpPr>
          <p:spPr>
            <a:xfrm>
              <a:off x="0" y="0"/>
              <a:ext cx="463280" cy="365051"/>
            </a:xfrm>
            <a:custGeom>
              <a:avLst/>
              <a:gdLst/>
              <a:ahLst/>
              <a:cxnLst/>
              <a:rect l="l" t="t" r="r" b="b"/>
              <a:pathLst>
                <a:path w="463280" h="365051">
                  <a:moveTo>
                    <a:pt x="231640" y="0"/>
                  </a:moveTo>
                  <a:cubicBezTo>
                    <a:pt x="103709" y="0"/>
                    <a:pt x="0" y="81719"/>
                    <a:pt x="0" y="182525"/>
                  </a:cubicBezTo>
                  <a:cubicBezTo>
                    <a:pt x="0" y="283331"/>
                    <a:pt x="103709" y="365051"/>
                    <a:pt x="231640" y="365051"/>
                  </a:cubicBezTo>
                  <a:cubicBezTo>
                    <a:pt x="359572" y="365051"/>
                    <a:pt x="463280" y="283331"/>
                    <a:pt x="463280" y="182525"/>
                  </a:cubicBezTo>
                  <a:cubicBezTo>
                    <a:pt x="463280" y="81719"/>
                    <a:pt x="359572" y="0"/>
                    <a:pt x="231640" y="0"/>
                  </a:cubicBezTo>
                  <a:close/>
                </a:path>
              </a:pathLst>
            </a:custGeom>
            <a:solidFill>
              <a:srgbClr val="72A0A8"/>
            </a:solidFill>
          </p:spPr>
          <p:txBody>
            <a:bodyPr/>
            <a:lstStyle/>
            <a:p>
              <a:pPr defTabSz="1371600"/>
              <a:endParaRPr lang="en-GB">
                <a:solidFill>
                  <a:srgbClr val="323A3A"/>
                </a:solidFill>
                <a:latin typeface="Calibri" panose="020F0502020204030204"/>
              </a:endParaRPr>
            </a:p>
          </p:txBody>
        </p:sp>
        <p:sp>
          <p:nvSpPr>
            <p:cNvPr id="94" name="TextBox 94"/>
            <p:cNvSpPr txBox="1"/>
            <p:nvPr/>
          </p:nvSpPr>
          <p:spPr>
            <a:xfrm>
              <a:off x="43433" y="5649"/>
              <a:ext cx="376415" cy="32517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Operation safe equipment</a:t>
              </a:r>
            </a:p>
          </p:txBody>
        </p:sp>
      </p:grpSp>
      <p:grpSp>
        <p:nvGrpSpPr>
          <p:cNvPr id="95" name="Group 95"/>
          <p:cNvGrpSpPr/>
          <p:nvPr/>
        </p:nvGrpSpPr>
        <p:grpSpPr>
          <a:xfrm>
            <a:off x="7543800" y="4129457"/>
            <a:ext cx="2293329" cy="1386053"/>
            <a:chOff x="0" y="0"/>
            <a:chExt cx="537437" cy="365051"/>
          </a:xfrm>
        </p:grpSpPr>
        <p:sp>
          <p:nvSpPr>
            <p:cNvPr id="96" name="Freeform 96"/>
            <p:cNvSpPr/>
            <p:nvPr/>
          </p:nvSpPr>
          <p:spPr>
            <a:xfrm>
              <a:off x="0" y="0"/>
              <a:ext cx="537437" cy="365051"/>
            </a:xfrm>
            <a:custGeom>
              <a:avLst/>
              <a:gdLst/>
              <a:ahLst/>
              <a:cxnLst/>
              <a:rect l="l" t="t" r="r" b="b"/>
              <a:pathLst>
                <a:path w="537437" h="365051">
                  <a:moveTo>
                    <a:pt x="268719" y="0"/>
                  </a:moveTo>
                  <a:cubicBezTo>
                    <a:pt x="120309" y="0"/>
                    <a:pt x="0" y="81719"/>
                    <a:pt x="0" y="182525"/>
                  </a:cubicBezTo>
                  <a:cubicBezTo>
                    <a:pt x="0" y="283331"/>
                    <a:pt x="120309" y="365051"/>
                    <a:pt x="268719" y="365051"/>
                  </a:cubicBezTo>
                  <a:cubicBezTo>
                    <a:pt x="417128" y="365051"/>
                    <a:pt x="537437" y="283331"/>
                    <a:pt x="537437" y="182525"/>
                  </a:cubicBezTo>
                  <a:cubicBezTo>
                    <a:pt x="537437" y="81719"/>
                    <a:pt x="417128" y="0"/>
                    <a:pt x="268719" y="0"/>
                  </a:cubicBezTo>
                  <a:close/>
                </a:path>
              </a:pathLst>
            </a:custGeom>
            <a:solidFill>
              <a:srgbClr val="72A0A8"/>
            </a:solidFill>
          </p:spPr>
          <p:txBody>
            <a:bodyPr/>
            <a:lstStyle/>
            <a:p>
              <a:pPr defTabSz="1371600"/>
              <a:endParaRPr lang="en-GB">
                <a:solidFill>
                  <a:srgbClr val="323A3A"/>
                </a:solidFill>
                <a:latin typeface="Calibri" panose="020F0502020204030204"/>
              </a:endParaRPr>
            </a:p>
          </p:txBody>
        </p:sp>
        <p:sp>
          <p:nvSpPr>
            <p:cNvPr id="97" name="TextBox 97"/>
            <p:cNvSpPr txBox="1"/>
            <p:nvPr/>
          </p:nvSpPr>
          <p:spPr>
            <a:xfrm>
              <a:off x="50385" y="5649"/>
              <a:ext cx="436668" cy="32517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Reduced maintenance costs</a:t>
              </a:r>
            </a:p>
          </p:txBody>
        </p:sp>
      </p:grpSp>
      <p:grpSp>
        <p:nvGrpSpPr>
          <p:cNvPr id="98" name="Group 98"/>
          <p:cNvGrpSpPr/>
          <p:nvPr/>
        </p:nvGrpSpPr>
        <p:grpSpPr>
          <a:xfrm>
            <a:off x="12192797" y="4903178"/>
            <a:ext cx="1549781" cy="1038500"/>
            <a:chOff x="0" y="0"/>
            <a:chExt cx="408172" cy="273514"/>
          </a:xfrm>
        </p:grpSpPr>
        <p:sp>
          <p:nvSpPr>
            <p:cNvPr id="99" name="Freeform 99"/>
            <p:cNvSpPr/>
            <p:nvPr/>
          </p:nvSpPr>
          <p:spPr>
            <a:xfrm>
              <a:off x="0" y="0"/>
              <a:ext cx="408172" cy="273514"/>
            </a:xfrm>
            <a:custGeom>
              <a:avLst/>
              <a:gdLst/>
              <a:ahLst/>
              <a:cxnLst/>
              <a:rect l="l" t="t" r="r" b="b"/>
              <a:pathLst>
                <a:path w="408172" h="273514">
                  <a:moveTo>
                    <a:pt x="204086" y="0"/>
                  </a:moveTo>
                  <a:cubicBezTo>
                    <a:pt x="91372" y="0"/>
                    <a:pt x="0" y="61228"/>
                    <a:pt x="0" y="136757"/>
                  </a:cubicBezTo>
                  <a:cubicBezTo>
                    <a:pt x="0" y="212286"/>
                    <a:pt x="91372" y="273514"/>
                    <a:pt x="204086" y="273514"/>
                  </a:cubicBezTo>
                  <a:cubicBezTo>
                    <a:pt x="316800" y="273514"/>
                    <a:pt x="408172" y="212286"/>
                    <a:pt x="408172" y="136757"/>
                  </a:cubicBezTo>
                  <a:cubicBezTo>
                    <a:pt x="408172" y="61228"/>
                    <a:pt x="316800" y="0"/>
                    <a:pt x="204086" y="0"/>
                  </a:cubicBezTo>
                  <a:close/>
                </a:path>
              </a:pathLst>
            </a:custGeom>
            <a:solidFill>
              <a:srgbClr val="72A0A8"/>
            </a:solidFill>
          </p:spPr>
          <p:txBody>
            <a:bodyPr/>
            <a:lstStyle/>
            <a:p>
              <a:pPr defTabSz="1371600"/>
              <a:endParaRPr lang="en-GB">
                <a:solidFill>
                  <a:srgbClr val="323A3A"/>
                </a:solidFill>
                <a:latin typeface="Calibri" panose="020F0502020204030204"/>
              </a:endParaRPr>
            </a:p>
          </p:txBody>
        </p:sp>
        <p:sp>
          <p:nvSpPr>
            <p:cNvPr id="100" name="TextBox 100"/>
            <p:cNvSpPr txBox="1"/>
            <p:nvPr/>
          </p:nvSpPr>
          <p:spPr>
            <a:xfrm>
              <a:off x="38266" y="-2933"/>
              <a:ext cx="331640" cy="25080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Energy security</a:t>
              </a:r>
            </a:p>
          </p:txBody>
        </p:sp>
      </p:grpSp>
      <p:grpSp>
        <p:nvGrpSpPr>
          <p:cNvPr id="101" name="Group 101"/>
          <p:cNvGrpSpPr/>
          <p:nvPr/>
        </p:nvGrpSpPr>
        <p:grpSpPr>
          <a:xfrm>
            <a:off x="9830160" y="4277789"/>
            <a:ext cx="2174289" cy="1565265"/>
            <a:chOff x="0" y="0"/>
            <a:chExt cx="572652" cy="412251"/>
          </a:xfrm>
        </p:grpSpPr>
        <p:sp>
          <p:nvSpPr>
            <p:cNvPr id="102" name="Freeform 102"/>
            <p:cNvSpPr/>
            <p:nvPr/>
          </p:nvSpPr>
          <p:spPr>
            <a:xfrm>
              <a:off x="0" y="0"/>
              <a:ext cx="572652" cy="412251"/>
            </a:xfrm>
            <a:custGeom>
              <a:avLst/>
              <a:gdLst/>
              <a:ahLst/>
              <a:cxnLst/>
              <a:rect l="l" t="t" r="r" b="b"/>
              <a:pathLst>
                <a:path w="572652" h="412251">
                  <a:moveTo>
                    <a:pt x="286326" y="0"/>
                  </a:moveTo>
                  <a:cubicBezTo>
                    <a:pt x="128193" y="0"/>
                    <a:pt x="0" y="92286"/>
                    <a:pt x="0" y="206125"/>
                  </a:cubicBezTo>
                  <a:cubicBezTo>
                    <a:pt x="0" y="319965"/>
                    <a:pt x="128193" y="412251"/>
                    <a:pt x="286326" y="412251"/>
                  </a:cubicBezTo>
                  <a:cubicBezTo>
                    <a:pt x="444460" y="412251"/>
                    <a:pt x="572652" y="319965"/>
                    <a:pt x="572652" y="206125"/>
                  </a:cubicBezTo>
                  <a:cubicBezTo>
                    <a:pt x="572652" y="92286"/>
                    <a:pt x="444460" y="0"/>
                    <a:pt x="286326"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103" name="TextBox 103"/>
            <p:cNvSpPr txBox="1"/>
            <p:nvPr/>
          </p:nvSpPr>
          <p:spPr>
            <a:xfrm>
              <a:off x="53686" y="-28026"/>
              <a:ext cx="465280" cy="401629"/>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Security &amp; Safety</a:t>
              </a:r>
            </a:p>
          </p:txBody>
        </p:sp>
      </p:grpSp>
      <p:grpSp>
        <p:nvGrpSpPr>
          <p:cNvPr id="104" name="Group 104"/>
          <p:cNvGrpSpPr/>
          <p:nvPr/>
        </p:nvGrpSpPr>
        <p:grpSpPr>
          <a:xfrm>
            <a:off x="13523194" y="2112356"/>
            <a:ext cx="2041103" cy="987467"/>
            <a:chOff x="0" y="0"/>
            <a:chExt cx="537574" cy="260074"/>
          </a:xfrm>
        </p:grpSpPr>
        <p:sp>
          <p:nvSpPr>
            <p:cNvPr id="105" name="Freeform 105"/>
            <p:cNvSpPr/>
            <p:nvPr/>
          </p:nvSpPr>
          <p:spPr>
            <a:xfrm>
              <a:off x="0" y="0"/>
              <a:ext cx="537574" cy="260074"/>
            </a:xfrm>
            <a:custGeom>
              <a:avLst/>
              <a:gdLst/>
              <a:ahLst/>
              <a:cxnLst/>
              <a:rect l="l" t="t" r="r" b="b"/>
              <a:pathLst>
                <a:path w="537574" h="260074">
                  <a:moveTo>
                    <a:pt x="268787" y="0"/>
                  </a:moveTo>
                  <a:cubicBezTo>
                    <a:pt x="120340" y="0"/>
                    <a:pt x="0" y="58219"/>
                    <a:pt x="0" y="130037"/>
                  </a:cubicBezTo>
                  <a:cubicBezTo>
                    <a:pt x="0" y="201854"/>
                    <a:pt x="120340" y="260074"/>
                    <a:pt x="268787" y="260074"/>
                  </a:cubicBezTo>
                  <a:cubicBezTo>
                    <a:pt x="417234" y="260074"/>
                    <a:pt x="537574" y="201854"/>
                    <a:pt x="537574" y="130037"/>
                  </a:cubicBezTo>
                  <a:cubicBezTo>
                    <a:pt x="537574" y="58219"/>
                    <a:pt x="417234" y="0"/>
                    <a:pt x="268787"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106" name="TextBox 106"/>
            <p:cNvSpPr txBox="1"/>
            <p:nvPr/>
          </p:nvSpPr>
          <p:spPr>
            <a:xfrm>
              <a:off x="50398" y="-42293"/>
              <a:ext cx="436779" cy="277985"/>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Quality</a:t>
              </a:r>
            </a:p>
          </p:txBody>
        </p:sp>
      </p:grpSp>
      <p:grpSp>
        <p:nvGrpSpPr>
          <p:cNvPr id="107" name="Group 107"/>
          <p:cNvGrpSpPr/>
          <p:nvPr/>
        </p:nvGrpSpPr>
        <p:grpSpPr>
          <a:xfrm>
            <a:off x="14915507" y="1184981"/>
            <a:ext cx="1757151" cy="987467"/>
            <a:chOff x="0" y="0"/>
            <a:chExt cx="462789" cy="260074"/>
          </a:xfrm>
        </p:grpSpPr>
        <p:sp>
          <p:nvSpPr>
            <p:cNvPr id="108" name="Freeform 108"/>
            <p:cNvSpPr/>
            <p:nvPr/>
          </p:nvSpPr>
          <p:spPr>
            <a:xfrm>
              <a:off x="0" y="0"/>
              <a:ext cx="462789" cy="260074"/>
            </a:xfrm>
            <a:custGeom>
              <a:avLst/>
              <a:gdLst/>
              <a:ahLst/>
              <a:cxnLst/>
              <a:rect l="l" t="t" r="r" b="b"/>
              <a:pathLst>
                <a:path w="462789" h="260074">
                  <a:moveTo>
                    <a:pt x="231394" y="0"/>
                  </a:moveTo>
                  <a:cubicBezTo>
                    <a:pt x="103599" y="0"/>
                    <a:pt x="0" y="58219"/>
                    <a:pt x="0" y="130037"/>
                  </a:cubicBezTo>
                  <a:cubicBezTo>
                    <a:pt x="0" y="201854"/>
                    <a:pt x="103599" y="260074"/>
                    <a:pt x="231394" y="260074"/>
                  </a:cubicBezTo>
                  <a:cubicBezTo>
                    <a:pt x="359190" y="260074"/>
                    <a:pt x="462789" y="201854"/>
                    <a:pt x="462789" y="130037"/>
                  </a:cubicBezTo>
                  <a:cubicBezTo>
                    <a:pt x="462789" y="58219"/>
                    <a:pt x="359190" y="0"/>
                    <a:pt x="231394" y="0"/>
                  </a:cubicBezTo>
                  <a:close/>
                </a:path>
              </a:pathLst>
            </a:custGeom>
            <a:solidFill>
              <a:srgbClr val="FF5757"/>
            </a:solidFill>
          </p:spPr>
          <p:txBody>
            <a:bodyPr/>
            <a:lstStyle/>
            <a:p>
              <a:pPr defTabSz="1371600"/>
              <a:endParaRPr lang="en-GB">
                <a:solidFill>
                  <a:srgbClr val="323A3A"/>
                </a:solidFill>
                <a:latin typeface="Calibri" panose="020F0502020204030204"/>
              </a:endParaRPr>
            </a:p>
          </p:txBody>
        </p:sp>
        <p:sp>
          <p:nvSpPr>
            <p:cNvPr id="109" name="TextBox 109"/>
            <p:cNvSpPr txBox="1"/>
            <p:nvPr/>
          </p:nvSpPr>
          <p:spPr>
            <a:xfrm>
              <a:off x="43386" y="-4193"/>
              <a:ext cx="376016"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Risk reduction</a:t>
              </a:r>
            </a:p>
          </p:txBody>
        </p:sp>
      </p:grpSp>
      <p:grpSp>
        <p:nvGrpSpPr>
          <p:cNvPr id="110" name="Group 110"/>
          <p:cNvGrpSpPr/>
          <p:nvPr/>
        </p:nvGrpSpPr>
        <p:grpSpPr>
          <a:xfrm>
            <a:off x="12877801" y="871262"/>
            <a:ext cx="2011946" cy="987467"/>
            <a:chOff x="0" y="0"/>
            <a:chExt cx="462789" cy="260074"/>
          </a:xfrm>
        </p:grpSpPr>
        <p:sp>
          <p:nvSpPr>
            <p:cNvPr id="111" name="Freeform 111"/>
            <p:cNvSpPr/>
            <p:nvPr/>
          </p:nvSpPr>
          <p:spPr>
            <a:xfrm>
              <a:off x="0" y="0"/>
              <a:ext cx="462789" cy="260074"/>
            </a:xfrm>
            <a:custGeom>
              <a:avLst/>
              <a:gdLst/>
              <a:ahLst/>
              <a:cxnLst/>
              <a:rect l="l" t="t" r="r" b="b"/>
              <a:pathLst>
                <a:path w="462789" h="260074">
                  <a:moveTo>
                    <a:pt x="231394" y="0"/>
                  </a:moveTo>
                  <a:cubicBezTo>
                    <a:pt x="103599" y="0"/>
                    <a:pt x="0" y="58219"/>
                    <a:pt x="0" y="130037"/>
                  </a:cubicBezTo>
                  <a:cubicBezTo>
                    <a:pt x="0" y="201854"/>
                    <a:pt x="103599" y="260074"/>
                    <a:pt x="231394" y="260074"/>
                  </a:cubicBezTo>
                  <a:cubicBezTo>
                    <a:pt x="359190" y="260074"/>
                    <a:pt x="462789" y="201854"/>
                    <a:pt x="462789" y="130037"/>
                  </a:cubicBezTo>
                  <a:cubicBezTo>
                    <a:pt x="462789" y="58219"/>
                    <a:pt x="359190" y="0"/>
                    <a:pt x="231394" y="0"/>
                  </a:cubicBezTo>
                  <a:close/>
                </a:path>
              </a:pathLst>
            </a:custGeom>
            <a:solidFill>
              <a:srgbClr val="FF5757"/>
            </a:solidFill>
          </p:spPr>
          <p:txBody>
            <a:bodyPr/>
            <a:lstStyle/>
            <a:p>
              <a:pPr defTabSz="1371600"/>
              <a:endParaRPr lang="en-GB">
                <a:solidFill>
                  <a:srgbClr val="323A3A"/>
                </a:solidFill>
                <a:latin typeface="Calibri" panose="020F0502020204030204"/>
              </a:endParaRPr>
            </a:p>
          </p:txBody>
        </p:sp>
        <p:sp>
          <p:nvSpPr>
            <p:cNvPr id="112" name="TextBox 112"/>
            <p:cNvSpPr txBox="1"/>
            <p:nvPr/>
          </p:nvSpPr>
          <p:spPr>
            <a:xfrm>
              <a:off x="43386" y="-4193"/>
              <a:ext cx="376016" cy="239885"/>
            </a:xfrm>
            <a:prstGeom prst="rect">
              <a:avLst/>
            </a:prstGeom>
          </p:spPr>
          <p:txBody>
            <a:bodyPr lIns="50801" tIns="50801" rIns="50801" bIns="50801" rtlCol="0" anchor="ctr"/>
            <a:lstStyle/>
            <a:p>
              <a:pPr algn="ctr" defTabSz="1371600">
                <a:lnSpc>
                  <a:spcPts val="2558"/>
                </a:lnSpc>
              </a:pPr>
              <a:r>
                <a:rPr lang="en-US" sz="1826" err="1">
                  <a:solidFill>
                    <a:srgbClr val="FFFFFF"/>
                  </a:solidFill>
                  <a:latin typeface="League Spartan"/>
                  <a:ea typeface="League Spartan"/>
                  <a:cs typeface="League Spartan"/>
                  <a:sym typeface="League Spartan"/>
                </a:rPr>
                <a:t>Accuraate</a:t>
              </a:r>
              <a:r>
                <a:rPr lang="en-US" sz="1826">
                  <a:solidFill>
                    <a:srgbClr val="FFFFFF"/>
                  </a:solidFill>
                  <a:latin typeface="League Spartan"/>
                  <a:ea typeface="League Spartan"/>
                  <a:cs typeface="League Spartan"/>
                  <a:sym typeface="League Spartan"/>
                </a:rPr>
                <a:t> monitoring</a:t>
              </a:r>
            </a:p>
          </p:txBody>
        </p:sp>
      </p:grpSp>
      <p:grpSp>
        <p:nvGrpSpPr>
          <p:cNvPr id="113" name="Group 113"/>
          <p:cNvGrpSpPr/>
          <p:nvPr/>
        </p:nvGrpSpPr>
        <p:grpSpPr>
          <a:xfrm>
            <a:off x="13807143" y="3207224"/>
            <a:ext cx="1757151" cy="987467"/>
            <a:chOff x="0" y="0"/>
            <a:chExt cx="462789" cy="260074"/>
          </a:xfrm>
        </p:grpSpPr>
        <p:sp>
          <p:nvSpPr>
            <p:cNvPr id="114" name="Freeform 114"/>
            <p:cNvSpPr/>
            <p:nvPr/>
          </p:nvSpPr>
          <p:spPr>
            <a:xfrm>
              <a:off x="0" y="0"/>
              <a:ext cx="462789" cy="260074"/>
            </a:xfrm>
            <a:custGeom>
              <a:avLst/>
              <a:gdLst/>
              <a:ahLst/>
              <a:cxnLst/>
              <a:rect l="l" t="t" r="r" b="b"/>
              <a:pathLst>
                <a:path w="462789" h="260074">
                  <a:moveTo>
                    <a:pt x="231394" y="0"/>
                  </a:moveTo>
                  <a:cubicBezTo>
                    <a:pt x="103599" y="0"/>
                    <a:pt x="0" y="58219"/>
                    <a:pt x="0" y="130037"/>
                  </a:cubicBezTo>
                  <a:cubicBezTo>
                    <a:pt x="0" y="201854"/>
                    <a:pt x="103599" y="260074"/>
                    <a:pt x="231394" y="260074"/>
                  </a:cubicBezTo>
                  <a:cubicBezTo>
                    <a:pt x="359190" y="260074"/>
                    <a:pt x="462789" y="201854"/>
                    <a:pt x="462789" y="130037"/>
                  </a:cubicBezTo>
                  <a:cubicBezTo>
                    <a:pt x="462789" y="58219"/>
                    <a:pt x="359190" y="0"/>
                    <a:pt x="231394" y="0"/>
                  </a:cubicBezTo>
                  <a:close/>
                </a:path>
              </a:pathLst>
            </a:custGeom>
            <a:solidFill>
              <a:srgbClr val="FF5757"/>
            </a:solidFill>
          </p:spPr>
          <p:txBody>
            <a:bodyPr/>
            <a:lstStyle/>
            <a:p>
              <a:pPr defTabSz="1371600"/>
              <a:endParaRPr lang="en-GB">
                <a:solidFill>
                  <a:srgbClr val="323A3A"/>
                </a:solidFill>
                <a:latin typeface="Calibri" panose="020F0502020204030204"/>
              </a:endParaRPr>
            </a:p>
          </p:txBody>
        </p:sp>
        <p:sp>
          <p:nvSpPr>
            <p:cNvPr id="115" name="TextBox 115"/>
            <p:cNvSpPr txBox="1"/>
            <p:nvPr/>
          </p:nvSpPr>
          <p:spPr>
            <a:xfrm>
              <a:off x="43386" y="-4193"/>
              <a:ext cx="376016"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Right first time</a:t>
              </a:r>
            </a:p>
          </p:txBody>
        </p:sp>
      </p:grpSp>
      <p:grpSp>
        <p:nvGrpSpPr>
          <p:cNvPr id="116" name="Group 116"/>
          <p:cNvGrpSpPr/>
          <p:nvPr/>
        </p:nvGrpSpPr>
        <p:grpSpPr>
          <a:xfrm>
            <a:off x="15552920" y="2219756"/>
            <a:ext cx="1757151" cy="1386053"/>
            <a:chOff x="0" y="0"/>
            <a:chExt cx="462789" cy="365051"/>
          </a:xfrm>
        </p:grpSpPr>
        <p:sp>
          <p:nvSpPr>
            <p:cNvPr id="117" name="Freeform 117"/>
            <p:cNvSpPr/>
            <p:nvPr/>
          </p:nvSpPr>
          <p:spPr>
            <a:xfrm>
              <a:off x="0" y="0"/>
              <a:ext cx="462789" cy="365051"/>
            </a:xfrm>
            <a:custGeom>
              <a:avLst/>
              <a:gdLst/>
              <a:ahLst/>
              <a:cxnLst/>
              <a:rect l="l" t="t" r="r" b="b"/>
              <a:pathLst>
                <a:path w="462789" h="365051">
                  <a:moveTo>
                    <a:pt x="231394" y="0"/>
                  </a:moveTo>
                  <a:cubicBezTo>
                    <a:pt x="103599" y="0"/>
                    <a:pt x="0" y="81719"/>
                    <a:pt x="0" y="182525"/>
                  </a:cubicBezTo>
                  <a:cubicBezTo>
                    <a:pt x="0" y="283331"/>
                    <a:pt x="103599" y="365051"/>
                    <a:pt x="231394" y="365051"/>
                  </a:cubicBezTo>
                  <a:cubicBezTo>
                    <a:pt x="359190" y="365051"/>
                    <a:pt x="462789" y="283331"/>
                    <a:pt x="462789" y="182525"/>
                  </a:cubicBezTo>
                  <a:cubicBezTo>
                    <a:pt x="462789" y="81719"/>
                    <a:pt x="359190" y="0"/>
                    <a:pt x="231394" y="0"/>
                  </a:cubicBezTo>
                  <a:close/>
                </a:path>
              </a:pathLst>
            </a:custGeom>
            <a:solidFill>
              <a:srgbClr val="FF5757"/>
            </a:solidFill>
          </p:spPr>
          <p:txBody>
            <a:bodyPr/>
            <a:lstStyle/>
            <a:p>
              <a:pPr defTabSz="1371600"/>
              <a:endParaRPr lang="en-GB">
                <a:solidFill>
                  <a:srgbClr val="323A3A"/>
                </a:solidFill>
                <a:latin typeface="Calibri" panose="020F0502020204030204"/>
              </a:endParaRPr>
            </a:p>
          </p:txBody>
        </p:sp>
        <p:sp>
          <p:nvSpPr>
            <p:cNvPr id="118" name="TextBox 118"/>
            <p:cNvSpPr txBox="1"/>
            <p:nvPr/>
          </p:nvSpPr>
          <p:spPr>
            <a:xfrm>
              <a:off x="43386" y="5649"/>
              <a:ext cx="376016" cy="32517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Increased quality of products</a:t>
              </a:r>
            </a:p>
          </p:txBody>
        </p:sp>
      </p:grpSp>
      <p:grpSp>
        <p:nvGrpSpPr>
          <p:cNvPr id="119" name="Group 119"/>
          <p:cNvGrpSpPr/>
          <p:nvPr/>
        </p:nvGrpSpPr>
        <p:grpSpPr>
          <a:xfrm>
            <a:off x="15407198" y="5317189"/>
            <a:ext cx="2048597" cy="1386053"/>
            <a:chOff x="0" y="0"/>
            <a:chExt cx="539548" cy="365051"/>
          </a:xfrm>
        </p:grpSpPr>
        <p:sp>
          <p:nvSpPr>
            <p:cNvPr id="120" name="Freeform 120"/>
            <p:cNvSpPr/>
            <p:nvPr/>
          </p:nvSpPr>
          <p:spPr>
            <a:xfrm>
              <a:off x="0" y="0"/>
              <a:ext cx="539548" cy="365051"/>
            </a:xfrm>
            <a:custGeom>
              <a:avLst/>
              <a:gdLst/>
              <a:ahLst/>
              <a:cxnLst/>
              <a:rect l="l" t="t" r="r" b="b"/>
              <a:pathLst>
                <a:path w="539548" h="365051">
                  <a:moveTo>
                    <a:pt x="269774" y="0"/>
                  </a:moveTo>
                  <a:cubicBezTo>
                    <a:pt x="120782" y="0"/>
                    <a:pt x="0" y="81719"/>
                    <a:pt x="0" y="182525"/>
                  </a:cubicBezTo>
                  <a:cubicBezTo>
                    <a:pt x="0" y="283331"/>
                    <a:pt x="120782" y="365051"/>
                    <a:pt x="269774" y="365051"/>
                  </a:cubicBezTo>
                  <a:cubicBezTo>
                    <a:pt x="418766" y="365051"/>
                    <a:pt x="539548" y="283331"/>
                    <a:pt x="539548" y="182525"/>
                  </a:cubicBezTo>
                  <a:cubicBezTo>
                    <a:pt x="539548" y="81719"/>
                    <a:pt x="418766" y="0"/>
                    <a:pt x="269774" y="0"/>
                  </a:cubicBezTo>
                  <a:close/>
                </a:path>
              </a:pathLst>
            </a:custGeom>
            <a:solidFill>
              <a:srgbClr val="CB6CE6"/>
            </a:solidFill>
          </p:spPr>
          <p:txBody>
            <a:bodyPr/>
            <a:lstStyle/>
            <a:p>
              <a:pPr defTabSz="1371600"/>
              <a:endParaRPr lang="en-GB">
                <a:solidFill>
                  <a:srgbClr val="323A3A"/>
                </a:solidFill>
                <a:latin typeface="Calibri" panose="020F0502020204030204"/>
              </a:endParaRPr>
            </a:p>
          </p:txBody>
        </p:sp>
        <p:sp>
          <p:nvSpPr>
            <p:cNvPr id="121" name="TextBox 121"/>
            <p:cNvSpPr txBox="1"/>
            <p:nvPr/>
          </p:nvSpPr>
          <p:spPr>
            <a:xfrm>
              <a:off x="50583" y="5649"/>
              <a:ext cx="438383" cy="325179"/>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Reduced time of fault detection</a:t>
              </a:r>
            </a:p>
          </p:txBody>
        </p:sp>
      </p:grpSp>
      <p:grpSp>
        <p:nvGrpSpPr>
          <p:cNvPr id="122" name="Group 122"/>
          <p:cNvGrpSpPr/>
          <p:nvPr/>
        </p:nvGrpSpPr>
        <p:grpSpPr>
          <a:xfrm>
            <a:off x="14408594" y="6678353"/>
            <a:ext cx="2279207" cy="987467"/>
            <a:chOff x="0" y="0"/>
            <a:chExt cx="530410" cy="260074"/>
          </a:xfrm>
        </p:grpSpPr>
        <p:sp>
          <p:nvSpPr>
            <p:cNvPr id="123" name="Freeform 123"/>
            <p:cNvSpPr/>
            <p:nvPr/>
          </p:nvSpPr>
          <p:spPr>
            <a:xfrm>
              <a:off x="0" y="0"/>
              <a:ext cx="530410" cy="260074"/>
            </a:xfrm>
            <a:custGeom>
              <a:avLst/>
              <a:gdLst/>
              <a:ahLst/>
              <a:cxnLst/>
              <a:rect l="l" t="t" r="r" b="b"/>
              <a:pathLst>
                <a:path w="530410" h="260074">
                  <a:moveTo>
                    <a:pt x="265205" y="0"/>
                  </a:moveTo>
                  <a:cubicBezTo>
                    <a:pt x="118736" y="0"/>
                    <a:pt x="0" y="58219"/>
                    <a:pt x="0" y="130037"/>
                  </a:cubicBezTo>
                  <a:cubicBezTo>
                    <a:pt x="0" y="201854"/>
                    <a:pt x="118736" y="260074"/>
                    <a:pt x="265205" y="260074"/>
                  </a:cubicBezTo>
                  <a:cubicBezTo>
                    <a:pt x="411674" y="260074"/>
                    <a:pt x="530410" y="201854"/>
                    <a:pt x="530410" y="130037"/>
                  </a:cubicBezTo>
                  <a:cubicBezTo>
                    <a:pt x="530410" y="58219"/>
                    <a:pt x="411674" y="0"/>
                    <a:pt x="265205" y="0"/>
                  </a:cubicBezTo>
                  <a:close/>
                </a:path>
              </a:pathLst>
            </a:custGeom>
            <a:solidFill>
              <a:srgbClr val="CB6CE6"/>
            </a:solidFill>
          </p:spPr>
          <p:txBody>
            <a:bodyPr/>
            <a:lstStyle/>
            <a:p>
              <a:pPr defTabSz="1371600"/>
              <a:endParaRPr lang="en-GB">
                <a:solidFill>
                  <a:srgbClr val="323A3A"/>
                </a:solidFill>
                <a:latin typeface="Calibri" panose="020F0502020204030204"/>
              </a:endParaRPr>
            </a:p>
          </p:txBody>
        </p:sp>
        <p:sp>
          <p:nvSpPr>
            <p:cNvPr id="124" name="TextBox 124"/>
            <p:cNvSpPr txBox="1"/>
            <p:nvPr/>
          </p:nvSpPr>
          <p:spPr>
            <a:xfrm>
              <a:off x="49726" y="-4193"/>
              <a:ext cx="430959"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Less maintenance</a:t>
              </a:r>
            </a:p>
          </p:txBody>
        </p:sp>
      </p:grpSp>
      <p:grpSp>
        <p:nvGrpSpPr>
          <p:cNvPr id="125" name="Group 125"/>
          <p:cNvGrpSpPr/>
          <p:nvPr/>
        </p:nvGrpSpPr>
        <p:grpSpPr>
          <a:xfrm>
            <a:off x="14659109" y="4215767"/>
            <a:ext cx="2482284" cy="987467"/>
            <a:chOff x="0" y="0"/>
            <a:chExt cx="653770" cy="260074"/>
          </a:xfrm>
        </p:grpSpPr>
        <p:sp>
          <p:nvSpPr>
            <p:cNvPr id="126" name="Freeform 126"/>
            <p:cNvSpPr/>
            <p:nvPr/>
          </p:nvSpPr>
          <p:spPr>
            <a:xfrm>
              <a:off x="0" y="0"/>
              <a:ext cx="653770" cy="260074"/>
            </a:xfrm>
            <a:custGeom>
              <a:avLst/>
              <a:gdLst/>
              <a:ahLst/>
              <a:cxnLst/>
              <a:rect l="l" t="t" r="r" b="b"/>
              <a:pathLst>
                <a:path w="653770" h="260074">
                  <a:moveTo>
                    <a:pt x="326885" y="0"/>
                  </a:moveTo>
                  <a:cubicBezTo>
                    <a:pt x="146351" y="0"/>
                    <a:pt x="0" y="58219"/>
                    <a:pt x="0" y="130037"/>
                  </a:cubicBezTo>
                  <a:cubicBezTo>
                    <a:pt x="0" y="201854"/>
                    <a:pt x="146351" y="260074"/>
                    <a:pt x="326885" y="260074"/>
                  </a:cubicBezTo>
                  <a:cubicBezTo>
                    <a:pt x="507419" y="260074"/>
                    <a:pt x="653770" y="201854"/>
                    <a:pt x="653770" y="130037"/>
                  </a:cubicBezTo>
                  <a:cubicBezTo>
                    <a:pt x="653770" y="58219"/>
                    <a:pt x="507419" y="0"/>
                    <a:pt x="326885" y="0"/>
                  </a:cubicBezTo>
                  <a:close/>
                </a:path>
              </a:pathLst>
            </a:custGeom>
            <a:solidFill>
              <a:srgbClr val="CB6CE6"/>
            </a:solidFill>
          </p:spPr>
          <p:txBody>
            <a:bodyPr/>
            <a:lstStyle/>
            <a:p>
              <a:pPr defTabSz="1371600"/>
              <a:endParaRPr lang="en-GB">
                <a:solidFill>
                  <a:srgbClr val="323A3A"/>
                </a:solidFill>
                <a:latin typeface="Calibri" panose="020F0502020204030204"/>
              </a:endParaRPr>
            </a:p>
          </p:txBody>
        </p:sp>
        <p:sp>
          <p:nvSpPr>
            <p:cNvPr id="127" name="TextBox 127"/>
            <p:cNvSpPr txBox="1"/>
            <p:nvPr/>
          </p:nvSpPr>
          <p:spPr>
            <a:xfrm>
              <a:off x="61291" y="-4193"/>
              <a:ext cx="531188" cy="239885"/>
            </a:xfrm>
            <a:prstGeom prst="rect">
              <a:avLst/>
            </a:prstGeom>
          </p:spPr>
          <p:txBody>
            <a:bodyPr lIns="50801" tIns="50801" rIns="50801" bIns="50801" rtlCol="0" anchor="ctr"/>
            <a:lstStyle/>
            <a:p>
              <a:pPr algn="ctr" defTabSz="1371600">
                <a:lnSpc>
                  <a:spcPts val="2558"/>
                </a:lnSpc>
              </a:pPr>
              <a:r>
                <a:rPr lang="en-US" sz="1826">
                  <a:solidFill>
                    <a:srgbClr val="FFFFFF"/>
                  </a:solidFill>
                  <a:latin typeface="League Spartan"/>
                  <a:ea typeface="League Spartan"/>
                  <a:cs typeface="League Spartan"/>
                  <a:sym typeface="League Spartan"/>
                </a:rPr>
                <a:t>Increased productivity</a:t>
              </a:r>
            </a:p>
          </p:txBody>
        </p:sp>
      </p:grpSp>
      <p:grpSp>
        <p:nvGrpSpPr>
          <p:cNvPr id="128" name="Group 128"/>
          <p:cNvGrpSpPr/>
          <p:nvPr/>
        </p:nvGrpSpPr>
        <p:grpSpPr>
          <a:xfrm>
            <a:off x="14074124" y="5130089"/>
            <a:ext cx="1295879" cy="987467"/>
            <a:chOff x="0" y="0"/>
            <a:chExt cx="341301" cy="260074"/>
          </a:xfrm>
        </p:grpSpPr>
        <p:sp>
          <p:nvSpPr>
            <p:cNvPr id="129" name="Freeform 129"/>
            <p:cNvSpPr/>
            <p:nvPr/>
          </p:nvSpPr>
          <p:spPr>
            <a:xfrm>
              <a:off x="0" y="0"/>
              <a:ext cx="341302" cy="260074"/>
            </a:xfrm>
            <a:custGeom>
              <a:avLst/>
              <a:gdLst/>
              <a:ahLst/>
              <a:cxnLst/>
              <a:rect l="l" t="t" r="r" b="b"/>
              <a:pathLst>
                <a:path w="341302" h="260074">
                  <a:moveTo>
                    <a:pt x="170651" y="0"/>
                  </a:moveTo>
                  <a:cubicBezTo>
                    <a:pt x="76403" y="0"/>
                    <a:pt x="0" y="58219"/>
                    <a:pt x="0" y="130037"/>
                  </a:cubicBezTo>
                  <a:cubicBezTo>
                    <a:pt x="0" y="201854"/>
                    <a:pt x="76403" y="260074"/>
                    <a:pt x="170651" y="260074"/>
                  </a:cubicBezTo>
                  <a:cubicBezTo>
                    <a:pt x="264899" y="260074"/>
                    <a:pt x="341302" y="201854"/>
                    <a:pt x="341302" y="130037"/>
                  </a:cubicBezTo>
                  <a:cubicBezTo>
                    <a:pt x="341302" y="58219"/>
                    <a:pt x="264899" y="0"/>
                    <a:pt x="170651" y="0"/>
                  </a:cubicBezTo>
                  <a:close/>
                </a:path>
              </a:pathLst>
            </a:custGeom>
            <a:solidFill>
              <a:srgbClr val="000000">
                <a:alpha val="0"/>
              </a:srgbClr>
            </a:solidFill>
          </p:spPr>
          <p:txBody>
            <a:bodyPr/>
            <a:lstStyle/>
            <a:p>
              <a:pPr defTabSz="1371600"/>
              <a:endParaRPr lang="en-GB">
                <a:solidFill>
                  <a:srgbClr val="323A3A"/>
                </a:solidFill>
                <a:latin typeface="Calibri" panose="020F0502020204030204"/>
              </a:endParaRPr>
            </a:p>
          </p:txBody>
        </p:sp>
        <p:sp>
          <p:nvSpPr>
            <p:cNvPr id="130" name="TextBox 130"/>
            <p:cNvSpPr txBox="1"/>
            <p:nvPr/>
          </p:nvSpPr>
          <p:spPr>
            <a:xfrm>
              <a:off x="31997" y="-42293"/>
              <a:ext cx="277307" cy="277985"/>
            </a:xfrm>
            <a:prstGeom prst="rect">
              <a:avLst/>
            </a:prstGeom>
          </p:spPr>
          <p:txBody>
            <a:bodyPr lIns="50801" tIns="50801" rIns="50801" bIns="50801" rtlCol="0" anchor="ctr"/>
            <a:lstStyle/>
            <a:p>
              <a:pPr algn="ctr" defTabSz="1371600">
                <a:lnSpc>
                  <a:spcPts val="4200"/>
                </a:lnSpc>
              </a:pPr>
              <a:r>
                <a:rPr lang="en-US" sz="3000">
                  <a:solidFill>
                    <a:srgbClr val="FFFFFF"/>
                  </a:solidFill>
                  <a:latin typeface="League Spartan"/>
                  <a:ea typeface="League Spartan"/>
                  <a:cs typeface="League Spartan"/>
                  <a:sym typeface="League Spartan"/>
                </a:rPr>
                <a:t>Time</a:t>
              </a:r>
            </a:p>
          </p:txBody>
        </p:sp>
      </p:grpSp>
      <p:sp>
        <p:nvSpPr>
          <p:cNvPr id="131" name="Fußzeilenplatzhalter 4">
            <a:extLst>
              <a:ext uri="{FF2B5EF4-FFF2-40B4-BE49-F238E27FC236}">
                <a16:creationId xmlns:a16="http://schemas.microsoft.com/office/drawing/2014/main" id="{CC72F4AA-CD19-733C-EE93-D9026B3023CA}"/>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descr="Question marks in a line and one question mark is lit">
            <a:extLst>
              <a:ext uri="{FF2B5EF4-FFF2-40B4-BE49-F238E27FC236}">
                <a16:creationId xmlns:a16="http://schemas.microsoft.com/office/drawing/2014/main" id="{09767333-2E89-3943-EC5D-4D6B406A4551}"/>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5285232" y="15"/>
            <a:ext cx="13002768" cy="10286985"/>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4008809" cy="10287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F12CF1E-CA2F-6D40-EE64-47A79CD4270F}"/>
              </a:ext>
            </a:extLst>
          </p:cNvPr>
          <p:cNvSpPr>
            <a:spLocks noGrp="1"/>
          </p:cNvSpPr>
          <p:nvPr>
            <p:ph type="title"/>
          </p:nvPr>
        </p:nvSpPr>
        <p:spPr>
          <a:xfrm>
            <a:off x="202921" y="2325941"/>
            <a:ext cx="7003706" cy="4806201"/>
          </a:xfrm>
        </p:spPr>
        <p:txBody>
          <a:bodyPr vert="horz" lIns="137160" tIns="68580" rIns="137160" bIns="68580" rtlCol="0" anchor="b">
            <a:normAutofit/>
          </a:bodyPr>
          <a:lstStyle/>
          <a:p>
            <a:pPr algn="ctr"/>
            <a:r>
              <a:rPr lang="en-US" sz="7200">
                <a:solidFill>
                  <a:schemeClr val="bg1"/>
                </a:solidFill>
                <a:latin typeface="+mj-lt"/>
                <a:ea typeface="+mj-ea"/>
              </a:rPr>
              <a:t>What are </a:t>
            </a:r>
            <a:r>
              <a:rPr lang="lv-LV" sz="7200">
                <a:solidFill>
                  <a:schemeClr val="bg1"/>
                </a:solidFill>
                <a:latin typeface="+mj-lt"/>
                <a:ea typeface="+mj-ea"/>
              </a:rPr>
              <a:t>the impact</a:t>
            </a:r>
            <a:r>
              <a:rPr lang="de-DE" sz="7200">
                <a:solidFill>
                  <a:schemeClr val="bg1"/>
                </a:solidFill>
                <a:latin typeface="+mj-lt"/>
                <a:ea typeface="+mj-ea"/>
              </a:rPr>
              <a:t>s</a:t>
            </a:r>
            <a:r>
              <a:rPr lang="lv-LV" sz="7200">
                <a:solidFill>
                  <a:schemeClr val="bg1"/>
                </a:solidFill>
                <a:latin typeface="+mj-lt"/>
                <a:ea typeface="+mj-ea"/>
              </a:rPr>
              <a:t> of NEBs?</a:t>
            </a:r>
            <a:endParaRPr lang="en-US" sz="7200">
              <a:solidFill>
                <a:schemeClr val="bg1"/>
              </a:solidFill>
              <a:latin typeface="+mj-lt"/>
              <a:ea typeface="+mj-ea"/>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 name="Picture 5">
            <a:extLst>
              <a:ext uri="{FF2B5EF4-FFF2-40B4-BE49-F238E27FC236}">
                <a16:creationId xmlns:a16="http://schemas.microsoft.com/office/drawing/2014/main" id="{FB29C1C8-9656-76AD-FAE5-E61373194492}"/>
              </a:ext>
            </a:extLst>
          </p:cNvPr>
          <p:cNvPicPr>
            <a:picLocks noChangeAspect="1"/>
          </p:cNvPicPr>
          <p:nvPr/>
        </p:nvPicPr>
        <p:blipFill>
          <a:blip r:embed="rId3"/>
          <a:stretch>
            <a:fillRect/>
          </a:stretch>
        </p:blipFill>
        <p:spPr>
          <a:xfrm>
            <a:off x="716972" y="862489"/>
            <a:ext cx="1700450" cy="371528"/>
          </a:xfrm>
          <a:prstGeom prst="rect">
            <a:avLst/>
          </a:prstGeom>
        </p:spPr>
      </p:pic>
    </p:spTree>
    <p:extLst>
      <p:ext uri="{BB962C8B-B14F-4D97-AF65-F5344CB8AC3E}">
        <p14:creationId xmlns:p14="http://schemas.microsoft.com/office/powerpoint/2010/main" val="23198001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4FF0-A05F-6864-C583-BC0BE4C70E22}"/>
              </a:ext>
            </a:extLst>
          </p:cNvPr>
          <p:cNvSpPr>
            <a:spLocks noGrp="1"/>
          </p:cNvSpPr>
          <p:nvPr>
            <p:ph type="title"/>
          </p:nvPr>
        </p:nvSpPr>
        <p:spPr/>
        <p:txBody>
          <a:bodyPr/>
          <a:lstStyle/>
          <a:p>
            <a:r>
              <a:rPr lang="de-DE" err="1"/>
              <a:t>Types</a:t>
            </a:r>
            <a:r>
              <a:rPr lang="de-DE"/>
              <a:t> of NEIs (NEBs &amp; NEEs) </a:t>
            </a:r>
            <a:endParaRPr lang="de-AT"/>
          </a:p>
        </p:txBody>
      </p:sp>
      <p:graphicFrame>
        <p:nvGraphicFramePr>
          <p:cNvPr id="4" name="Tabelle 3">
            <a:extLst>
              <a:ext uri="{FF2B5EF4-FFF2-40B4-BE49-F238E27FC236}">
                <a16:creationId xmlns:a16="http://schemas.microsoft.com/office/drawing/2014/main" id="{5E34C940-C8A1-62E4-323A-966FF31342E1}"/>
              </a:ext>
            </a:extLst>
          </p:cNvPr>
          <p:cNvGraphicFramePr>
            <a:graphicFrameLocks noGrp="1"/>
          </p:cNvGraphicFramePr>
          <p:nvPr/>
        </p:nvGraphicFramePr>
        <p:xfrm>
          <a:off x="701270" y="1973767"/>
          <a:ext cx="16410279" cy="7025271"/>
        </p:xfrm>
        <a:graphic>
          <a:graphicData uri="http://schemas.openxmlformats.org/drawingml/2006/table">
            <a:tbl>
              <a:tblPr firstRow="1" bandRow="1">
                <a:tableStyleId>{5C22544A-7EE6-4342-B048-85BDC9FD1C3A}</a:tableStyleId>
              </a:tblPr>
              <a:tblGrid>
                <a:gridCol w="5482083">
                  <a:extLst>
                    <a:ext uri="{9D8B030D-6E8A-4147-A177-3AD203B41FA5}">
                      <a16:colId xmlns:a16="http://schemas.microsoft.com/office/drawing/2014/main" val="3744133987"/>
                    </a:ext>
                  </a:extLst>
                </a:gridCol>
                <a:gridCol w="5464098">
                  <a:extLst>
                    <a:ext uri="{9D8B030D-6E8A-4147-A177-3AD203B41FA5}">
                      <a16:colId xmlns:a16="http://schemas.microsoft.com/office/drawing/2014/main" val="1029426856"/>
                    </a:ext>
                  </a:extLst>
                </a:gridCol>
                <a:gridCol w="5464098">
                  <a:extLst>
                    <a:ext uri="{9D8B030D-6E8A-4147-A177-3AD203B41FA5}">
                      <a16:colId xmlns:a16="http://schemas.microsoft.com/office/drawing/2014/main" val="310273935"/>
                    </a:ext>
                  </a:extLst>
                </a:gridCol>
              </a:tblGrid>
              <a:tr h="2341757">
                <a:tc>
                  <a:txBody>
                    <a:bodyPr/>
                    <a:lstStyle/>
                    <a:p>
                      <a:endParaRPr lang="de-AT" sz="4100"/>
                    </a:p>
                  </a:txBody>
                  <a:tcPr marL="137160" marR="137160" marT="68580" marB="68580"/>
                </a:tc>
                <a:tc>
                  <a:txBody>
                    <a:bodyPr/>
                    <a:lstStyle/>
                    <a:p>
                      <a:pPr algn="ctr"/>
                      <a:r>
                        <a:rPr lang="de-DE" sz="5400" err="1"/>
                        <a:t>Benfits</a:t>
                      </a:r>
                      <a:br>
                        <a:rPr lang="de-DE" sz="5400"/>
                      </a:br>
                      <a:r>
                        <a:rPr lang="de-DE" sz="5400"/>
                        <a:t>(NEBs) </a:t>
                      </a:r>
                      <a:endParaRPr lang="de-AT" sz="5400"/>
                    </a:p>
                  </a:txBody>
                  <a:tcPr marL="137160" marR="137160" marT="68580" marB="68580" anchor="ctr"/>
                </a:tc>
                <a:tc>
                  <a:txBody>
                    <a:bodyPr/>
                    <a:lstStyle/>
                    <a:p>
                      <a:pPr algn="ctr"/>
                      <a:r>
                        <a:rPr lang="de-DE" sz="5400"/>
                        <a:t>Effort </a:t>
                      </a:r>
                      <a:br>
                        <a:rPr lang="de-DE" sz="5400"/>
                      </a:br>
                      <a:r>
                        <a:rPr lang="de-DE" sz="5400"/>
                        <a:t>(NEE) </a:t>
                      </a:r>
                      <a:endParaRPr lang="de-AT" sz="5400"/>
                    </a:p>
                  </a:txBody>
                  <a:tcPr marL="137160" marR="137160" marT="68580" marB="68580" anchor="ctr"/>
                </a:tc>
                <a:extLst>
                  <a:ext uri="{0D108BD9-81ED-4DB2-BD59-A6C34878D82A}">
                    <a16:rowId xmlns:a16="http://schemas.microsoft.com/office/drawing/2014/main" val="3051394739"/>
                  </a:ext>
                </a:extLst>
              </a:tr>
              <a:tr h="2341757">
                <a:tc>
                  <a:txBody>
                    <a:bodyPr/>
                    <a:lstStyle/>
                    <a:p>
                      <a:pPr algn="ctr"/>
                      <a:r>
                        <a:rPr lang="de-DE" sz="4800" err="1"/>
                        <a:t>Quantifiable</a:t>
                      </a:r>
                      <a:r>
                        <a:rPr lang="de-DE" sz="4800"/>
                        <a:t> </a:t>
                      </a:r>
                      <a:endParaRPr lang="de-AT" sz="4800"/>
                    </a:p>
                  </a:txBody>
                  <a:tcPr marL="137160" marR="137160" marT="68580" marB="68580" anchor="ctr"/>
                </a:tc>
                <a:tc>
                  <a:txBody>
                    <a:bodyPr/>
                    <a:lstStyle/>
                    <a:p>
                      <a:endParaRPr lang="de-AT" sz="4100"/>
                    </a:p>
                  </a:txBody>
                  <a:tcPr marL="137160" marR="137160" marT="68580" marB="68580"/>
                </a:tc>
                <a:tc>
                  <a:txBody>
                    <a:bodyPr/>
                    <a:lstStyle/>
                    <a:p>
                      <a:endParaRPr lang="de-AT" sz="4100"/>
                    </a:p>
                  </a:txBody>
                  <a:tcPr marL="137160" marR="137160" marT="68580" marB="68580"/>
                </a:tc>
                <a:extLst>
                  <a:ext uri="{0D108BD9-81ED-4DB2-BD59-A6C34878D82A}">
                    <a16:rowId xmlns:a16="http://schemas.microsoft.com/office/drawing/2014/main" val="3647015897"/>
                  </a:ext>
                </a:extLst>
              </a:tr>
              <a:tr h="2341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800"/>
                        <a:t>Not </a:t>
                      </a:r>
                      <a:r>
                        <a:rPr lang="de-DE" sz="4800" err="1"/>
                        <a:t>quantifiable</a:t>
                      </a:r>
                      <a:endParaRPr lang="de-AT" sz="4800"/>
                    </a:p>
                  </a:txBody>
                  <a:tcPr marL="137160" marR="137160" marT="68580" marB="68580" anchor="ctr"/>
                </a:tc>
                <a:tc>
                  <a:txBody>
                    <a:bodyPr/>
                    <a:lstStyle/>
                    <a:p>
                      <a:endParaRPr lang="de-AT" sz="4100"/>
                    </a:p>
                  </a:txBody>
                  <a:tcPr marL="137160" marR="137160" marT="68580" marB="68580"/>
                </a:tc>
                <a:tc>
                  <a:txBody>
                    <a:bodyPr/>
                    <a:lstStyle/>
                    <a:p>
                      <a:endParaRPr lang="de-AT" sz="4100"/>
                    </a:p>
                  </a:txBody>
                  <a:tcPr marL="137160" marR="137160" marT="68580" marB="68580"/>
                </a:tc>
                <a:extLst>
                  <a:ext uri="{0D108BD9-81ED-4DB2-BD59-A6C34878D82A}">
                    <a16:rowId xmlns:a16="http://schemas.microsoft.com/office/drawing/2014/main" val="2439681349"/>
                  </a:ext>
                </a:extLst>
              </a:tr>
            </a:tbl>
          </a:graphicData>
        </a:graphic>
      </p:graphicFrame>
      <p:pic>
        <p:nvPicPr>
          <p:cNvPr id="6" name="Grafik 5" descr="Häkchen mit einfarbiger Füllung">
            <a:extLst>
              <a:ext uri="{FF2B5EF4-FFF2-40B4-BE49-F238E27FC236}">
                <a16:creationId xmlns:a16="http://schemas.microsoft.com/office/drawing/2014/main" id="{83C59A54-9837-40B8-951B-4CD8BF2291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200" y="4457700"/>
            <a:ext cx="1371600" cy="1371600"/>
          </a:xfrm>
          <a:prstGeom prst="rect">
            <a:avLst/>
          </a:prstGeom>
        </p:spPr>
      </p:pic>
      <p:pic>
        <p:nvPicPr>
          <p:cNvPr id="7" name="Grafik 6" descr="Häkchen mit einfarbiger Füllung">
            <a:extLst>
              <a:ext uri="{FF2B5EF4-FFF2-40B4-BE49-F238E27FC236}">
                <a16:creationId xmlns:a16="http://schemas.microsoft.com/office/drawing/2014/main" id="{86BE0952-A1C8-EF59-D7D0-A86350219F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67873" y="4614111"/>
            <a:ext cx="1371600" cy="1371600"/>
          </a:xfrm>
          <a:prstGeom prst="rect">
            <a:avLst/>
          </a:prstGeom>
        </p:spPr>
      </p:pic>
      <p:pic>
        <p:nvPicPr>
          <p:cNvPr id="8" name="Grafik 7" descr="Häkchen mit einfarbiger Füllung">
            <a:extLst>
              <a:ext uri="{FF2B5EF4-FFF2-40B4-BE49-F238E27FC236}">
                <a16:creationId xmlns:a16="http://schemas.microsoft.com/office/drawing/2014/main" id="{51BF278D-8DF8-F743-03B4-AECDEE2F2B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16" y="6941634"/>
            <a:ext cx="1371600" cy="1371600"/>
          </a:xfrm>
          <a:prstGeom prst="rect">
            <a:avLst/>
          </a:prstGeom>
        </p:spPr>
      </p:pic>
      <p:pic>
        <p:nvPicPr>
          <p:cNvPr id="9" name="Grafik 8" descr="Häkchen mit einfarbiger Füllung">
            <a:extLst>
              <a:ext uri="{FF2B5EF4-FFF2-40B4-BE49-F238E27FC236}">
                <a16:creationId xmlns:a16="http://schemas.microsoft.com/office/drawing/2014/main" id="{B52C83F4-B625-AF58-16A6-E7954E0E7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95684" y="7058241"/>
            <a:ext cx="1371600" cy="1371600"/>
          </a:xfrm>
          <a:prstGeom prst="rect">
            <a:avLst/>
          </a:prstGeom>
        </p:spPr>
      </p:pic>
      <p:sp>
        <p:nvSpPr>
          <p:cNvPr id="5" name="Fußzeilenplatzhalter 4">
            <a:extLst>
              <a:ext uri="{FF2B5EF4-FFF2-40B4-BE49-F238E27FC236}">
                <a16:creationId xmlns:a16="http://schemas.microsoft.com/office/drawing/2014/main" id="{8CAF6CCC-BB13-5542-8B05-01CD8C32E351}"/>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12473932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41">
          <a:extLst>
            <a:ext uri="{FF2B5EF4-FFF2-40B4-BE49-F238E27FC236}">
              <a16:creationId xmlns:a16="http://schemas.microsoft.com/office/drawing/2014/main" id="{499DA90E-9E3A-60AC-A6BE-CF8FAF5D14DB}"/>
            </a:ext>
          </a:extLst>
        </p:cNvPr>
        <p:cNvGrpSpPr/>
        <p:nvPr/>
      </p:nvGrpSpPr>
      <p:grpSpPr>
        <a:xfrm>
          <a:off x="0" y="0"/>
          <a:ext cx="0" cy="0"/>
          <a:chOff x="0" y="0"/>
          <a:chExt cx="0" cy="0"/>
        </a:xfrm>
      </p:grpSpPr>
      <p:sp>
        <p:nvSpPr>
          <p:cNvPr id="942" name="Google Shape;942;p82">
            <a:extLst>
              <a:ext uri="{FF2B5EF4-FFF2-40B4-BE49-F238E27FC236}">
                <a16:creationId xmlns:a16="http://schemas.microsoft.com/office/drawing/2014/main" id="{6EFE4FC4-FD64-9E13-715E-8E34230D0C6A}"/>
              </a:ext>
            </a:extLst>
          </p:cNvPr>
          <p:cNvSpPr txBox="1">
            <a:spLocks noGrp="1"/>
          </p:cNvSpPr>
          <p:nvPr>
            <p:ph type="title"/>
          </p:nvPr>
        </p:nvSpPr>
        <p:spPr>
          <a:xfrm>
            <a:off x="485775" y="270275"/>
            <a:ext cx="17316450" cy="1238249"/>
          </a:xfrm>
          <a:prstGeom prst="rect">
            <a:avLst/>
          </a:prstGeom>
          <a:noFill/>
          <a:ln>
            <a:noFill/>
          </a:ln>
        </p:spPr>
        <p:txBody>
          <a:bodyPr spcFirstLastPara="1" vert="horz" wrap="square" lIns="137138" tIns="68550" rIns="137138" bIns="68550" rtlCol="0" anchor="b" anchorCtr="0">
            <a:normAutofit/>
          </a:bodyPr>
          <a:lstStyle/>
          <a:p>
            <a:pPr>
              <a:spcBef>
                <a:spcPts val="0"/>
              </a:spcBef>
              <a:buClr>
                <a:schemeClr val="accent1"/>
              </a:buClr>
              <a:buSzPts val="3600"/>
            </a:pPr>
            <a:r>
              <a:rPr lang="lv-LV"/>
              <a:t>Types of N</a:t>
            </a:r>
            <a:r>
              <a:rPr lang="de-DE"/>
              <a:t>EI</a:t>
            </a:r>
            <a:r>
              <a:rPr lang="lv-LV"/>
              <a:t>s</a:t>
            </a:r>
            <a:endParaRPr/>
          </a:p>
        </p:txBody>
      </p:sp>
      <p:sp>
        <p:nvSpPr>
          <p:cNvPr id="943" name="Google Shape;943;p82">
            <a:extLst>
              <a:ext uri="{FF2B5EF4-FFF2-40B4-BE49-F238E27FC236}">
                <a16:creationId xmlns:a16="http://schemas.microsoft.com/office/drawing/2014/main" id="{530D9D20-74AB-960F-3F80-A3D0FDD9244D}"/>
              </a:ext>
            </a:extLst>
          </p:cNvPr>
          <p:cNvSpPr txBox="1">
            <a:spLocks noGrp="1"/>
          </p:cNvSpPr>
          <p:nvPr>
            <p:ph type="body" idx="1"/>
          </p:nvPr>
        </p:nvSpPr>
        <p:spPr>
          <a:xfrm>
            <a:off x="485775" y="2041926"/>
            <a:ext cx="17316450" cy="7223520"/>
          </a:xfrm>
          <a:prstGeom prst="rect">
            <a:avLst/>
          </a:prstGeom>
          <a:noFill/>
          <a:ln>
            <a:noFill/>
          </a:ln>
        </p:spPr>
        <p:txBody>
          <a:bodyPr spcFirstLastPara="1" vert="horz" wrap="square" lIns="137138" tIns="68550" rIns="137138" bIns="68550" rtlCol="0" anchor="t" anchorCtr="0">
            <a:normAutofit fontScale="92500" lnSpcReduction="20000"/>
          </a:bodyPr>
          <a:lstStyle/>
          <a:p>
            <a:pPr lvl="1">
              <a:buSzPct val="100000"/>
            </a:pPr>
            <a:r>
              <a:rPr lang="lv-LV" sz="3600" b="1"/>
              <a:t>Quantified (monetized) NE</a:t>
            </a:r>
            <a:r>
              <a:rPr lang="de-DE" sz="3600" b="1"/>
              <a:t>I</a:t>
            </a:r>
            <a:r>
              <a:rPr lang="lv-LV" sz="3600" b="1"/>
              <a:t>s </a:t>
            </a:r>
            <a:endParaRPr lang="de-DE" sz="3600" b="1"/>
          </a:p>
          <a:p>
            <a:pPr lvl="2">
              <a:buSzPct val="100000"/>
            </a:pPr>
            <a:r>
              <a:rPr lang="lv-LV" sz="3600"/>
              <a:t>NE</a:t>
            </a:r>
            <a:r>
              <a:rPr lang="de-DE" sz="3600"/>
              <a:t>I</a:t>
            </a:r>
            <a:r>
              <a:rPr lang="lv-LV" sz="3600"/>
              <a:t>s for which we can give more or less exact value (for example – reduced mainenance costs by </a:t>
            </a:r>
            <a:r>
              <a:rPr lang="de-DE" sz="3600"/>
              <a:t>€ </a:t>
            </a:r>
            <a:r>
              <a:rPr lang="lv-LV" sz="3600"/>
              <a:t>300</a:t>
            </a:r>
            <a:r>
              <a:rPr lang="de-DE" sz="3600"/>
              <a:t>,-/ a</a:t>
            </a:r>
            <a:r>
              <a:rPr lang="lv-LV" sz="3600"/>
              <a:t>) in monetary terms</a:t>
            </a:r>
            <a:endParaRPr/>
          </a:p>
          <a:p>
            <a:pPr lvl="1">
              <a:buSzPct val="100000"/>
            </a:pPr>
            <a:r>
              <a:rPr lang="lv-LV" sz="3600" b="1"/>
              <a:t>Not quantified (not monetized) NE</a:t>
            </a:r>
            <a:r>
              <a:rPr lang="de-DE" sz="3600" b="1"/>
              <a:t>I</a:t>
            </a:r>
            <a:r>
              <a:rPr lang="lv-LV" sz="3600" b="1"/>
              <a:t>s </a:t>
            </a:r>
            <a:endParaRPr lang="de-DE" sz="3600" b="1"/>
          </a:p>
          <a:p>
            <a:pPr lvl="2">
              <a:buSzPct val="100000"/>
            </a:pPr>
            <a:r>
              <a:rPr lang="lv-LV" sz="3600"/>
              <a:t>NE</a:t>
            </a:r>
            <a:r>
              <a:rPr lang="de-DE" sz="3600"/>
              <a:t>I</a:t>
            </a:r>
            <a:r>
              <a:rPr lang="lv-LV" sz="3600"/>
              <a:t>s for which we know that they occur during the suggested energy efficiency measure implementation but we can not give an exact monetary valuation (for example, improved indoor air quality; green image of the company). These NE</a:t>
            </a:r>
            <a:r>
              <a:rPr lang="de-DE" sz="3600"/>
              <a:t>I</a:t>
            </a:r>
            <a:r>
              <a:rPr lang="lv-LV" sz="3600"/>
              <a:t>s also include NE</a:t>
            </a:r>
            <a:r>
              <a:rPr lang="de-DE" sz="3600"/>
              <a:t>I</a:t>
            </a:r>
            <a:r>
              <a:rPr lang="lv-LV" sz="3600"/>
              <a:t>s for which we can give exact value but it is not monetary (for example, changing of production line leads to noise reduction by 10 dB)</a:t>
            </a:r>
            <a:endParaRPr/>
          </a:p>
        </p:txBody>
      </p:sp>
      <p:sp>
        <p:nvSpPr>
          <p:cNvPr id="3" name="Fußzeilenplatzhalter 4">
            <a:extLst>
              <a:ext uri="{FF2B5EF4-FFF2-40B4-BE49-F238E27FC236}">
                <a16:creationId xmlns:a16="http://schemas.microsoft.com/office/drawing/2014/main" id="{EF3E5B6C-4817-C0F0-275E-BCA00E194818}"/>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14145775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F14F9-51A1-F4ED-1474-68FD4FA4781C}"/>
              </a:ext>
            </a:extLst>
          </p:cNvPr>
          <p:cNvSpPr>
            <a:spLocks noGrp="1"/>
          </p:cNvSpPr>
          <p:nvPr>
            <p:ph type="title"/>
          </p:nvPr>
        </p:nvSpPr>
        <p:spPr>
          <a:xfrm>
            <a:off x="485775" y="402430"/>
            <a:ext cx="17316450" cy="1238249"/>
          </a:xfrm>
        </p:spPr>
        <p:txBody>
          <a:bodyPr>
            <a:normAutofit fontScale="90000"/>
          </a:bodyPr>
          <a:lstStyle/>
          <a:p>
            <a:r>
              <a:rPr lang="de-DE" err="1"/>
              <a:t>How</a:t>
            </a:r>
            <a:r>
              <a:rPr lang="de-DE"/>
              <a:t> </a:t>
            </a:r>
            <a:r>
              <a:rPr lang="de-DE" err="1"/>
              <a:t>about</a:t>
            </a:r>
            <a:r>
              <a:rPr lang="de-DE"/>
              <a:t> </a:t>
            </a:r>
            <a:r>
              <a:rPr lang="de-DE" err="1"/>
              <a:t>the</a:t>
            </a:r>
            <a:r>
              <a:rPr lang="de-DE"/>
              <a:t> NON </a:t>
            </a:r>
            <a:r>
              <a:rPr lang="de-DE" err="1"/>
              <a:t>Quantifiable</a:t>
            </a:r>
            <a:r>
              <a:rPr lang="de-DE"/>
              <a:t> NON Energy Benefits </a:t>
            </a:r>
            <a:endParaRPr lang="de-AT"/>
          </a:p>
        </p:txBody>
      </p:sp>
      <p:sp>
        <p:nvSpPr>
          <p:cNvPr id="3" name="Inhaltsplatzhalter 2">
            <a:extLst>
              <a:ext uri="{FF2B5EF4-FFF2-40B4-BE49-F238E27FC236}">
                <a16:creationId xmlns:a16="http://schemas.microsoft.com/office/drawing/2014/main" id="{CF954A12-BAB3-BD27-AC7C-F2AFCB47C8AE}"/>
              </a:ext>
            </a:extLst>
          </p:cNvPr>
          <p:cNvSpPr>
            <a:spLocks noGrp="1"/>
          </p:cNvSpPr>
          <p:nvPr>
            <p:ph idx="1"/>
          </p:nvPr>
        </p:nvSpPr>
        <p:spPr>
          <a:xfrm>
            <a:off x="485775" y="3941925"/>
            <a:ext cx="17316450" cy="7223520"/>
          </a:xfrm>
        </p:spPr>
        <p:txBody>
          <a:bodyPr/>
          <a:lstStyle/>
          <a:p>
            <a:r>
              <a:rPr lang="de-DE" err="1"/>
              <a:t>Example</a:t>
            </a:r>
            <a:r>
              <a:rPr lang="de-DE"/>
              <a:t>:</a:t>
            </a:r>
          </a:p>
          <a:p>
            <a:pPr lvl="1"/>
            <a:r>
              <a:rPr lang="de-DE" err="1"/>
              <a:t>Less</a:t>
            </a:r>
            <a:r>
              <a:rPr lang="de-DE"/>
              <a:t> </a:t>
            </a:r>
            <a:r>
              <a:rPr lang="de-DE" err="1"/>
              <a:t>noise</a:t>
            </a:r>
            <a:r>
              <a:rPr lang="de-DE"/>
              <a:t>, </a:t>
            </a:r>
            <a:r>
              <a:rPr lang="de-DE" err="1"/>
              <a:t>less</a:t>
            </a:r>
            <a:r>
              <a:rPr lang="de-DE"/>
              <a:t> </a:t>
            </a:r>
            <a:r>
              <a:rPr lang="de-DE" err="1"/>
              <a:t>emission</a:t>
            </a:r>
            <a:r>
              <a:rPr lang="de-DE"/>
              <a:t>, …..</a:t>
            </a:r>
          </a:p>
          <a:p>
            <a:r>
              <a:rPr lang="de-DE"/>
              <a:t> </a:t>
            </a:r>
            <a:r>
              <a:rPr lang="de-DE" err="1"/>
              <a:t>We</a:t>
            </a:r>
            <a:r>
              <a:rPr lang="de-DE"/>
              <a:t> do not </a:t>
            </a:r>
            <a:r>
              <a:rPr lang="de-DE" err="1"/>
              <a:t>say</a:t>
            </a:r>
            <a:r>
              <a:rPr lang="de-DE"/>
              <a:t> </a:t>
            </a:r>
            <a:r>
              <a:rPr lang="de-DE" err="1"/>
              <a:t>or</a:t>
            </a:r>
            <a:r>
              <a:rPr lang="de-DE"/>
              <a:t> </a:t>
            </a:r>
            <a:r>
              <a:rPr lang="de-DE" err="1"/>
              <a:t>estimate</a:t>
            </a:r>
            <a:r>
              <a:rPr lang="de-DE"/>
              <a:t> </a:t>
            </a:r>
            <a:r>
              <a:rPr lang="de-DE" err="1"/>
              <a:t>the</a:t>
            </a:r>
            <a:r>
              <a:rPr lang="de-DE"/>
              <a:t> </a:t>
            </a:r>
            <a:r>
              <a:rPr lang="de-DE" err="1"/>
              <a:t>costs</a:t>
            </a:r>
            <a:endParaRPr lang="de-DE"/>
          </a:p>
          <a:p>
            <a:pPr lvl="1"/>
            <a:r>
              <a:rPr lang="en-US">
                <a:solidFill>
                  <a:schemeClr val="dk1"/>
                </a:solidFill>
                <a:latin typeface="Calibri"/>
                <a:ea typeface="Calibri"/>
                <a:cs typeface="Calibri"/>
                <a:sym typeface="Calibri"/>
              </a:rPr>
              <a:t>In order for the EEM to be feasible the value of not quantified yearly NEBs should be at least X.XXX EUR or there should be initial NEBs with value of 8004 EUR (which is 2,7% of CAPEX)</a:t>
            </a:r>
          </a:p>
          <a:p>
            <a:r>
              <a:rPr lang="en-US"/>
              <a:t>The tool determines a value that must at least be achieved in order to be economically </a:t>
            </a:r>
            <a:r>
              <a:rPr lang="en-US" err="1"/>
              <a:t>viable.The</a:t>
            </a:r>
            <a:r>
              <a:rPr lang="en-US"/>
              <a:t> owner can then decide whether this is worth it to him. </a:t>
            </a:r>
            <a:endParaRPr lang="de-AT"/>
          </a:p>
        </p:txBody>
      </p:sp>
      <p:pic>
        <p:nvPicPr>
          <p:cNvPr id="4" name="Grafik 3">
            <a:extLst>
              <a:ext uri="{FF2B5EF4-FFF2-40B4-BE49-F238E27FC236}">
                <a16:creationId xmlns:a16="http://schemas.microsoft.com/office/drawing/2014/main" id="{0A998C1C-A329-9F93-F460-01F71A62A6AA}"/>
              </a:ext>
            </a:extLst>
          </p:cNvPr>
          <p:cNvPicPr>
            <a:picLocks noChangeAspect="1"/>
          </p:cNvPicPr>
          <p:nvPr/>
        </p:nvPicPr>
        <p:blipFill>
          <a:blip r:embed="rId2"/>
          <a:stretch>
            <a:fillRect/>
          </a:stretch>
        </p:blipFill>
        <p:spPr>
          <a:xfrm>
            <a:off x="8570509" y="973394"/>
            <a:ext cx="8989472" cy="5191433"/>
          </a:xfrm>
          <a:prstGeom prst="rect">
            <a:avLst/>
          </a:prstGeom>
        </p:spPr>
      </p:pic>
      <p:sp>
        <p:nvSpPr>
          <p:cNvPr id="5" name="Fußzeilenplatzhalter 4">
            <a:extLst>
              <a:ext uri="{FF2B5EF4-FFF2-40B4-BE49-F238E27FC236}">
                <a16:creationId xmlns:a16="http://schemas.microsoft.com/office/drawing/2014/main" id="{B4D8454D-0FDE-949A-FF9F-9D021E39D582}"/>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15936267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9EDA-855B-C313-5D4A-3EA9D2B4FDA1}"/>
              </a:ext>
            </a:extLst>
          </p:cNvPr>
          <p:cNvSpPr>
            <a:spLocks noGrp="1"/>
          </p:cNvSpPr>
          <p:nvPr>
            <p:ph type="title"/>
          </p:nvPr>
        </p:nvSpPr>
        <p:spPr>
          <a:xfrm>
            <a:off x="485775" y="343954"/>
            <a:ext cx="17316450" cy="1238249"/>
          </a:xfrm>
        </p:spPr>
        <p:txBody>
          <a:bodyPr/>
          <a:lstStyle/>
          <a:p>
            <a:r>
              <a:rPr lang="de-DE" err="1"/>
              <a:t>Results</a:t>
            </a:r>
            <a:r>
              <a:rPr lang="de-DE"/>
              <a:t> </a:t>
            </a:r>
            <a:r>
              <a:rPr lang="de-DE" err="1"/>
              <a:t>from</a:t>
            </a:r>
            <a:r>
              <a:rPr lang="de-DE"/>
              <a:t> </a:t>
            </a:r>
            <a:r>
              <a:rPr lang="de-DE" err="1"/>
              <a:t>KNOWnNEBs</a:t>
            </a:r>
            <a:r>
              <a:rPr lang="de-DE"/>
              <a:t> </a:t>
            </a:r>
            <a:endParaRPr lang="en-US"/>
          </a:p>
        </p:txBody>
      </p:sp>
      <p:sp>
        <p:nvSpPr>
          <p:cNvPr id="7" name="Rectangle 4">
            <a:extLst>
              <a:ext uri="{FF2B5EF4-FFF2-40B4-BE49-F238E27FC236}">
                <a16:creationId xmlns:a16="http://schemas.microsoft.com/office/drawing/2014/main" id="{6B060A40-C6F7-C9D5-9A2D-5BF606E68D24}"/>
              </a:ext>
            </a:extLst>
          </p:cNvPr>
          <p:cNvSpPr>
            <a:spLocks noGrp="1" noChangeArrowheads="1"/>
          </p:cNvSpPr>
          <p:nvPr>
            <p:ph idx="1"/>
          </p:nvPr>
        </p:nvSpPr>
        <p:spPr bwMode="auto">
          <a:xfrm>
            <a:off x="673005" y="2225826"/>
            <a:ext cx="11656647" cy="685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rtlCol="0" anchor="ctr" anchorCtr="0" compatLnSpc="1">
            <a:prstTxWarp prst="textNoShape">
              <a:avLst/>
            </a:prstTxWarp>
            <a:spAutoFit/>
          </a:bodyPr>
          <a:lstStyle/>
          <a:p>
            <a:pPr eaLnBrk="0" fontAlgn="base" hangingPunct="0">
              <a:lnSpc>
                <a:spcPct val="100000"/>
              </a:lnSpc>
              <a:spcBef>
                <a:spcPts val="2700"/>
              </a:spcBef>
              <a:spcAft>
                <a:spcPct val="0"/>
              </a:spcAft>
              <a:buClrTx/>
            </a:pPr>
            <a:r>
              <a:rPr kumimoji="0" lang="lv-LV" altLang="en-US" b="1" i="0" u="none" strike="noStrike" cap="none" normalizeH="0" baseline="0" err="1">
                <a:ln>
                  <a:noFill/>
                </a:ln>
                <a:solidFill>
                  <a:schemeClr val="tx1"/>
                </a:solidFill>
                <a:effectLst/>
                <a:latin typeface="Arial" panose="020B0604020202020204" pitchFamily="34" charset="0"/>
              </a:rPr>
              <a:t>Master</a:t>
            </a:r>
            <a:r>
              <a:rPr kumimoji="0" lang="lv-LV" altLang="en-US" b="1" i="0" u="none" strike="noStrike" cap="none" normalizeH="0" baseline="0">
                <a:ln>
                  <a:noFill/>
                </a:ln>
                <a:solidFill>
                  <a:schemeClr val="tx1"/>
                </a:solidFill>
                <a:effectLst/>
                <a:latin typeface="Arial" panose="020B0604020202020204" pitchFamily="34" charset="0"/>
              </a:rPr>
              <a:t> </a:t>
            </a:r>
            <a:r>
              <a:rPr kumimoji="0" lang="lv-LV" altLang="en-US" b="1" i="0" u="none" strike="noStrike" cap="none" normalizeH="0" baseline="0" err="1">
                <a:ln>
                  <a:noFill/>
                </a:ln>
                <a:solidFill>
                  <a:schemeClr val="tx1"/>
                </a:solidFill>
                <a:effectLst/>
                <a:latin typeface="Arial" panose="020B0604020202020204" pitchFamily="34" charset="0"/>
              </a:rPr>
              <a:t>methodological</a:t>
            </a:r>
            <a:r>
              <a:rPr kumimoji="0" lang="lv-LV" altLang="en-US" b="1" i="0" u="none" strike="noStrike" cap="none" normalizeH="0" baseline="0">
                <a:ln>
                  <a:noFill/>
                </a:ln>
                <a:solidFill>
                  <a:schemeClr val="tx1"/>
                </a:solidFill>
                <a:effectLst/>
                <a:latin typeface="Arial" panose="020B0604020202020204" pitchFamily="34" charset="0"/>
              </a:rPr>
              <a:t> </a:t>
            </a:r>
            <a:r>
              <a:rPr kumimoji="0" lang="lv-LV" altLang="en-US" b="1" i="0" u="none" strike="noStrike" cap="none" normalizeH="0" baseline="0" err="1">
                <a:ln>
                  <a:noFill/>
                </a:ln>
                <a:solidFill>
                  <a:schemeClr val="tx1"/>
                </a:solidFill>
                <a:effectLst/>
                <a:latin typeface="Arial" panose="020B0604020202020204" pitchFamily="34" charset="0"/>
              </a:rPr>
              <a:t>approach</a:t>
            </a:r>
            <a:r>
              <a:rPr kumimoji="0" lang="en-US" altLang="en-US" b="0" i="0" u="none" strike="noStrike" cap="none" normalizeH="0" baseline="0">
                <a:ln>
                  <a:noFill/>
                </a:ln>
                <a:solidFill>
                  <a:schemeClr val="tx1"/>
                </a:solidFill>
                <a:effectLst/>
                <a:latin typeface="Arial" panose="020B0604020202020204" pitchFamily="34" charset="0"/>
              </a:rPr>
              <a:t> – Describes the entire process of planning, analyzing, and presenting the outcomes of energy efficiency measures</a:t>
            </a:r>
          </a:p>
          <a:p>
            <a:pPr eaLnBrk="0" fontAlgn="base" hangingPunct="0">
              <a:lnSpc>
                <a:spcPct val="100000"/>
              </a:lnSpc>
              <a:spcBef>
                <a:spcPts val="2700"/>
              </a:spcBef>
              <a:spcAft>
                <a:spcPct val="0"/>
              </a:spcAft>
              <a:buClrTx/>
            </a:pPr>
            <a:r>
              <a:rPr kumimoji="0" lang="en-US" altLang="en-US" b="1" i="0" u="none" strike="noStrike" cap="none" normalizeH="0" baseline="0">
                <a:ln>
                  <a:noFill/>
                </a:ln>
                <a:solidFill>
                  <a:schemeClr val="tx1"/>
                </a:solidFill>
                <a:effectLst/>
                <a:latin typeface="Arial" panose="020B0604020202020204" pitchFamily="34" charset="0"/>
              </a:rPr>
              <a:t>TOOL1</a:t>
            </a:r>
            <a:r>
              <a:rPr kumimoji="0" lang="en-US" altLang="en-US" b="0" i="0" u="none" strike="noStrike" cap="none" normalizeH="0" baseline="0">
                <a:ln>
                  <a:noFill/>
                </a:ln>
                <a:solidFill>
                  <a:schemeClr val="tx1"/>
                </a:solidFill>
                <a:effectLst/>
                <a:latin typeface="Arial" panose="020B0604020202020204" pitchFamily="34" charset="0"/>
              </a:rPr>
              <a:t> – Guides the identification of Non-Energy Benefits (NEBs) for planned Energy Efficiency Measures (EEM)</a:t>
            </a:r>
          </a:p>
          <a:p>
            <a:pPr eaLnBrk="0" fontAlgn="base" hangingPunct="0">
              <a:lnSpc>
                <a:spcPct val="100000"/>
              </a:lnSpc>
              <a:spcBef>
                <a:spcPts val="2700"/>
              </a:spcBef>
              <a:spcAft>
                <a:spcPct val="0"/>
              </a:spcAft>
              <a:buClrTx/>
            </a:pPr>
            <a:r>
              <a:rPr kumimoji="0" lang="en-US" altLang="en-US" b="1" i="0" u="none" strike="noStrike" cap="none" normalizeH="0" baseline="0">
                <a:ln>
                  <a:noFill/>
                </a:ln>
                <a:solidFill>
                  <a:schemeClr val="tx1"/>
                </a:solidFill>
                <a:effectLst/>
                <a:latin typeface="Arial" panose="020B0604020202020204" pitchFamily="34" charset="0"/>
              </a:rPr>
              <a:t>TOOL2</a:t>
            </a:r>
            <a:r>
              <a:rPr kumimoji="0" lang="en-US" altLang="en-US" b="0" i="0" u="none" strike="noStrike" cap="none" normalizeH="0" baseline="0">
                <a:ln>
                  <a:noFill/>
                </a:ln>
                <a:solidFill>
                  <a:schemeClr val="tx1"/>
                </a:solidFill>
                <a:effectLst/>
                <a:latin typeface="Arial" panose="020B0604020202020204" pitchFamily="34" charset="0"/>
              </a:rPr>
              <a:t> – Evaluates the impact of NEBs and Non-Energy Effects (NEEs), enabling a comprehensive analysis of proposed EEM</a:t>
            </a:r>
          </a:p>
          <a:p>
            <a:pPr eaLnBrk="0" fontAlgn="base" hangingPunct="0">
              <a:lnSpc>
                <a:spcPct val="100000"/>
              </a:lnSpc>
              <a:spcBef>
                <a:spcPts val="2700"/>
              </a:spcBef>
              <a:spcAft>
                <a:spcPct val="0"/>
              </a:spcAft>
              <a:buClrTx/>
            </a:pPr>
            <a:r>
              <a:rPr kumimoji="0" lang="en-US" altLang="en-US" b="1" i="0" u="none" strike="noStrike" cap="none" normalizeH="0" baseline="0">
                <a:ln>
                  <a:noFill/>
                </a:ln>
                <a:solidFill>
                  <a:schemeClr val="tx1"/>
                </a:solidFill>
                <a:effectLst/>
                <a:latin typeface="Arial" panose="020B0604020202020204" pitchFamily="34" charset="0"/>
              </a:rPr>
              <a:t>Result Present</a:t>
            </a:r>
            <a:r>
              <a:rPr kumimoji="0" lang="lv-LV" altLang="en-US" b="1" i="0" u="none" strike="noStrike" cap="none" normalizeH="0" baseline="0" err="1">
                <a:ln>
                  <a:noFill/>
                </a:ln>
                <a:solidFill>
                  <a:schemeClr val="tx1"/>
                </a:solidFill>
                <a:effectLst/>
                <a:latin typeface="Arial" panose="020B0604020202020204" pitchFamily="34" charset="0"/>
              </a:rPr>
              <a:t>ing</a:t>
            </a:r>
            <a:r>
              <a:rPr kumimoji="0" lang="lv-LV" altLang="en-US" b="1" i="0" u="none" strike="noStrike" cap="none" normalizeH="0" baseline="0">
                <a:ln>
                  <a:noFill/>
                </a:ln>
                <a:solidFill>
                  <a:schemeClr val="tx1"/>
                </a:solidFill>
                <a:effectLst/>
                <a:latin typeface="Arial" panose="020B0604020202020204" pitchFamily="34" charset="0"/>
              </a:rPr>
              <a:t> </a:t>
            </a:r>
            <a:r>
              <a:rPr kumimoji="0" lang="lv-LV" altLang="en-US" b="1" i="0" u="none" strike="noStrike" cap="none" normalizeH="0" baseline="0" err="1">
                <a:ln>
                  <a:noFill/>
                </a:ln>
                <a:solidFill>
                  <a:schemeClr val="tx1"/>
                </a:solidFill>
                <a:effectLst/>
                <a:latin typeface="Arial" panose="020B0604020202020204" pitchFamily="34" charset="0"/>
              </a:rPr>
              <a:t>approach</a:t>
            </a:r>
            <a:r>
              <a:rPr kumimoji="0" lang="en-US" altLang="en-US" b="0" i="0" u="none" strike="noStrike" cap="none" normalizeH="0" baseline="0">
                <a:ln>
                  <a:noFill/>
                </a:ln>
                <a:solidFill>
                  <a:schemeClr val="tx1"/>
                </a:solidFill>
                <a:effectLst/>
                <a:latin typeface="Arial" panose="020B0604020202020204" pitchFamily="34" charset="0"/>
              </a:rPr>
              <a:t> – Provides a clear, straightforward method to present results to company decision-makers, who may not be familiar with energy savings expressed in MWh</a:t>
            </a:r>
          </a:p>
          <a:p>
            <a:pPr eaLnBrk="0" fontAlgn="base" hangingPunct="0">
              <a:lnSpc>
                <a:spcPct val="100000"/>
              </a:lnSpc>
              <a:spcBef>
                <a:spcPts val="2700"/>
              </a:spcBef>
              <a:spcAft>
                <a:spcPct val="0"/>
              </a:spcAft>
              <a:buClrTx/>
            </a:pPr>
            <a:r>
              <a:rPr lang="en-US" altLang="en-US">
                <a:latin typeface="Arial" panose="020B0604020202020204" pitchFamily="34" charset="0"/>
              </a:rPr>
              <a:t>Training materials: Slides, </a:t>
            </a:r>
            <a:r>
              <a:rPr lang="en-US" altLang="en-US" err="1">
                <a:latin typeface="Arial" panose="020B0604020202020204" pitchFamily="34" charset="0"/>
              </a:rPr>
              <a:t>Youtube</a:t>
            </a:r>
            <a:r>
              <a:rPr lang="en-US" altLang="en-US">
                <a:latin typeface="Arial" panose="020B0604020202020204" pitchFamily="34" charset="0"/>
              </a:rPr>
              <a:t>, Guidebook</a:t>
            </a:r>
          </a:p>
          <a:p>
            <a:pPr lvl="1" eaLnBrk="0" fontAlgn="base" hangingPunct="0">
              <a:lnSpc>
                <a:spcPct val="100000"/>
              </a:lnSpc>
              <a:spcBef>
                <a:spcPts val="2700"/>
              </a:spcBef>
              <a:spcAft>
                <a:spcPct val="0"/>
              </a:spcAft>
              <a:buClrTx/>
            </a:pPr>
            <a:r>
              <a:rPr kumimoji="0" lang="en-US" altLang="en-US" b="0" i="0" u="none" strike="noStrike" cap="none" normalizeH="0" baseline="0">
                <a:ln>
                  <a:noFill/>
                </a:ln>
                <a:solidFill>
                  <a:schemeClr val="tx1"/>
                </a:solidFill>
                <a:effectLst/>
                <a:latin typeface="Arial" panose="020B0604020202020204" pitchFamily="34" charset="0"/>
              </a:rPr>
              <a:t>8 different</a:t>
            </a:r>
            <a:r>
              <a:rPr kumimoji="0" lang="en-US" altLang="en-US" b="0" i="0" u="none" strike="noStrike" cap="none" normalizeH="0">
                <a:ln>
                  <a:noFill/>
                </a:ln>
                <a:solidFill>
                  <a:schemeClr val="tx1"/>
                </a:solidFill>
                <a:effectLst/>
                <a:latin typeface="Arial" panose="020B0604020202020204" pitchFamily="34" charset="0"/>
              </a:rPr>
              <a:t> languages </a:t>
            </a: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5A6AE635-1986-9B59-6CE4-9AA92F046137}"/>
              </a:ext>
            </a:extLst>
          </p:cNvPr>
          <p:cNvSpPr txBox="1"/>
          <p:nvPr/>
        </p:nvSpPr>
        <p:spPr>
          <a:xfrm>
            <a:off x="12814395" y="8055774"/>
            <a:ext cx="4457700" cy="600164"/>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defTabSz="1371600"/>
            <a:r>
              <a:rPr lang="en-US" sz="1650">
                <a:solidFill>
                  <a:srgbClr val="323A3A"/>
                </a:solidFill>
                <a:latin typeface="Calibri" panose="020F0502020204030204"/>
              </a:rPr>
              <a:t>https://www.e-sieben.at/en/projects/22003_knownnebs.php</a:t>
            </a:r>
          </a:p>
        </p:txBody>
      </p:sp>
      <p:pic>
        <p:nvPicPr>
          <p:cNvPr id="4" name="Grafik 3" descr="Ein Bild, das Muster, Quadrat, Pixel, Kreuzworträtsel enthält.&#10;&#10;KI-generierte Inhalte können fehlerhaft sein.">
            <a:extLst>
              <a:ext uri="{FF2B5EF4-FFF2-40B4-BE49-F238E27FC236}">
                <a16:creationId xmlns:a16="http://schemas.microsoft.com/office/drawing/2014/main" id="{6082C6F4-7367-F3C1-6D99-84B5C676E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1495" y="2912274"/>
            <a:ext cx="5143500" cy="5143500"/>
          </a:xfrm>
          <a:prstGeom prst="rect">
            <a:avLst/>
          </a:prstGeom>
        </p:spPr>
      </p:pic>
    </p:spTree>
    <p:extLst>
      <p:ext uri="{BB962C8B-B14F-4D97-AF65-F5344CB8AC3E}">
        <p14:creationId xmlns:p14="http://schemas.microsoft.com/office/powerpoint/2010/main" val="34580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688C-F619-0228-B2E3-E0D268163348}"/>
              </a:ext>
            </a:extLst>
          </p:cNvPr>
          <p:cNvSpPr>
            <a:spLocks noGrp="1"/>
          </p:cNvSpPr>
          <p:nvPr>
            <p:ph type="title"/>
          </p:nvPr>
        </p:nvSpPr>
        <p:spPr>
          <a:xfrm>
            <a:off x="485775" y="270275"/>
            <a:ext cx="17316450" cy="1558526"/>
          </a:xfrm>
        </p:spPr>
        <p:txBody>
          <a:bodyPr>
            <a:normAutofit/>
          </a:bodyPr>
          <a:lstStyle/>
          <a:p>
            <a:r>
              <a:rPr lang="lv-LV" err="1"/>
              <a:t>Working</a:t>
            </a:r>
            <a:r>
              <a:rPr lang="lv-LV"/>
              <a:t> </a:t>
            </a:r>
            <a:r>
              <a:rPr lang="lv-LV" err="1"/>
              <a:t>with</a:t>
            </a:r>
            <a:r>
              <a:rPr lang="lv-LV"/>
              <a:t> TOOL2</a:t>
            </a:r>
          </a:p>
        </p:txBody>
      </p:sp>
      <p:sp>
        <p:nvSpPr>
          <p:cNvPr id="3" name="Content Placeholder 2">
            <a:extLst>
              <a:ext uri="{FF2B5EF4-FFF2-40B4-BE49-F238E27FC236}">
                <a16:creationId xmlns:a16="http://schemas.microsoft.com/office/drawing/2014/main" id="{786F0504-6897-9984-3E56-99E2D275078F}"/>
              </a:ext>
            </a:extLst>
          </p:cNvPr>
          <p:cNvSpPr>
            <a:spLocks noGrp="1"/>
          </p:cNvSpPr>
          <p:nvPr>
            <p:ph idx="1"/>
          </p:nvPr>
        </p:nvSpPr>
        <p:spPr>
          <a:xfrm>
            <a:off x="282957" y="2041925"/>
            <a:ext cx="10030086" cy="7845572"/>
          </a:xfrm>
        </p:spPr>
        <p:txBody>
          <a:bodyPr>
            <a:normAutofit fontScale="70000" lnSpcReduction="20000"/>
          </a:bodyPr>
          <a:lstStyle/>
          <a:p>
            <a:r>
              <a:rPr lang="lv-LV" b="1" err="1"/>
              <a:t>You</a:t>
            </a:r>
            <a:r>
              <a:rPr lang="lv-LV" b="1"/>
              <a:t> </a:t>
            </a:r>
            <a:r>
              <a:rPr lang="lv-LV" b="1" err="1"/>
              <a:t>have</a:t>
            </a:r>
            <a:r>
              <a:rPr lang="lv-LV" b="1"/>
              <a:t> to</a:t>
            </a:r>
          </a:p>
          <a:p>
            <a:pPr lvl="1"/>
            <a:r>
              <a:rPr lang="lv-LV" err="1"/>
              <a:t>Input</a:t>
            </a:r>
            <a:r>
              <a:rPr lang="lv-LV"/>
              <a:t> </a:t>
            </a:r>
            <a:r>
              <a:rPr lang="lv-LV" err="1"/>
              <a:t>costs</a:t>
            </a:r>
            <a:r>
              <a:rPr lang="lv-LV"/>
              <a:t> </a:t>
            </a:r>
            <a:r>
              <a:rPr lang="lv-LV" err="1"/>
              <a:t>of</a:t>
            </a:r>
            <a:r>
              <a:rPr lang="lv-LV"/>
              <a:t> EEM [EUR], </a:t>
            </a:r>
            <a:r>
              <a:rPr lang="lv-LV" err="1"/>
              <a:t>savings</a:t>
            </a:r>
            <a:r>
              <a:rPr lang="lv-LV"/>
              <a:t> [MWh per </a:t>
            </a:r>
            <a:r>
              <a:rPr lang="lv-LV" err="1"/>
              <a:t>year</a:t>
            </a:r>
            <a:r>
              <a:rPr lang="lv-LV"/>
              <a:t>], </a:t>
            </a:r>
            <a:r>
              <a:rPr lang="lv-LV" err="1"/>
              <a:t>energy</a:t>
            </a:r>
            <a:r>
              <a:rPr lang="lv-LV"/>
              <a:t> </a:t>
            </a:r>
            <a:r>
              <a:rPr lang="lv-LV" err="1"/>
              <a:t>price</a:t>
            </a:r>
            <a:r>
              <a:rPr lang="lv-LV"/>
              <a:t> [EUR/MWh] – </a:t>
            </a:r>
            <a:r>
              <a:rPr lang="lv-LV" err="1"/>
              <a:t>taken</a:t>
            </a:r>
            <a:r>
              <a:rPr lang="lv-LV"/>
              <a:t> </a:t>
            </a:r>
            <a:r>
              <a:rPr lang="lv-LV" err="1"/>
              <a:t>from</a:t>
            </a:r>
            <a:r>
              <a:rPr lang="lv-LV"/>
              <a:t> </a:t>
            </a:r>
            <a:r>
              <a:rPr lang="lv-LV" err="1"/>
              <a:t>energy</a:t>
            </a:r>
            <a:r>
              <a:rPr lang="lv-LV"/>
              <a:t> audit</a:t>
            </a:r>
          </a:p>
          <a:p>
            <a:pPr lvl="1"/>
            <a:r>
              <a:rPr lang="lv-LV" err="1"/>
              <a:t>Input</a:t>
            </a:r>
            <a:r>
              <a:rPr lang="lv-LV"/>
              <a:t> </a:t>
            </a:r>
            <a:r>
              <a:rPr lang="lv-LV" err="1"/>
              <a:t>NEBs</a:t>
            </a:r>
            <a:r>
              <a:rPr lang="lv-LV"/>
              <a:t> </a:t>
            </a:r>
            <a:r>
              <a:rPr lang="lv-LV" err="1"/>
              <a:t>and</a:t>
            </a:r>
            <a:r>
              <a:rPr lang="lv-LV"/>
              <a:t> </a:t>
            </a:r>
            <a:r>
              <a:rPr lang="lv-LV" err="1"/>
              <a:t>NEEs</a:t>
            </a:r>
            <a:endParaRPr lang="lv-LV"/>
          </a:p>
          <a:p>
            <a:r>
              <a:rPr lang="lv-LV" err="1"/>
              <a:t>The</a:t>
            </a:r>
            <a:r>
              <a:rPr lang="lv-LV"/>
              <a:t> </a:t>
            </a:r>
            <a:r>
              <a:rPr lang="lv-LV" err="1"/>
              <a:t>tool</a:t>
            </a:r>
            <a:r>
              <a:rPr lang="lv-LV"/>
              <a:t> </a:t>
            </a:r>
            <a:r>
              <a:rPr lang="lv-LV" err="1"/>
              <a:t>will</a:t>
            </a:r>
            <a:endParaRPr lang="lv-LV"/>
          </a:p>
          <a:p>
            <a:pPr lvl="1"/>
            <a:r>
              <a:rPr lang="lv-LV" err="1"/>
              <a:t>Calculate</a:t>
            </a:r>
            <a:r>
              <a:rPr lang="lv-LV"/>
              <a:t> </a:t>
            </a:r>
            <a:r>
              <a:rPr lang="lv-LV" err="1"/>
              <a:t>and</a:t>
            </a:r>
            <a:r>
              <a:rPr lang="lv-LV"/>
              <a:t> </a:t>
            </a:r>
            <a:r>
              <a:rPr lang="lv-LV" err="1"/>
              <a:t>compare</a:t>
            </a:r>
            <a:r>
              <a:rPr lang="lv-LV"/>
              <a:t> </a:t>
            </a:r>
            <a:r>
              <a:rPr lang="lv-LV" err="1"/>
              <a:t>economical</a:t>
            </a:r>
            <a:r>
              <a:rPr lang="lv-LV"/>
              <a:t> </a:t>
            </a:r>
            <a:r>
              <a:rPr lang="lv-LV" err="1"/>
              <a:t>feasiblity</a:t>
            </a:r>
            <a:r>
              <a:rPr lang="lv-LV"/>
              <a:t> </a:t>
            </a:r>
            <a:r>
              <a:rPr lang="lv-LV" err="1"/>
              <a:t>for</a:t>
            </a:r>
            <a:r>
              <a:rPr lang="lv-LV"/>
              <a:t> EEM </a:t>
            </a:r>
            <a:r>
              <a:rPr lang="lv-LV" err="1"/>
              <a:t>with</a:t>
            </a:r>
            <a:r>
              <a:rPr lang="lv-LV"/>
              <a:t> </a:t>
            </a:r>
            <a:r>
              <a:rPr lang="lv-LV" err="1"/>
              <a:t>and</a:t>
            </a:r>
            <a:r>
              <a:rPr lang="lv-LV"/>
              <a:t> </a:t>
            </a:r>
            <a:r>
              <a:rPr lang="lv-LV" err="1"/>
              <a:t>without</a:t>
            </a:r>
            <a:r>
              <a:rPr lang="lv-LV"/>
              <a:t> </a:t>
            </a:r>
            <a:r>
              <a:rPr lang="lv-LV" err="1"/>
              <a:t>NEBs</a:t>
            </a:r>
            <a:endParaRPr lang="lv-LV"/>
          </a:p>
          <a:p>
            <a:pPr lvl="1"/>
            <a:r>
              <a:rPr lang="lv-LV" err="1"/>
              <a:t>Quantify</a:t>
            </a:r>
            <a:r>
              <a:rPr lang="lv-LV"/>
              <a:t> </a:t>
            </a:r>
            <a:r>
              <a:rPr lang="lv-LV" err="1"/>
              <a:t>not</a:t>
            </a:r>
            <a:r>
              <a:rPr lang="lv-LV"/>
              <a:t> </a:t>
            </a:r>
            <a:r>
              <a:rPr lang="lv-LV" err="1"/>
              <a:t>quantified</a:t>
            </a:r>
            <a:r>
              <a:rPr lang="lv-LV"/>
              <a:t> </a:t>
            </a:r>
            <a:r>
              <a:rPr lang="lv-LV" err="1"/>
              <a:t>NEBs</a:t>
            </a:r>
            <a:r>
              <a:rPr lang="lv-LV"/>
              <a:t> </a:t>
            </a:r>
            <a:r>
              <a:rPr lang="lv-LV" err="1"/>
              <a:t>and</a:t>
            </a:r>
            <a:r>
              <a:rPr lang="lv-LV"/>
              <a:t> </a:t>
            </a:r>
            <a:r>
              <a:rPr lang="lv-LV" err="1"/>
              <a:t>show</a:t>
            </a:r>
            <a:r>
              <a:rPr lang="lv-LV"/>
              <a:t> </a:t>
            </a:r>
            <a:r>
              <a:rPr lang="lv-LV" err="1"/>
              <a:t>the</a:t>
            </a:r>
            <a:r>
              <a:rPr lang="lv-LV"/>
              <a:t> </a:t>
            </a:r>
            <a:r>
              <a:rPr lang="lv-LV" err="1"/>
              <a:t>necessary</a:t>
            </a:r>
            <a:r>
              <a:rPr lang="lv-LV"/>
              <a:t> </a:t>
            </a:r>
            <a:r>
              <a:rPr lang="lv-LV" err="1"/>
              <a:t>co-financing</a:t>
            </a:r>
            <a:r>
              <a:rPr lang="lv-LV"/>
              <a:t> </a:t>
            </a:r>
            <a:r>
              <a:rPr lang="lv-LV" err="1"/>
              <a:t>amount</a:t>
            </a:r>
            <a:r>
              <a:rPr lang="lv-LV"/>
              <a:t> </a:t>
            </a:r>
            <a:r>
              <a:rPr lang="lv-LV" err="1"/>
              <a:t>for</a:t>
            </a:r>
            <a:r>
              <a:rPr lang="lv-LV"/>
              <a:t> </a:t>
            </a:r>
            <a:r>
              <a:rPr lang="lv-LV" err="1"/>
              <a:t>the</a:t>
            </a:r>
            <a:r>
              <a:rPr lang="lv-LV"/>
              <a:t> EEM to </a:t>
            </a:r>
            <a:r>
              <a:rPr lang="lv-LV" err="1"/>
              <a:t>be</a:t>
            </a:r>
            <a:r>
              <a:rPr lang="lv-LV"/>
              <a:t> </a:t>
            </a:r>
            <a:r>
              <a:rPr lang="lv-LV" err="1"/>
              <a:t>feasible</a:t>
            </a:r>
            <a:endParaRPr lang="lv-LV"/>
          </a:p>
          <a:p>
            <a:pPr lvl="1"/>
            <a:r>
              <a:rPr lang="lv-LV"/>
              <a:t>Do </a:t>
            </a:r>
            <a:r>
              <a:rPr lang="lv-LV" err="1"/>
              <a:t>sensitivity</a:t>
            </a:r>
            <a:r>
              <a:rPr lang="lv-LV"/>
              <a:t> </a:t>
            </a:r>
            <a:r>
              <a:rPr lang="lv-LV" err="1"/>
              <a:t>analysis</a:t>
            </a:r>
            <a:r>
              <a:rPr lang="lv-LV"/>
              <a:t> (</a:t>
            </a:r>
            <a:r>
              <a:rPr lang="lv-LV" err="1"/>
              <a:t>how</a:t>
            </a:r>
            <a:r>
              <a:rPr lang="lv-LV"/>
              <a:t> </a:t>
            </a:r>
            <a:r>
              <a:rPr lang="lv-LV" err="1"/>
              <a:t>changes</a:t>
            </a:r>
            <a:r>
              <a:rPr lang="lv-LV"/>
              <a:t> </a:t>
            </a:r>
            <a:r>
              <a:rPr lang="lv-LV" err="1"/>
              <a:t>in</a:t>
            </a:r>
            <a:r>
              <a:rPr lang="lv-LV"/>
              <a:t> </a:t>
            </a:r>
            <a:r>
              <a:rPr lang="lv-LV" err="1"/>
              <a:t>assumptions</a:t>
            </a:r>
            <a:r>
              <a:rPr lang="lv-LV"/>
              <a:t> </a:t>
            </a:r>
            <a:r>
              <a:rPr lang="lv-LV" err="1"/>
              <a:t>impact</a:t>
            </a:r>
            <a:r>
              <a:rPr lang="lv-LV"/>
              <a:t> </a:t>
            </a:r>
            <a:r>
              <a:rPr lang="lv-LV" err="1"/>
              <a:t>the</a:t>
            </a:r>
            <a:r>
              <a:rPr lang="lv-LV"/>
              <a:t> </a:t>
            </a:r>
            <a:r>
              <a:rPr lang="lv-LV" err="1"/>
              <a:t>results</a:t>
            </a:r>
            <a:r>
              <a:rPr lang="lv-LV"/>
              <a:t>)</a:t>
            </a:r>
          </a:p>
          <a:p>
            <a:pPr lvl="1"/>
            <a:r>
              <a:rPr lang="lv-LV"/>
              <a:t>Do </a:t>
            </a:r>
            <a:r>
              <a:rPr lang="lv-LV" err="1"/>
              <a:t>scenario</a:t>
            </a:r>
            <a:r>
              <a:rPr lang="lv-LV"/>
              <a:t> </a:t>
            </a:r>
            <a:r>
              <a:rPr lang="lv-LV" err="1"/>
              <a:t>analysis</a:t>
            </a:r>
            <a:r>
              <a:rPr lang="lv-LV"/>
              <a:t> (</a:t>
            </a:r>
            <a:r>
              <a:rPr lang="lv-LV" err="1"/>
              <a:t>most</a:t>
            </a:r>
            <a:r>
              <a:rPr lang="lv-LV"/>
              <a:t> </a:t>
            </a:r>
            <a:r>
              <a:rPr lang="lv-LV" err="1"/>
              <a:t>likely</a:t>
            </a:r>
            <a:r>
              <a:rPr lang="lv-LV"/>
              <a:t> </a:t>
            </a:r>
            <a:r>
              <a:rPr lang="lv-LV" err="1"/>
              <a:t>case</a:t>
            </a:r>
            <a:r>
              <a:rPr lang="lv-LV"/>
              <a:t>, </a:t>
            </a:r>
            <a:r>
              <a:rPr lang="lv-LV" err="1"/>
              <a:t>best</a:t>
            </a:r>
            <a:r>
              <a:rPr lang="lv-LV"/>
              <a:t> </a:t>
            </a:r>
            <a:r>
              <a:rPr lang="lv-LV" err="1"/>
              <a:t>case</a:t>
            </a:r>
            <a:r>
              <a:rPr lang="lv-LV"/>
              <a:t> </a:t>
            </a:r>
            <a:r>
              <a:rPr lang="lv-LV" err="1"/>
              <a:t>and</a:t>
            </a:r>
            <a:r>
              <a:rPr lang="lv-LV"/>
              <a:t> </a:t>
            </a:r>
            <a:r>
              <a:rPr lang="lv-LV" err="1"/>
              <a:t>worst</a:t>
            </a:r>
            <a:r>
              <a:rPr lang="lv-LV"/>
              <a:t> </a:t>
            </a:r>
            <a:r>
              <a:rPr lang="lv-LV" err="1"/>
              <a:t>case</a:t>
            </a:r>
            <a:r>
              <a:rPr lang="lv-LV"/>
              <a:t>)</a:t>
            </a:r>
          </a:p>
          <a:p>
            <a:pPr lvl="1"/>
            <a:r>
              <a:rPr lang="lv-LV"/>
              <a:t>Do CAPEX </a:t>
            </a:r>
            <a:r>
              <a:rPr lang="lv-LV" err="1"/>
              <a:t>analysis</a:t>
            </a:r>
            <a:r>
              <a:rPr lang="lv-LV"/>
              <a:t> (</a:t>
            </a:r>
            <a:r>
              <a:rPr lang="lv-LV" err="1"/>
              <a:t>what</a:t>
            </a:r>
            <a:r>
              <a:rPr lang="lv-LV"/>
              <a:t> </a:t>
            </a:r>
            <a:r>
              <a:rPr lang="lv-LV" err="1"/>
              <a:t>are</a:t>
            </a:r>
            <a:r>
              <a:rPr lang="lv-LV"/>
              <a:t> </a:t>
            </a:r>
            <a:r>
              <a:rPr lang="lv-LV" err="1"/>
              <a:t>the</a:t>
            </a:r>
            <a:r>
              <a:rPr lang="lv-LV"/>
              <a:t> </a:t>
            </a:r>
            <a:r>
              <a:rPr lang="lv-LV" err="1"/>
              <a:t>permissible</a:t>
            </a:r>
            <a:r>
              <a:rPr lang="lv-LV"/>
              <a:t> </a:t>
            </a:r>
            <a:r>
              <a:rPr lang="lv-LV" err="1"/>
              <a:t>costs</a:t>
            </a:r>
            <a:r>
              <a:rPr lang="lv-LV"/>
              <a:t> </a:t>
            </a:r>
            <a:r>
              <a:rPr lang="lv-LV" err="1"/>
              <a:t>of</a:t>
            </a:r>
            <a:r>
              <a:rPr lang="lv-LV"/>
              <a:t> </a:t>
            </a:r>
            <a:r>
              <a:rPr lang="lv-LV" err="1"/>
              <a:t>an</a:t>
            </a:r>
            <a:r>
              <a:rPr lang="lv-LV"/>
              <a:t> EEM </a:t>
            </a:r>
            <a:r>
              <a:rPr lang="lv-LV" err="1"/>
              <a:t>in</a:t>
            </a:r>
            <a:r>
              <a:rPr lang="lv-LV"/>
              <a:t> </a:t>
            </a:r>
            <a:r>
              <a:rPr lang="lv-LV" err="1"/>
              <a:t>order</a:t>
            </a:r>
            <a:r>
              <a:rPr lang="lv-LV"/>
              <a:t> </a:t>
            </a:r>
            <a:r>
              <a:rPr lang="lv-LV" err="1"/>
              <a:t>for</a:t>
            </a:r>
            <a:r>
              <a:rPr lang="lv-LV"/>
              <a:t> </a:t>
            </a:r>
            <a:r>
              <a:rPr lang="lv-LV" err="1"/>
              <a:t>this</a:t>
            </a:r>
            <a:r>
              <a:rPr lang="lv-LV"/>
              <a:t> EEM to </a:t>
            </a:r>
            <a:r>
              <a:rPr lang="lv-LV" err="1"/>
              <a:t>be</a:t>
            </a:r>
            <a:r>
              <a:rPr lang="lv-LV"/>
              <a:t> </a:t>
            </a:r>
            <a:r>
              <a:rPr lang="lv-LV" err="1"/>
              <a:t>feasible</a:t>
            </a:r>
            <a:r>
              <a:rPr lang="lv-LV"/>
              <a:t>)</a:t>
            </a:r>
          </a:p>
          <a:p>
            <a:pPr lvl="1"/>
            <a:r>
              <a:rPr lang="lv-LV" err="1"/>
              <a:t>Create</a:t>
            </a:r>
            <a:r>
              <a:rPr lang="lv-LV"/>
              <a:t> a </a:t>
            </a:r>
            <a:r>
              <a:rPr lang="lv-LV" err="1"/>
              <a:t>benefit</a:t>
            </a:r>
            <a:r>
              <a:rPr lang="lv-LV"/>
              <a:t> </a:t>
            </a:r>
            <a:r>
              <a:rPr lang="lv-LV" err="1"/>
              <a:t>indicator</a:t>
            </a:r>
            <a:r>
              <a:rPr lang="lv-LV"/>
              <a:t> (a </a:t>
            </a:r>
            <a:r>
              <a:rPr lang="lv-LV" err="1"/>
              <a:t>single</a:t>
            </a:r>
            <a:r>
              <a:rPr lang="lv-LV"/>
              <a:t> </a:t>
            </a:r>
            <a:r>
              <a:rPr lang="lv-LV" err="1"/>
              <a:t>indicator</a:t>
            </a:r>
            <a:r>
              <a:rPr lang="lv-LV"/>
              <a:t> to </a:t>
            </a:r>
            <a:r>
              <a:rPr lang="lv-LV" err="1"/>
              <a:t>indicate</a:t>
            </a:r>
            <a:r>
              <a:rPr lang="lv-LV"/>
              <a:t> </a:t>
            </a:r>
            <a:r>
              <a:rPr lang="lv-LV" err="1"/>
              <a:t>benefit</a:t>
            </a:r>
            <a:r>
              <a:rPr lang="lv-LV"/>
              <a:t> </a:t>
            </a:r>
            <a:r>
              <a:rPr lang="lv-LV" err="1"/>
              <a:t>of</a:t>
            </a:r>
            <a:r>
              <a:rPr lang="lv-LV"/>
              <a:t> a </a:t>
            </a:r>
            <a:r>
              <a:rPr lang="lv-LV" err="1"/>
              <a:t>energy</a:t>
            </a:r>
            <a:r>
              <a:rPr lang="lv-LV"/>
              <a:t> </a:t>
            </a:r>
            <a:r>
              <a:rPr lang="lv-LV" err="1"/>
              <a:t>efficiency</a:t>
            </a:r>
            <a:r>
              <a:rPr lang="lv-LV"/>
              <a:t> </a:t>
            </a:r>
            <a:r>
              <a:rPr lang="lv-LV" err="1"/>
              <a:t>measure</a:t>
            </a:r>
            <a:r>
              <a:rPr lang="lv-LV"/>
              <a:t>)</a:t>
            </a:r>
          </a:p>
          <a:p>
            <a:pPr lvl="1"/>
            <a:r>
              <a:rPr lang="lv-LV" err="1"/>
              <a:t>Summarize</a:t>
            </a:r>
            <a:r>
              <a:rPr lang="lv-LV"/>
              <a:t> </a:t>
            </a:r>
            <a:r>
              <a:rPr lang="lv-LV" err="1"/>
              <a:t>multiple</a:t>
            </a:r>
            <a:r>
              <a:rPr lang="lv-LV"/>
              <a:t> (</a:t>
            </a:r>
            <a:r>
              <a:rPr lang="lv-LV" err="1"/>
              <a:t>up</a:t>
            </a:r>
            <a:r>
              <a:rPr lang="lv-LV"/>
              <a:t> to 10) </a:t>
            </a:r>
            <a:r>
              <a:rPr lang="lv-LV" err="1"/>
              <a:t>EEMs</a:t>
            </a:r>
            <a:endParaRPr lang="lv-LV"/>
          </a:p>
          <a:p>
            <a:pPr lvl="1"/>
            <a:endParaRPr lang="lv-LV"/>
          </a:p>
        </p:txBody>
      </p:sp>
      <p:grpSp>
        <p:nvGrpSpPr>
          <p:cNvPr id="23" name="Google Shape;1167;p101">
            <a:extLst>
              <a:ext uri="{FF2B5EF4-FFF2-40B4-BE49-F238E27FC236}">
                <a16:creationId xmlns:a16="http://schemas.microsoft.com/office/drawing/2014/main" id="{22AA812B-284A-914B-6287-43A388D81C1B}"/>
              </a:ext>
            </a:extLst>
          </p:cNvPr>
          <p:cNvGrpSpPr/>
          <p:nvPr/>
        </p:nvGrpSpPr>
        <p:grpSpPr>
          <a:xfrm>
            <a:off x="10595498" y="737919"/>
            <a:ext cx="3270815" cy="2756843"/>
            <a:chOff x="649655" y="279654"/>
            <a:chExt cx="2615933" cy="2242228"/>
          </a:xfrm>
        </p:grpSpPr>
        <p:pic>
          <p:nvPicPr>
            <p:cNvPr id="24" name="Google Shape;1168;p101">
              <a:extLst>
                <a:ext uri="{FF2B5EF4-FFF2-40B4-BE49-F238E27FC236}">
                  <a16:creationId xmlns:a16="http://schemas.microsoft.com/office/drawing/2014/main" id="{B884237D-1F9C-F1EB-4B79-F2B7FB0CC21D}"/>
                </a:ext>
              </a:extLst>
            </p:cNvPr>
            <p:cNvPicPr preferRelativeResize="0"/>
            <p:nvPr/>
          </p:nvPicPr>
          <p:blipFill rotWithShape="1">
            <a:blip r:embed="rId2">
              <a:alphaModFix/>
            </a:blip>
            <a:srcRect/>
            <a:stretch/>
          </p:blipFill>
          <p:spPr>
            <a:xfrm>
              <a:off x="649655" y="279654"/>
              <a:ext cx="2615933" cy="224222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25" name="Google Shape;1169;p101">
              <a:extLst>
                <a:ext uri="{FF2B5EF4-FFF2-40B4-BE49-F238E27FC236}">
                  <a16:creationId xmlns:a16="http://schemas.microsoft.com/office/drawing/2014/main" id="{AD399883-5A97-5BFF-5D07-4CA0584EE300}"/>
                </a:ext>
              </a:extLst>
            </p:cNvPr>
            <p:cNvSpPr txBox="1"/>
            <p:nvPr/>
          </p:nvSpPr>
          <p:spPr>
            <a:xfrm>
              <a:off x="846413" y="1749285"/>
              <a:ext cx="1112884" cy="319115"/>
            </a:xfrm>
            <a:prstGeom prst="rect">
              <a:avLst/>
            </a:prstGeom>
            <a:noFill/>
            <a:ln w="28575" cap="flat" cmpd="sng">
              <a:solidFill>
                <a:schemeClr val="accent4"/>
              </a:solidFill>
              <a:prstDash val="solid"/>
              <a:round/>
              <a:headEnd type="none" w="sm" len="sm"/>
              <a:tailEnd type="none" w="sm" len="sm"/>
            </a:ln>
          </p:spPr>
          <p:txBody>
            <a:bodyPr spcFirstLastPara="1" wrap="square" lIns="137138" tIns="68550" rIns="137138" bIns="68550" anchor="t" anchorCtr="0">
              <a:spAutoFit/>
            </a:bodyPr>
            <a:lstStyle/>
            <a:p>
              <a:pPr defTabSz="1371600"/>
              <a:r>
                <a:rPr lang="lv-LV" sz="1650">
                  <a:solidFill>
                    <a:srgbClr val="323A3A"/>
                  </a:solidFill>
                  <a:latin typeface="Calibri"/>
                  <a:ea typeface="Calibri"/>
                  <a:cs typeface="Calibri"/>
                  <a:sym typeface="Calibri"/>
                </a:rPr>
                <a:t>10 languages</a:t>
              </a:r>
              <a:endParaRPr sz="1650">
                <a:solidFill>
                  <a:srgbClr val="323A3A"/>
                </a:solidFill>
                <a:latin typeface="Calibri"/>
                <a:ea typeface="Calibri"/>
                <a:cs typeface="Calibri"/>
                <a:sym typeface="Calibri"/>
              </a:endParaRPr>
            </a:p>
          </p:txBody>
        </p:sp>
      </p:grpSp>
      <p:pic>
        <p:nvPicPr>
          <p:cNvPr id="26" name="Google Shape;1170;p101">
            <a:extLst>
              <a:ext uri="{FF2B5EF4-FFF2-40B4-BE49-F238E27FC236}">
                <a16:creationId xmlns:a16="http://schemas.microsoft.com/office/drawing/2014/main" id="{D36DB769-A723-CB84-CC71-DB558A041232}"/>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14448773" y="812623"/>
            <a:ext cx="3635907" cy="238151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grpSp>
        <p:nvGrpSpPr>
          <p:cNvPr id="27" name="Google Shape;1177;p101">
            <a:extLst>
              <a:ext uri="{FF2B5EF4-FFF2-40B4-BE49-F238E27FC236}">
                <a16:creationId xmlns:a16="http://schemas.microsoft.com/office/drawing/2014/main" id="{C510EC0C-C3D8-E8E8-1534-E0B65E60FD26}"/>
              </a:ext>
            </a:extLst>
          </p:cNvPr>
          <p:cNvGrpSpPr/>
          <p:nvPr/>
        </p:nvGrpSpPr>
        <p:grpSpPr>
          <a:xfrm>
            <a:off x="10313044" y="4364237"/>
            <a:ext cx="2979014" cy="1558526"/>
            <a:chOff x="579569" y="2960110"/>
            <a:chExt cx="4132384" cy="2340911"/>
          </a:xfrm>
        </p:grpSpPr>
        <p:pic>
          <p:nvPicPr>
            <p:cNvPr id="28" name="Google Shape;1178;p101">
              <a:extLst>
                <a:ext uri="{FF2B5EF4-FFF2-40B4-BE49-F238E27FC236}">
                  <a16:creationId xmlns:a16="http://schemas.microsoft.com/office/drawing/2014/main" id="{67029B30-3E86-48A6-4D65-231F26F6DAE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9569" y="2960110"/>
              <a:ext cx="4132384" cy="2340911"/>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29" name="Google Shape;1179;p101">
              <a:extLst>
                <a:ext uri="{FF2B5EF4-FFF2-40B4-BE49-F238E27FC236}">
                  <a16:creationId xmlns:a16="http://schemas.microsoft.com/office/drawing/2014/main" id="{823020A4-5B36-FD13-47D9-F85C9E4683A0}"/>
                </a:ext>
              </a:extLst>
            </p:cNvPr>
            <p:cNvSpPr txBox="1"/>
            <p:nvPr/>
          </p:nvSpPr>
          <p:spPr>
            <a:xfrm>
              <a:off x="1086608" y="2960110"/>
              <a:ext cx="3625345" cy="589318"/>
            </a:xfrm>
            <a:prstGeom prst="rect">
              <a:avLst/>
            </a:prstGeom>
            <a:noFill/>
            <a:ln w="28575" cap="flat" cmpd="sng">
              <a:solidFill>
                <a:schemeClr val="accent4"/>
              </a:solidFill>
              <a:prstDash val="solid"/>
              <a:round/>
              <a:headEnd type="none" w="sm" len="sm"/>
              <a:tailEnd type="none" w="sm" len="sm"/>
            </a:ln>
          </p:spPr>
          <p:txBody>
            <a:bodyPr spcFirstLastPara="1" wrap="square" lIns="137138" tIns="68550" rIns="137138" bIns="68550" anchor="t" anchorCtr="0">
              <a:spAutoFit/>
            </a:bodyPr>
            <a:lstStyle/>
            <a:p>
              <a:pPr defTabSz="1371600"/>
              <a:r>
                <a:rPr lang="lv-LV" sz="1650">
                  <a:solidFill>
                    <a:srgbClr val="323A3A"/>
                  </a:solidFill>
                  <a:latin typeface="Calibri"/>
                  <a:ea typeface="Calibri"/>
                  <a:cs typeface="Calibri"/>
                  <a:sym typeface="Calibri"/>
                </a:rPr>
                <a:t>Scenario analysis</a:t>
              </a:r>
              <a:endParaRPr sz="1650">
                <a:solidFill>
                  <a:srgbClr val="323A3A"/>
                </a:solidFill>
                <a:latin typeface="Calibri"/>
                <a:ea typeface="Calibri"/>
                <a:cs typeface="Calibri"/>
                <a:sym typeface="Calibri"/>
              </a:endParaRPr>
            </a:p>
          </p:txBody>
        </p:sp>
      </p:grpSp>
      <p:grpSp>
        <p:nvGrpSpPr>
          <p:cNvPr id="30" name="Google Shape;1180;p101">
            <a:extLst>
              <a:ext uri="{FF2B5EF4-FFF2-40B4-BE49-F238E27FC236}">
                <a16:creationId xmlns:a16="http://schemas.microsoft.com/office/drawing/2014/main" id="{2C6106C4-BE6D-6F12-1403-A738D6CBC250}"/>
              </a:ext>
            </a:extLst>
          </p:cNvPr>
          <p:cNvGrpSpPr/>
          <p:nvPr/>
        </p:nvGrpSpPr>
        <p:grpSpPr>
          <a:xfrm>
            <a:off x="14120866" y="4322052"/>
            <a:ext cx="3963815" cy="2035251"/>
            <a:chOff x="3051522" y="5518174"/>
            <a:chExt cx="2106619" cy="1106053"/>
          </a:xfrm>
        </p:grpSpPr>
        <p:pic>
          <p:nvPicPr>
            <p:cNvPr id="31" name="Google Shape;1181;p101">
              <a:extLst>
                <a:ext uri="{FF2B5EF4-FFF2-40B4-BE49-F238E27FC236}">
                  <a16:creationId xmlns:a16="http://schemas.microsoft.com/office/drawing/2014/main" id="{87B7BB6F-C7C4-5454-DBB2-1644F5505E7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51522" y="5518174"/>
              <a:ext cx="2106619" cy="1106053"/>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32" name="Google Shape;1182;p101">
              <a:extLst>
                <a:ext uri="{FF2B5EF4-FFF2-40B4-BE49-F238E27FC236}">
                  <a16:creationId xmlns:a16="http://schemas.microsoft.com/office/drawing/2014/main" id="{F709AAEE-33C2-666D-F0CF-9EFED92DCA5F}"/>
                </a:ext>
              </a:extLst>
            </p:cNvPr>
            <p:cNvSpPr txBox="1"/>
            <p:nvPr/>
          </p:nvSpPr>
          <p:spPr>
            <a:xfrm>
              <a:off x="3647540" y="5633563"/>
              <a:ext cx="919744" cy="213225"/>
            </a:xfrm>
            <a:prstGeom prst="rect">
              <a:avLst/>
            </a:prstGeom>
            <a:noFill/>
            <a:ln w="28575" cap="flat" cmpd="sng">
              <a:solidFill>
                <a:schemeClr val="accent4"/>
              </a:solidFill>
              <a:prstDash val="solid"/>
              <a:round/>
              <a:headEnd type="none" w="sm" len="sm"/>
              <a:tailEnd type="none" w="sm" len="sm"/>
            </a:ln>
          </p:spPr>
          <p:txBody>
            <a:bodyPr spcFirstLastPara="1" wrap="square" lIns="137138" tIns="68550" rIns="137138" bIns="68550" anchor="t" anchorCtr="0">
              <a:spAutoFit/>
            </a:bodyPr>
            <a:lstStyle/>
            <a:p>
              <a:pPr defTabSz="1371600"/>
              <a:r>
                <a:rPr lang="lv-LV" sz="1650">
                  <a:solidFill>
                    <a:srgbClr val="323A3A"/>
                  </a:solidFill>
                  <a:latin typeface="Calibri"/>
                  <a:ea typeface="Calibri"/>
                  <a:cs typeface="Calibri"/>
                  <a:sym typeface="Calibri"/>
                </a:rPr>
                <a:t>CAPEX analysis</a:t>
              </a:r>
              <a:endParaRPr sz="1650">
                <a:solidFill>
                  <a:srgbClr val="323A3A"/>
                </a:solidFill>
                <a:latin typeface="Calibri"/>
                <a:ea typeface="Calibri"/>
                <a:cs typeface="Calibri"/>
                <a:sym typeface="Calibri"/>
              </a:endParaRPr>
            </a:p>
          </p:txBody>
        </p:sp>
      </p:grpSp>
      <p:grpSp>
        <p:nvGrpSpPr>
          <p:cNvPr id="33" name="Google Shape;1174;p101">
            <a:extLst>
              <a:ext uri="{FF2B5EF4-FFF2-40B4-BE49-F238E27FC236}">
                <a16:creationId xmlns:a16="http://schemas.microsoft.com/office/drawing/2014/main" id="{92192929-57FA-1AAA-E262-BC58FD4C6201}"/>
              </a:ext>
            </a:extLst>
          </p:cNvPr>
          <p:cNvGrpSpPr/>
          <p:nvPr/>
        </p:nvGrpSpPr>
        <p:grpSpPr>
          <a:xfrm>
            <a:off x="11422725" y="7842572"/>
            <a:ext cx="4887174" cy="2145344"/>
            <a:chOff x="5014308" y="2960110"/>
            <a:chExt cx="5574115" cy="1991003"/>
          </a:xfrm>
        </p:grpSpPr>
        <p:pic>
          <p:nvPicPr>
            <p:cNvPr id="34" name="Google Shape;1175;p101">
              <a:extLst>
                <a:ext uri="{FF2B5EF4-FFF2-40B4-BE49-F238E27FC236}">
                  <a16:creationId xmlns:a16="http://schemas.microsoft.com/office/drawing/2014/main" id="{A776FCC3-8214-17A9-C6D6-73F252791F2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14308" y="2960110"/>
              <a:ext cx="5574115" cy="1991003"/>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35" name="Google Shape;1176;p101">
              <a:extLst>
                <a:ext uri="{FF2B5EF4-FFF2-40B4-BE49-F238E27FC236}">
                  <a16:creationId xmlns:a16="http://schemas.microsoft.com/office/drawing/2014/main" id="{6117EAC9-3A15-D6C2-FA1A-DCB9432488B9}"/>
                </a:ext>
              </a:extLst>
            </p:cNvPr>
            <p:cNvSpPr txBox="1"/>
            <p:nvPr/>
          </p:nvSpPr>
          <p:spPr>
            <a:xfrm>
              <a:off x="7801366" y="2985461"/>
              <a:ext cx="1344405" cy="599776"/>
            </a:xfrm>
            <a:prstGeom prst="rect">
              <a:avLst/>
            </a:prstGeom>
            <a:noFill/>
            <a:ln w="28575" cap="flat" cmpd="sng">
              <a:solidFill>
                <a:schemeClr val="accent4"/>
              </a:solidFill>
              <a:prstDash val="solid"/>
              <a:round/>
              <a:headEnd type="none" w="sm" len="sm"/>
              <a:tailEnd type="none" w="sm" len="sm"/>
            </a:ln>
          </p:spPr>
          <p:txBody>
            <a:bodyPr spcFirstLastPara="1" wrap="square" lIns="137138" tIns="68550" rIns="137138" bIns="68550" anchor="t" anchorCtr="0">
              <a:spAutoFit/>
            </a:bodyPr>
            <a:lstStyle/>
            <a:p>
              <a:pPr defTabSz="1371600"/>
              <a:r>
                <a:rPr lang="lv-LV" sz="1650">
                  <a:solidFill>
                    <a:srgbClr val="323A3A"/>
                  </a:solidFill>
                  <a:latin typeface="Calibri"/>
                  <a:ea typeface="Calibri"/>
                  <a:cs typeface="Calibri"/>
                  <a:sym typeface="Calibri"/>
                </a:rPr>
                <a:t>Sensitivity analysis</a:t>
              </a:r>
              <a:endParaRPr sz="1650">
                <a:solidFill>
                  <a:srgbClr val="323A3A"/>
                </a:solidFill>
                <a:latin typeface="Calibri"/>
                <a:ea typeface="Calibri"/>
                <a:cs typeface="Calibri"/>
                <a:sym typeface="Calibri"/>
              </a:endParaRPr>
            </a:p>
          </p:txBody>
        </p:sp>
      </p:grpSp>
      <p:grpSp>
        <p:nvGrpSpPr>
          <p:cNvPr id="39" name="Google Shape;1183;p101">
            <a:extLst>
              <a:ext uri="{FF2B5EF4-FFF2-40B4-BE49-F238E27FC236}">
                <a16:creationId xmlns:a16="http://schemas.microsoft.com/office/drawing/2014/main" id="{91B1CE44-3C66-B2C2-5A3F-25EE932E9F91}"/>
              </a:ext>
            </a:extLst>
          </p:cNvPr>
          <p:cNvGrpSpPr/>
          <p:nvPr/>
        </p:nvGrpSpPr>
        <p:grpSpPr>
          <a:xfrm>
            <a:off x="10279886" y="5729574"/>
            <a:ext cx="7725158" cy="1778148"/>
            <a:chOff x="5788409" y="5238980"/>
            <a:chExt cx="5894756" cy="1356833"/>
          </a:xfrm>
        </p:grpSpPr>
        <p:pic>
          <p:nvPicPr>
            <p:cNvPr id="40" name="Google Shape;1184;p101">
              <a:extLst>
                <a:ext uri="{FF2B5EF4-FFF2-40B4-BE49-F238E27FC236}">
                  <a16:creationId xmlns:a16="http://schemas.microsoft.com/office/drawing/2014/main" id="{14084444-EC92-E96E-D431-79A3D216160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88409" y="5238980"/>
              <a:ext cx="5894756" cy="1356833"/>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41" name="Google Shape;1185;p101">
              <a:extLst>
                <a:ext uri="{FF2B5EF4-FFF2-40B4-BE49-F238E27FC236}">
                  <a16:creationId xmlns:a16="http://schemas.microsoft.com/office/drawing/2014/main" id="{CC4411DE-D894-6146-CE03-F4A0EAAF0DE6}"/>
                </a:ext>
              </a:extLst>
            </p:cNvPr>
            <p:cNvSpPr txBox="1"/>
            <p:nvPr/>
          </p:nvSpPr>
          <p:spPr>
            <a:xfrm>
              <a:off x="9988746" y="5367770"/>
              <a:ext cx="1382392" cy="299390"/>
            </a:xfrm>
            <a:prstGeom prst="rect">
              <a:avLst/>
            </a:prstGeom>
            <a:noFill/>
            <a:ln w="28575" cap="flat" cmpd="sng">
              <a:solidFill>
                <a:schemeClr val="accent4"/>
              </a:solidFill>
              <a:prstDash val="solid"/>
              <a:round/>
              <a:headEnd type="none" w="sm" len="sm"/>
              <a:tailEnd type="none" w="sm" len="sm"/>
            </a:ln>
          </p:spPr>
          <p:txBody>
            <a:bodyPr spcFirstLastPara="1" wrap="square" lIns="137138" tIns="68550" rIns="137138" bIns="68550" anchor="t" anchorCtr="0">
              <a:spAutoFit/>
            </a:bodyPr>
            <a:lstStyle/>
            <a:p>
              <a:pPr defTabSz="1371600"/>
              <a:r>
                <a:rPr lang="lv-LV" sz="1650">
                  <a:solidFill>
                    <a:srgbClr val="323A3A"/>
                  </a:solidFill>
                  <a:latin typeface="Calibri"/>
                  <a:ea typeface="Calibri"/>
                  <a:cs typeface="Calibri"/>
                  <a:sym typeface="Calibri"/>
                </a:rPr>
                <a:t>Benefit indicator</a:t>
              </a:r>
              <a:endParaRPr sz="1650">
                <a:solidFill>
                  <a:srgbClr val="323A3A"/>
                </a:solidFill>
                <a:latin typeface="Calibri"/>
                <a:ea typeface="Calibri"/>
                <a:cs typeface="Calibri"/>
                <a:sym typeface="Calibri"/>
              </a:endParaRPr>
            </a:p>
          </p:txBody>
        </p:sp>
      </p:grpSp>
    </p:spTree>
    <p:extLst>
      <p:ext uri="{BB962C8B-B14F-4D97-AF65-F5344CB8AC3E}">
        <p14:creationId xmlns:p14="http://schemas.microsoft.com/office/powerpoint/2010/main" val="3778132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FBF5E-23B8-BF23-3DE6-8559CAB8C4C6}"/>
              </a:ext>
            </a:extLst>
          </p:cNvPr>
          <p:cNvSpPr>
            <a:spLocks noGrp="1"/>
          </p:cNvSpPr>
          <p:nvPr>
            <p:ph type="title"/>
          </p:nvPr>
        </p:nvSpPr>
        <p:spPr/>
        <p:txBody>
          <a:bodyPr/>
          <a:lstStyle/>
          <a:p>
            <a:r>
              <a:rPr lang="de-DE"/>
              <a:t>Summary </a:t>
            </a:r>
            <a:endParaRPr lang="de-AT"/>
          </a:p>
        </p:txBody>
      </p:sp>
      <p:sp>
        <p:nvSpPr>
          <p:cNvPr id="4" name="Inhaltsplatzhalter 3">
            <a:extLst>
              <a:ext uri="{FF2B5EF4-FFF2-40B4-BE49-F238E27FC236}">
                <a16:creationId xmlns:a16="http://schemas.microsoft.com/office/drawing/2014/main" id="{DF349CD6-5EFC-5EF2-8789-B329DCCC27BC}"/>
              </a:ext>
            </a:extLst>
          </p:cNvPr>
          <p:cNvSpPr txBox="1">
            <a:spLocks/>
          </p:cNvSpPr>
          <p:nvPr/>
        </p:nvSpPr>
        <p:spPr>
          <a:xfrm>
            <a:off x="858740" y="2112266"/>
            <a:ext cx="11162931" cy="7816926"/>
          </a:xfrm>
          <a:prstGeom prst="rect">
            <a:avLst/>
          </a:prstGeom>
        </p:spPr>
        <p:txBody>
          <a:bodyPr vert="horz" lIns="137160" tIns="68580" rIns="137160" bIns="68580" rtlCol="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lvl="1"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Tool is available free of charge</a:t>
            </a:r>
          </a:p>
          <a:p>
            <a:pPr marL="514350" lvl="6"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Download here: </a:t>
            </a:r>
            <a:r>
              <a:rPr lang="en-US" sz="3300">
                <a:solidFill>
                  <a:srgbClr val="323A3A"/>
                </a:solidFill>
                <a:latin typeface="Calibri" panose="020F0502020204030204"/>
                <a:ea typeface="+mn-ea"/>
                <a:hlinkClick r:id="rId2"/>
              </a:rPr>
              <a:t>https://www.e-sieben.at/en/projects/22003_knownnebs.php</a:t>
            </a:r>
            <a:endParaRPr lang="en-US" sz="3300">
              <a:solidFill>
                <a:srgbClr val="323A3A"/>
              </a:solidFill>
              <a:latin typeface="Calibri" panose="020F0502020204030204"/>
              <a:ea typeface="+mn-ea"/>
            </a:endParaRPr>
          </a:p>
          <a:p>
            <a:pPr marL="514350" lvl="4"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Tool not locked =&gt; </a:t>
            </a:r>
            <a:r>
              <a:rPr lang="en-US" sz="3300" err="1">
                <a:solidFill>
                  <a:srgbClr val="323A3A"/>
                </a:solidFill>
                <a:latin typeface="Calibri" panose="020F0502020204030204"/>
                <a:ea typeface="+mn-ea"/>
              </a:rPr>
              <a:t>Customisation</a:t>
            </a:r>
            <a:r>
              <a:rPr lang="en-US" sz="3300">
                <a:solidFill>
                  <a:srgbClr val="323A3A"/>
                </a:solidFill>
                <a:latin typeface="Calibri" panose="020F0502020204030204"/>
                <a:ea typeface="+mn-ea"/>
              </a:rPr>
              <a:t> / extension / integration of a logo possible</a:t>
            </a:r>
          </a:p>
          <a:p>
            <a:pPr marL="514350" lvl="1"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Tool can be used only as a profitability tool. </a:t>
            </a:r>
          </a:p>
          <a:p>
            <a:pPr marL="514350" lvl="2"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Tool increases the ‘credibility’ of the consultant </a:t>
            </a:r>
            <a:br>
              <a:rPr lang="en-US" sz="3300">
                <a:solidFill>
                  <a:srgbClr val="323A3A"/>
                </a:solidFill>
                <a:latin typeface="Calibri" panose="020F0502020204030204"/>
                <a:ea typeface="+mn-ea"/>
              </a:rPr>
            </a:br>
            <a:r>
              <a:rPr lang="en-US" sz="3300">
                <a:solidFill>
                  <a:srgbClr val="323A3A"/>
                </a:solidFill>
                <a:latin typeface="Calibri" panose="020F0502020204030204"/>
                <a:ea typeface="+mn-ea"/>
              </a:rPr>
              <a:t>if it also records NEEs</a:t>
            </a:r>
          </a:p>
          <a:p>
            <a:pPr marL="514350" lvl="1"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Tool support energy managers within the company</a:t>
            </a:r>
          </a:p>
          <a:p>
            <a:pPr marL="514350" lvl="8"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Mentioning the negative influences increases credibility </a:t>
            </a:r>
          </a:p>
          <a:p>
            <a:pPr marL="514350" lvl="1" indent="-514350" defTabSz="1371600">
              <a:lnSpc>
                <a:spcPct val="90000"/>
              </a:lnSpc>
              <a:spcBef>
                <a:spcPts val="1800"/>
              </a:spcBef>
              <a:buFont typeface="Arial" panose="020B0604020202020204" pitchFamily="34" charset="0"/>
              <a:buChar char="•"/>
            </a:pPr>
            <a:r>
              <a:rPr lang="en-US" sz="3300">
                <a:solidFill>
                  <a:srgbClr val="323A3A"/>
                </a:solidFill>
                <a:latin typeface="Calibri" panose="020F0502020204030204"/>
                <a:ea typeface="+mn-ea"/>
              </a:rPr>
              <a:t>Approach to non-energy benefits requires experience and training </a:t>
            </a:r>
          </a:p>
        </p:txBody>
      </p:sp>
      <p:pic>
        <p:nvPicPr>
          <p:cNvPr id="5" name="Grafik 4" descr="Ein Bild, das Muster, Quadrat, Pixel, Kreuzworträtsel enthält.&#10;&#10;KI-generierte Inhalte können fehlerhaft sein.">
            <a:extLst>
              <a:ext uri="{FF2B5EF4-FFF2-40B4-BE49-F238E27FC236}">
                <a16:creationId xmlns:a16="http://schemas.microsoft.com/office/drawing/2014/main" id="{64F99227-E03E-4109-E851-15EAAAC733EF}"/>
              </a:ext>
            </a:extLst>
          </p:cNvPr>
          <p:cNvPicPr>
            <a:picLocks noChangeAspect="1"/>
          </p:cNvPicPr>
          <p:nvPr/>
        </p:nvPicPr>
        <p:blipFill>
          <a:blip r:embed="rId3" cstate="screen">
            <a:extLst>
              <a:ext uri="{28A0092B-C50C-407E-A947-70E740481C1C}">
                <a14:useLocalDpi xmlns:a14="http://schemas.microsoft.com/office/drawing/2010/main"/>
              </a:ext>
            </a:extLst>
          </a:blip>
          <a:srcRect r="3792" b="-3"/>
          <a:stretch>
            <a:fillRect/>
          </a:stretch>
        </p:blipFill>
        <p:spPr>
          <a:xfrm>
            <a:off x="11890629" y="2658549"/>
            <a:ext cx="5911596" cy="6144768"/>
          </a:xfrm>
          <a:prstGeom prst="rect">
            <a:avLst/>
          </a:prstGeom>
        </p:spPr>
      </p:pic>
      <p:sp>
        <p:nvSpPr>
          <p:cNvPr id="3" name="Fußzeilenplatzhalter 4">
            <a:extLst>
              <a:ext uri="{FF2B5EF4-FFF2-40B4-BE49-F238E27FC236}">
                <a16:creationId xmlns:a16="http://schemas.microsoft.com/office/drawing/2014/main" id="{559E7294-CBFF-DD9C-183A-57FF3187B302}"/>
              </a:ext>
            </a:extLst>
          </p:cNvPr>
          <p:cNvSpPr txBox="1">
            <a:spLocks/>
          </p:cNvSpPr>
          <p:nvPr/>
        </p:nvSpPr>
        <p:spPr>
          <a:xfrm>
            <a:off x="4629150" y="9534526"/>
            <a:ext cx="9029700" cy="547688"/>
          </a:xfrm>
          <a:prstGeom prst="rect">
            <a:avLst/>
          </a:prstGeom>
        </p:spPr>
        <p:txBody>
          <a:bodyPr vert="horz" lIns="137160" tIns="68580" rIns="137160" bIns="68580" rtlCol="0" anchor="ctr"/>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de-DE" sz="1800">
                <a:solidFill>
                  <a:srgbClr val="323A3A">
                    <a:tint val="75000"/>
                  </a:srgbClr>
                </a:solidFill>
              </a:rPr>
              <a:t>FINAL CONFERENCE EE4SMEs (</a:t>
            </a:r>
            <a:r>
              <a:rPr lang="de-DE" sz="1800" err="1">
                <a:solidFill>
                  <a:srgbClr val="323A3A">
                    <a:tint val="75000"/>
                  </a:srgbClr>
                </a:solidFill>
              </a:rPr>
              <a:t>Oct</a:t>
            </a:r>
            <a:r>
              <a:rPr lang="de-DE" sz="1800">
                <a:solidFill>
                  <a:srgbClr val="323A3A">
                    <a:tint val="75000"/>
                  </a:srgbClr>
                </a:solidFill>
              </a:rPr>
              <a:t>. 16th 2025 / </a:t>
            </a:r>
            <a:r>
              <a:rPr lang="de-DE" sz="1800" err="1">
                <a:solidFill>
                  <a:srgbClr val="323A3A">
                    <a:tint val="75000"/>
                  </a:srgbClr>
                </a:solidFill>
              </a:rPr>
              <a:t>Bruessel</a:t>
            </a:r>
            <a:r>
              <a:rPr lang="de-DE" sz="1800">
                <a:solidFill>
                  <a:srgbClr val="323A3A">
                    <a:tint val="75000"/>
                  </a:srgbClr>
                </a:solidFill>
              </a:rPr>
              <a:t>) </a:t>
            </a:r>
            <a:endParaRPr lang="de-AT" sz="1800">
              <a:solidFill>
                <a:srgbClr val="323A3A">
                  <a:tint val="75000"/>
                </a:srgbClr>
              </a:solidFill>
            </a:endParaRPr>
          </a:p>
        </p:txBody>
      </p:sp>
    </p:spTree>
    <p:extLst>
      <p:ext uri="{BB962C8B-B14F-4D97-AF65-F5344CB8AC3E}">
        <p14:creationId xmlns:p14="http://schemas.microsoft.com/office/powerpoint/2010/main" val="1617842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38D3-6C65-0A55-3B46-691C90C90C18}"/>
              </a:ext>
            </a:extLst>
          </p:cNvPr>
          <p:cNvSpPr>
            <a:spLocks noGrp="1"/>
          </p:cNvSpPr>
          <p:nvPr>
            <p:ph type="title"/>
          </p:nvPr>
        </p:nvSpPr>
        <p:spPr>
          <a:xfrm>
            <a:off x="485775" y="270275"/>
            <a:ext cx="17316450" cy="1458513"/>
          </a:xfrm>
        </p:spPr>
        <p:txBody>
          <a:bodyPr>
            <a:normAutofit fontScale="90000"/>
          </a:bodyPr>
          <a:lstStyle/>
          <a:p>
            <a:r>
              <a:rPr lang="lv-LV" err="1"/>
              <a:t>Effect</a:t>
            </a:r>
            <a:r>
              <a:rPr lang="lv-LV"/>
              <a:t> </a:t>
            </a:r>
            <a:r>
              <a:rPr lang="lv-LV" err="1"/>
              <a:t>of</a:t>
            </a:r>
            <a:r>
              <a:rPr lang="lv-LV"/>
              <a:t> </a:t>
            </a:r>
            <a:r>
              <a:rPr lang="lv-LV" err="1"/>
              <a:t>NEBs</a:t>
            </a:r>
            <a:r>
              <a:rPr lang="lv-LV"/>
              <a:t> </a:t>
            </a:r>
            <a:r>
              <a:rPr lang="lv-LV" err="1"/>
              <a:t>on</a:t>
            </a:r>
            <a:r>
              <a:rPr lang="lv-LV"/>
              <a:t> </a:t>
            </a:r>
            <a:r>
              <a:rPr lang="lv-LV" err="1"/>
              <a:t>energy</a:t>
            </a:r>
            <a:r>
              <a:rPr lang="lv-LV"/>
              <a:t> </a:t>
            </a:r>
            <a:r>
              <a:rPr lang="lv-LV" err="1"/>
              <a:t>efficiency</a:t>
            </a:r>
            <a:r>
              <a:rPr lang="lv-LV"/>
              <a:t> </a:t>
            </a:r>
            <a:r>
              <a:rPr lang="lv-LV" err="1"/>
              <a:t>measure</a:t>
            </a:r>
            <a:r>
              <a:rPr lang="lv-LV"/>
              <a:t> </a:t>
            </a:r>
            <a:r>
              <a:rPr lang="lv-LV" err="1"/>
              <a:t>implementation</a:t>
            </a:r>
            <a:r>
              <a:rPr lang="lv-LV"/>
              <a:t> </a:t>
            </a:r>
            <a:r>
              <a:rPr lang="lv-LV" err="1"/>
              <a:t>rate</a:t>
            </a:r>
            <a:endParaRPr lang="en-US"/>
          </a:p>
        </p:txBody>
      </p:sp>
      <p:sp>
        <p:nvSpPr>
          <p:cNvPr id="3" name="Content Placeholder 2">
            <a:extLst>
              <a:ext uri="{FF2B5EF4-FFF2-40B4-BE49-F238E27FC236}">
                <a16:creationId xmlns:a16="http://schemas.microsoft.com/office/drawing/2014/main" id="{6CF8DEC5-5AE3-BE02-94FB-FDBDCB4CBFBE}"/>
              </a:ext>
            </a:extLst>
          </p:cNvPr>
          <p:cNvSpPr>
            <a:spLocks noGrp="1"/>
          </p:cNvSpPr>
          <p:nvPr>
            <p:ph idx="1"/>
          </p:nvPr>
        </p:nvSpPr>
        <p:spPr>
          <a:xfrm>
            <a:off x="485774" y="1967949"/>
            <a:ext cx="7182089" cy="7297497"/>
          </a:xfrm>
        </p:spPr>
        <p:txBody>
          <a:bodyPr>
            <a:normAutofit/>
          </a:bodyPr>
          <a:lstStyle/>
          <a:p>
            <a:r>
              <a:rPr lang="lv-LV" err="1"/>
              <a:t>If</a:t>
            </a:r>
            <a:r>
              <a:rPr lang="lv-LV"/>
              <a:t> </a:t>
            </a:r>
            <a:r>
              <a:rPr lang="lv-LV" b="1" err="1"/>
              <a:t>NEBs</a:t>
            </a:r>
            <a:r>
              <a:rPr lang="lv-LV" b="1"/>
              <a:t> </a:t>
            </a:r>
            <a:r>
              <a:rPr lang="lv-LV" b="1" err="1"/>
              <a:t>are</a:t>
            </a:r>
            <a:r>
              <a:rPr lang="lv-LV" b="1"/>
              <a:t> </a:t>
            </a:r>
            <a:r>
              <a:rPr lang="lv-LV" b="1" err="1"/>
              <a:t>not</a:t>
            </a:r>
            <a:r>
              <a:rPr lang="lv-LV" b="1"/>
              <a:t> </a:t>
            </a:r>
            <a:r>
              <a:rPr lang="lv-LV" b="1" err="1"/>
              <a:t>considered</a:t>
            </a:r>
            <a:r>
              <a:rPr lang="lv-LV" b="1"/>
              <a:t> </a:t>
            </a:r>
            <a:r>
              <a:rPr lang="lv-LV" err="1"/>
              <a:t>then</a:t>
            </a:r>
            <a:r>
              <a:rPr lang="lv-LV"/>
              <a:t> </a:t>
            </a:r>
            <a:r>
              <a:rPr lang="lv-LV" err="1"/>
              <a:t>only</a:t>
            </a:r>
            <a:r>
              <a:rPr lang="lv-LV"/>
              <a:t> </a:t>
            </a:r>
            <a:r>
              <a:rPr lang="lv-LV" b="1"/>
              <a:t>68%</a:t>
            </a:r>
            <a:r>
              <a:rPr lang="lv-LV"/>
              <a:t> </a:t>
            </a:r>
            <a:r>
              <a:rPr lang="lv-LV" err="1"/>
              <a:t>of</a:t>
            </a:r>
            <a:r>
              <a:rPr lang="lv-LV"/>
              <a:t> </a:t>
            </a:r>
            <a:r>
              <a:rPr lang="lv-LV" err="1"/>
              <a:t>analysed</a:t>
            </a:r>
            <a:r>
              <a:rPr lang="lv-LV"/>
              <a:t> </a:t>
            </a:r>
            <a:r>
              <a:rPr lang="lv-LV" err="1"/>
              <a:t>measures</a:t>
            </a:r>
            <a:r>
              <a:rPr lang="lv-LV"/>
              <a:t> </a:t>
            </a:r>
            <a:r>
              <a:rPr lang="lv-LV" err="1"/>
              <a:t>should</a:t>
            </a:r>
            <a:r>
              <a:rPr lang="lv-LV"/>
              <a:t> </a:t>
            </a:r>
            <a:r>
              <a:rPr lang="lv-LV" err="1"/>
              <a:t>be</a:t>
            </a:r>
            <a:r>
              <a:rPr lang="lv-LV"/>
              <a:t> </a:t>
            </a:r>
            <a:r>
              <a:rPr lang="lv-LV" err="1"/>
              <a:t>implemented</a:t>
            </a:r>
            <a:r>
              <a:rPr lang="lv-LV"/>
              <a:t> </a:t>
            </a:r>
          </a:p>
          <a:p>
            <a:r>
              <a:rPr lang="lv-LV" err="1"/>
              <a:t>If</a:t>
            </a:r>
            <a:r>
              <a:rPr lang="lv-LV"/>
              <a:t> </a:t>
            </a:r>
            <a:r>
              <a:rPr lang="lv-LV" b="1" err="1"/>
              <a:t>NEBs</a:t>
            </a:r>
            <a:r>
              <a:rPr lang="lv-LV" b="1"/>
              <a:t> </a:t>
            </a:r>
            <a:r>
              <a:rPr lang="lv-LV" b="1" err="1"/>
              <a:t>are</a:t>
            </a:r>
            <a:r>
              <a:rPr lang="lv-LV" b="1"/>
              <a:t> </a:t>
            </a:r>
            <a:r>
              <a:rPr lang="lv-LV" b="1" err="1"/>
              <a:t>considered</a:t>
            </a:r>
            <a:r>
              <a:rPr lang="lv-LV" b="1"/>
              <a:t> </a:t>
            </a:r>
            <a:r>
              <a:rPr lang="lv-LV" err="1"/>
              <a:t>then</a:t>
            </a:r>
            <a:r>
              <a:rPr lang="lv-LV"/>
              <a:t> </a:t>
            </a:r>
            <a:r>
              <a:rPr lang="lv-LV" b="1"/>
              <a:t>84%</a:t>
            </a:r>
            <a:r>
              <a:rPr lang="lv-LV"/>
              <a:t> </a:t>
            </a:r>
            <a:r>
              <a:rPr lang="lv-LV" err="1"/>
              <a:t>of</a:t>
            </a:r>
            <a:r>
              <a:rPr lang="lv-LV"/>
              <a:t> </a:t>
            </a:r>
            <a:r>
              <a:rPr lang="lv-LV" err="1"/>
              <a:t>analysed</a:t>
            </a:r>
            <a:r>
              <a:rPr lang="lv-LV"/>
              <a:t> </a:t>
            </a:r>
            <a:r>
              <a:rPr lang="lv-LV" err="1"/>
              <a:t>measures</a:t>
            </a:r>
            <a:r>
              <a:rPr lang="lv-LV"/>
              <a:t> </a:t>
            </a:r>
            <a:r>
              <a:rPr lang="lv-LV" err="1"/>
              <a:t>should</a:t>
            </a:r>
            <a:r>
              <a:rPr lang="lv-LV"/>
              <a:t> </a:t>
            </a:r>
            <a:r>
              <a:rPr lang="lv-LV" err="1"/>
              <a:t>be</a:t>
            </a:r>
            <a:r>
              <a:rPr lang="lv-LV"/>
              <a:t> </a:t>
            </a:r>
            <a:r>
              <a:rPr lang="lv-LV" err="1"/>
              <a:t>implemented</a:t>
            </a:r>
            <a:endParaRPr lang="lv-LV"/>
          </a:p>
        </p:txBody>
      </p:sp>
      <p:sp>
        <p:nvSpPr>
          <p:cNvPr id="5" name="Rectangle 4">
            <a:extLst>
              <a:ext uri="{FF2B5EF4-FFF2-40B4-BE49-F238E27FC236}">
                <a16:creationId xmlns:a16="http://schemas.microsoft.com/office/drawing/2014/main" id="{5E77EBAE-DB7F-E6FA-B35C-50755CA64D6F}"/>
              </a:ext>
            </a:extLst>
          </p:cNvPr>
          <p:cNvSpPr/>
          <p:nvPr/>
        </p:nvSpPr>
        <p:spPr>
          <a:xfrm>
            <a:off x="14630399" y="7503794"/>
            <a:ext cx="2810651" cy="1811657"/>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aphicFrame>
        <p:nvGraphicFramePr>
          <p:cNvPr id="6" name="Chart 5">
            <a:extLst>
              <a:ext uri="{FF2B5EF4-FFF2-40B4-BE49-F238E27FC236}">
                <a16:creationId xmlns:a16="http://schemas.microsoft.com/office/drawing/2014/main" id="{F47405B1-E900-5D47-08C7-61679ED5D9CF}"/>
              </a:ext>
            </a:extLst>
          </p:cNvPr>
          <p:cNvGraphicFramePr>
            <a:graphicFrameLocks/>
          </p:cNvGraphicFramePr>
          <p:nvPr/>
        </p:nvGraphicFramePr>
        <p:xfrm>
          <a:off x="8004454" y="1332311"/>
          <a:ext cx="9461183" cy="8813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5791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ergy Efficiency in action - PPT Template.pptx" id="{FB0342E5-E753-4B89-A4B2-C07F5A1348B8}" vid="{87C1C910-A4F7-4C75-8D3A-16DDE4330A1C}"/>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KNOWnNEBs_Brand">
      <a:dk1>
        <a:srgbClr val="323A3A"/>
      </a:dk1>
      <a:lt1>
        <a:sysClr val="window" lastClr="FFFFFF"/>
      </a:lt1>
      <a:dk2>
        <a:srgbClr val="939393"/>
      </a:dk2>
      <a:lt2>
        <a:srgbClr val="FFFFFF"/>
      </a:lt2>
      <a:accent1>
        <a:srgbClr val="045A68"/>
      </a:accent1>
      <a:accent2>
        <a:srgbClr val="72A0A8"/>
      </a:accent2>
      <a:accent3>
        <a:srgbClr val="DFE5E8"/>
      </a:accent3>
      <a:accent4>
        <a:srgbClr val="A5294A"/>
      </a:accent4>
      <a:accent5>
        <a:srgbClr val="CC8899"/>
      </a:accent5>
      <a:accent6>
        <a:srgbClr val="F2E7E7"/>
      </a:accent6>
      <a:hlink>
        <a:srgbClr val="A5294A"/>
      </a:hlink>
      <a:folHlink>
        <a:srgbClr val="C37E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1"/>
            </a:gs>
          </a:gsLst>
          <a:lin ang="5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ap4SME">
  <a:themeElements>
    <a:clrScheme name="Leap4SME">
      <a:dk1>
        <a:srgbClr val="000000"/>
      </a:dk1>
      <a:lt1>
        <a:srgbClr val="FFFFFF"/>
      </a:lt1>
      <a:dk2>
        <a:srgbClr val="1C3487"/>
      </a:dk2>
      <a:lt2>
        <a:srgbClr val="FFFFFF"/>
      </a:lt2>
      <a:accent1>
        <a:srgbClr val="38B349"/>
      </a:accent1>
      <a:accent2>
        <a:srgbClr val="B0ABD5"/>
      </a:accent2>
      <a:accent3>
        <a:srgbClr val="C5DD88"/>
      </a:accent3>
      <a:accent4>
        <a:srgbClr val="A61450"/>
      </a:accent4>
      <a:accent5>
        <a:srgbClr val="E96120"/>
      </a:accent5>
      <a:accent6>
        <a:srgbClr val="FFD998"/>
      </a:accent6>
      <a:hlink>
        <a:srgbClr val="38B349"/>
      </a:hlink>
      <a:folHlink>
        <a:srgbClr val="38B3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F6EDDB3714A46A9EE9C306F89EAEB" ma:contentTypeVersion="15" ma:contentTypeDescription="Create a new document." ma:contentTypeScope="" ma:versionID="795d9adc5dc839e074918ed1fec74ff7">
  <xsd:schema xmlns:xsd="http://www.w3.org/2001/XMLSchema" xmlns:xs="http://www.w3.org/2001/XMLSchema" xmlns:p="http://schemas.microsoft.com/office/2006/metadata/properties" xmlns:ns2="34c1c1be-ec4d-4c1f-96e1-c175d33d089d" xmlns:ns3="2d9f82e6-a09a-4be4-8efa-a77db078de2a" targetNamespace="http://schemas.microsoft.com/office/2006/metadata/properties" ma:root="true" ma:fieldsID="324f466f5aac8a8cf294127371c63a2f" ns2:_="" ns3:_="">
    <xsd:import namespace="34c1c1be-ec4d-4c1f-96e1-c175d33d089d"/>
    <xsd:import namespace="2d9f82e6-a09a-4be4-8efa-a77db078de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1c1be-ec4d-4c1f-96e1-c175d33d08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ad61b7b-f5dc-4060-9b32-94634ee1ff2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9f82e6-a09a-4be4-8efa-a77db078de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5a42743-3d4d-478b-be8a-8b3a159c8ede}" ma:internalName="TaxCatchAll" ma:showField="CatchAllData" ma:web="2d9f82e6-a09a-4be4-8efa-a77db078de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d9f82e6-a09a-4be4-8efa-a77db078de2a" xsi:nil="true"/>
    <lcf76f155ced4ddcb4097134ff3c332f xmlns="34c1c1be-ec4d-4c1f-96e1-c175d33d08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454923-66FB-4D0E-AFDB-2B8927E048AF}">
  <ds:schemaRefs>
    <ds:schemaRef ds:uri="2d9f82e6-a09a-4be4-8efa-a77db078de2a"/>
    <ds:schemaRef ds:uri="34c1c1be-ec4d-4c1f-96e1-c175d33d08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2C9353-8710-4607-A734-FB44B8253803}">
  <ds:schemaRefs>
    <ds:schemaRef ds:uri="http://schemas.microsoft.com/sharepoint/v3/contenttype/forms"/>
  </ds:schemaRefs>
</ds:datastoreItem>
</file>

<file path=customXml/itemProps3.xml><?xml version="1.0" encoding="utf-8"?>
<ds:datastoreItem xmlns:ds="http://schemas.openxmlformats.org/officeDocument/2006/customXml" ds:itemID="{7EDB3C44-5D65-4886-9674-73A321902CE9}">
  <ds:schemaRefs>
    <ds:schemaRef ds:uri="http://schemas.microsoft.com/office/2006/metadata/properties"/>
    <ds:schemaRef ds:uri="http://schemas.openxmlformats.org/package/2006/metadata/core-properties"/>
    <ds:schemaRef ds:uri="http://schemas.microsoft.com/office/infopath/2007/PartnerControls"/>
    <ds:schemaRef ds:uri="http://purl.org/dc/terms/"/>
    <ds:schemaRef ds:uri="2d9f82e6-a09a-4be4-8efa-a77db078de2a"/>
    <ds:schemaRef ds:uri="http://purl.org/dc/elements/1.1/"/>
    <ds:schemaRef ds:uri="http://www.w3.org/XML/1998/namespace"/>
    <ds:schemaRef ds:uri="http://purl.org/dc/dcmitype/"/>
    <ds:schemaRef ds:uri="http://schemas.microsoft.com/office/2006/documentManagement/types"/>
    <ds:schemaRef ds:uri="34c1c1be-ec4d-4c1f-96e1-c175d33d089d"/>
  </ds:schemaRefs>
</ds:datastoreItem>
</file>

<file path=docProps/app.xml><?xml version="1.0" encoding="utf-8"?>
<Properties xmlns="http://schemas.openxmlformats.org/officeDocument/2006/extended-properties" xmlns:vt="http://schemas.openxmlformats.org/officeDocument/2006/docPropsVTypes">
  <TotalTime>0</TotalTime>
  <Words>8418</Words>
  <Application>Microsoft Office PowerPoint</Application>
  <PresentationFormat>Custom</PresentationFormat>
  <Paragraphs>1175</Paragraphs>
  <Slides>116</Slides>
  <Notes>38</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116</vt:i4>
      </vt:variant>
    </vt:vector>
  </HeadingPairs>
  <TitlesOfParts>
    <vt:vector size="139" baseType="lpstr">
      <vt:lpstr>Telegraf Bold</vt:lpstr>
      <vt:lpstr>Petrona Bold</vt:lpstr>
      <vt:lpstr>Poppins Bold</vt:lpstr>
      <vt:lpstr>Calibri Light</vt:lpstr>
      <vt:lpstr>Inter</vt:lpstr>
      <vt:lpstr>League Spartan</vt:lpstr>
      <vt:lpstr>Poppins</vt:lpstr>
      <vt:lpstr>Aptos</vt:lpstr>
      <vt:lpstr>Roboto</vt:lpstr>
      <vt:lpstr>Verdana</vt:lpstr>
      <vt:lpstr>Symbol</vt:lpstr>
      <vt:lpstr>Montserrat Bold</vt:lpstr>
      <vt:lpstr>Montserrat</vt:lpstr>
      <vt:lpstr>Calibri</vt:lpstr>
      <vt:lpstr>Arial</vt:lpstr>
      <vt:lpstr>Times New Roman</vt:lpstr>
      <vt:lpstr>Gotham HTF</vt:lpstr>
      <vt:lpstr>Wingdings</vt:lpstr>
      <vt:lpstr>Office Theme</vt:lpstr>
      <vt:lpstr>1_Office Theme</vt:lpstr>
      <vt:lpstr>2_Office Theme</vt:lpstr>
      <vt:lpstr>Office</vt:lpstr>
      <vt:lpstr>Leap4SME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EE4SME TAKE HOME MESSAGES</vt:lpstr>
      <vt:lpstr>EE4SME TAKE HOME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KNOWnNEBs project  The idea and methodology of NON ENERGY BENEFITs 16.10.2025</vt:lpstr>
      <vt:lpstr>Project partners</vt:lpstr>
      <vt:lpstr>The idea of the project</vt:lpstr>
      <vt:lpstr>PowerPoint Presentation</vt:lpstr>
      <vt:lpstr>PowerPoint Presentation</vt:lpstr>
      <vt:lpstr>PowerPoint Presentation</vt:lpstr>
      <vt:lpstr>What are the impacts of NEBs?</vt:lpstr>
      <vt:lpstr>Types of NEIs (NEBs &amp; NEEs) </vt:lpstr>
      <vt:lpstr>Types of NEIs</vt:lpstr>
      <vt:lpstr>How about the NON Quantifiable NON Energy Benefits </vt:lpstr>
      <vt:lpstr>Results from KNOWnNEBs </vt:lpstr>
      <vt:lpstr>Working with TOOL2</vt:lpstr>
      <vt:lpstr>Summary </vt:lpstr>
      <vt:lpstr>Effect of NEBs on energy efficiency measure implementation rate</vt:lpstr>
      <vt:lpstr>Effect of NEBs</vt:lpstr>
      <vt:lpstr>Q&amp;A</vt:lpstr>
      <vt:lpstr>PowerPoint Presentation</vt:lpstr>
      <vt:lpstr>PowerPoint Presentation</vt:lpstr>
      <vt:lpstr>PowerPoint Presentation</vt:lpstr>
      <vt:lpstr>1) Pre-assessment</vt:lpstr>
      <vt:lpstr>2) In-depth assessment</vt:lpstr>
      <vt:lpstr>3) Stakeholders’ engagement</vt:lpstr>
      <vt:lpstr>3.1) Example of Stakeholders engagement: National Observatories</vt:lpstr>
      <vt:lpstr>PowerPoint Presentation</vt:lpstr>
      <vt:lpstr>4.2) Assessing policy options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Energy Efficiency in action - PPT Template</dc:title>
  <dc:creator>Ivana ALMORA</dc:creator>
  <cp:lastModifiedBy>Ivana ALMORA</cp:lastModifiedBy>
  <cp:revision>1</cp:revision>
  <dcterms:created xsi:type="dcterms:W3CDTF">2006-08-16T00:00:00Z</dcterms:created>
  <dcterms:modified xsi:type="dcterms:W3CDTF">2025-10-16T13:27:47Z</dcterms:modified>
  <dc:identifier>DAG1ASX9BIo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0x0101004BBF6EDDB3714A46A9EE9C306F89EAEB</vt:lpwstr>
  </property>
  <property fmtid="{D5CDD505-2E9C-101B-9397-08002B2CF9AE}" pid="3" name="MediaServiceImageTags">
    <vt:lpwstr/>
  </property>
</Properties>
</file>